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  <a:srgbClr val="FD6435"/>
    <a:srgbClr val="FF6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29"/>
          <a:sy d="100" n="129"/>
        </p:scale>
        <p:origin x="126" y="42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notesMaster" Target="notesMasters/notesMaster1.xml" /><Relationship Id="rId30" Type="http://schemas.openxmlformats.org/officeDocument/2006/relationships/viewProps" Target="viewProps.xml" /><Relationship Id="rId2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2" Type="http://schemas.openxmlformats.org/officeDocument/2006/relationships/tableStyles" Target="tableStyles.xml" /><Relationship Id="rId31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Запятая в качестве десятичного разделителя – стандарт математической записи в России (установлен сразу несколькими ГОСТами) и в большинстве стран Европы, Южной Америки и Африки.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Данная презентация создана в Quarto на основе шаблона Otus!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7999" y="2920778"/>
            <a:ext cx="8405209" cy="1102519"/>
          </a:xfrm>
        </p:spPr>
        <p:txBody>
          <a:bodyPr>
            <a:normAutofit/>
          </a:bodyPr>
          <a:lstStyle>
            <a:lvl1pPr algn="l">
              <a:defRPr sz="3200">
                <a:solidFill>
                  <a:srgbClr val="FD64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7999" y="1597819"/>
            <a:ext cx="8405210" cy="97393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000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182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spcBef>
                <a:spcPts val="400"/>
              </a:spcBef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  <a:lvl2pPr>
              <a:spcBef>
                <a:spcPts val="400"/>
              </a:spcBef>
              <a:spcAft>
                <a:spcPts val="60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400"/>
              </a:spcBef>
              <a:spcAft>
                <a:spcPts val="600"/>
              </a:spcAft>
              <a:defRPr sz="1600">
                <a:solidFill>
                  <a:schemeClr val="bg1"/>
                </a:solidFill>
              </a:defRPr>
            </a:lvl3pPr>
            <a:lvl4pPr>
              <a:spcBef>
                <a:spcPts val="4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4pPr>
            <a:lvl5pPr>
              <a:spcBef>
                <a:spcPts val="4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BD4335F3-9B29-DB75-F83B-7AC0E0C7289B}"/>
              </a:ext>
            </a:extLst>
          </p:cNvPr>
          <p:cNvSpPr txBox="1">
            <a:spLocks/>
          </p:cNvSpPr>
          <p:nvPr userDrawn="1"/>
        </p:nvSpPr>
        <p:spPr>
          <a:xfrm>
            <a:off x="4320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D643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spcBef>
                <a:spcPts val="400"/>
              </a:spcBef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  <a:lvl2pPr>
              <a:spcBef>
                <a:spcPts val="400"/>
              </a:spcBef>
              <a:spcAft>
                <a:spcPts val="60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400"/>
              </a:spcBef>
              <a:spcAft>
                <a:spcPts val="600"/>
              </a:spcAft>
              <a:defRPr sz="1600">
                <a:solidFill>
                  <a:schemeClr val="bg1"/>
                </a:solidFill>
              </a:defRPr>
            </a:lvl3pPr>
            <a:lvl4pPr>
              <a:spcBef>
                <a:spcPts val="4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4pPr>
            <a:lvl5pPr>
              <a:spcBef>
                <a:spcPts val="4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E0E1A242-0D4C-CCE0-051D-D2DD189C2FAE}"/>
              </a:ext>
            </a:extLst>
          </p:cNvPr>
          <p:cNvSpPr txBox="1">
            <a:spLocks/>
          </p:cNvSpPr>
          <p:nvPr userDrawn="1"/>
        </p:nvSpPr>
        <p:spPr>
          <a:xfrm>
            <a:off x="4320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D643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/>
          <a:lstStyle>
            <a:lvl1pPr>
              <a:spcBef>
                <a:spcPts val="400"/>
              </a:spcBef>
              <a:spcAft>
                <a:spcPts val="600"/>
              </a:spcAft>
              <a:buClr>
                <a:srgbClr val="FD6435"/>
              </a:buClr>
              <a:defRPr sz="1800">
                <a:solidFill>
                  <a:schemeClr val="bg1"/>
                </a:solidFill>
              </a:defRPr>
            </a:lvl1pPr>
            <a:lvl2pPr>
              <a:spcBef>
                <a:spcPts val="400"/>
              </a:spcBef>
              <a:spcAft>
                <a:spcPts val="600"/>
              </a:spcAft>
              <a:defRPr sz="1800">
                <a:solidFill>
                  <a:schemeClr val="bg1"/>
                </a:solidFill>
              </a:defRPr>
            </a:lvl2pPr>
            <a:lvl3pPr>
              <a:spcBef>
                <a:spcPts val="4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3pPr>
            <a:lvl4pPr>
              <a:spcBef>
                <a:spcPts val="400"/>
              </a:spcBef>
              <a:spcAft>
                <a:spcPts val="600"/>
              </a:spcAft>
              <a:defRPr sz="1200">
                <a:solidFill>
                  <a:schemeClr val="bg1"/>
                </a:solidFill>
              </a:defRPr>
            </a:lvl4pPr>
            <a:lvl5pPr>
              <a:spcBef>
                <a:spcPts val="400"/>
              </a:spcBef>
              <a:spcAft>
                <a:spcPts val="600"/>
              </a:spcAft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97FE41F6-7B32-9D83-36BE-EAAC67E68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2000" y="4767263"/>
            <a:ext cx="2133600" cy="27384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D6435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rgbClr val="FD6435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spcBef>
                <a:spcPts val="400"/>
              </a:spcBef>
              <a:spcAft>
                <a:spcPts val="600"/>
              </a:spcAft>
              <a:buClr>
                <a:srgbClr val="FD6435"/>
              </a:buClr>
              <a:defRPr sz="2000">
                <a:solidFill>
                  <a:schemeClr val="bg1"/>
                </a:solidFill>
              </a:defRPr>
            </a:lvl1pPr>
            <a:lvl2pPr>
              <a:spcBef>
                <a:spcPts val="400"/>
              </a:spcBef>
              <a:spcAft>
                <a:spcPts val="600"/>
              </a:spcAft>
              <a:buClr>
                <a:srgbClr val="FD6435"/>
              </a:buClr>
              <a:defRPr sz="1600">
                <a:solidFill>
                  <a:schemeClr val="bg1"/>
                </a:solidFill>
              </a:defRPr>
            </a:lvl2pPr>
            <a:lvl3pPr>
              <a:spcBef>
                <a:spcPts val="4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3pPr>
            <a:lvl4pPr>
              <a:spcBef>
                <a:spcPts val="400"/>
              </a:spcBef>
              <a:spcAft>
                <a:spcPts val="600"/>
              </a:spcAft>
              <a:defRPr sz="1200">
                <a:solidFill>
                  <a:schemeClr val="bg1"/>
                </a:solidFill>
              </a:defRPr>
            </a:lvl4pPr>
            <a:lvl5pPr>
              <a:spcBef>
                <a:spcPts val="400"/>
              </a:spcBef>
              <a:spcAft>
                <a:spcPts val="600"/>
              </a:spcAft>
              <a:defRPr sz="1200">
                <a:solidFill>
                  <a:schemeClr val="bg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spcBef>
                <a:spcPts val="400"/>
              </a:spcBef>
              <a:spcAft>
                <a:spcPts val="600"/>
              </a:spcAft>
              <a:buClr>
                <a:srgbClr val="FD6435"/>
              </a:buClr>
              <a:defRPr sz="2000">
                <a:solidFill>
                  <a:schemeClr val="bg1"/>
                </a:solidFill>
              </a:defRPr>
            </a:lvl1pPr>
            <a:lvl2pPr>
              <a:spcBef>
                <a:spcPts val="400"/>
              </a:spcBef>
              <a:spcAft>
                <a:spcPts val="600"/>
              </a:spcAft>
              <a:buClr>
                <a:srgbClr val="FD6435"/>
              </a:buClr>
              <a:defRPr sz="1600">
                <a:solidFill>
                  <a:schemeClr val="bg1"/>
                </a:solidFill>
              </a:defRPr>
            </a:lvl2pPr>
            <a:lvl3pPr>
              <a:spcBef>
                <a:spcPts val="4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3pPr>
            <a:lvl4pPr>
              <a:spcBef>
                <a:spcPts val="400"/>
              </a:spcBef>
              <a:spcAft>
                <a:spcPts val="600"/>
              </a:spcAft>
              <a:defRPr sz="1200">
                <a:solidFill>
                  <a:schemeClr val="bg1"/>
                </a:solidFill>
              </a:defRPr>
            </a:lvl4pPr>
            <a:lvl5pPr>
              <a:spcBef>
                <a:spcPts val="400"/>
              </a:spcBef>
              <a:spcAft>
                <a:spcPts val="600"/>
              </a:spcAft>
              <a:defRPr sz="1200">
                <a:solidFill>
                  <a:schemeClr val="bg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549E07-6343-6DDA-D1A4-E633BC9DE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2000" y="4767263"/>
            <a:ext cx="2133600" cy="27384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D6435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FD6435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spcBef>
                <a:spcPts val="400"/>
              </a:spcBef>
              <a:spcAft>
                <a:spcPts val="600"/>
              </a:spcAft>
              <a:buClr>
                <a:srgbClr val="FD6435"/>
              </a:buClr>
              <a:defRPr sz="1600">
                <a:solidFill>
                  <a:schemeClr val="bg1"/>
                </a:solidFill>
              </a:defRPr>
            </a:lvl1pPr>
            <a:lvl2pPr>
              <a:spcBef>
                <a:spcPts val="4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2pPr>
            <a:lvl3pPr>
              <a:spcBef>
                <a:spcPts val="400"/>
              </a:spcBef>
              <a:spcAft>
                <a:spcPts val="600"/>
              </a:spcAft>
              <a:defRPr sz="1200">
                <a:solidFill>
                  <a:schemeClr val="bg1"/>
                </a:solidFill>
              </a:defRPr>
            </a:lvl3pPr>
            <a:lvl4pPr>
              <a:spcBef>
                <a:spcPts val="400"/>
              </a:spcBef>
              <a:spcAft>
                <a:spcPts val="600"/>
              </a:spcAft>
              <a:defRPr sz="1100">
                <a:solidFill>
                  <a:schemeClr val="bg1"/>
                </a:solidFill>
              </a:defRPr>
            </a:lvl4pPr>
            <a:lvl5pPr>
              <a:spcBef>
                <a:spcPts val="400"/>
              </a:spcBef>
              <a:spcAft>
                <a:spcPts val="600"/>
              </a:spcAft>
              <a:defRPr sz="110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FD6435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spcBef>
                <a:spcPts val="400"/>
              </a:spcBef>
              <a:spcAft>
                <a:spcPts val="600"/>
              </a:spcAft>
              <a:defRPr sz="1600">
                <a:solidFill>
                  <a:schemeClr val="bg1"/>
                </a:solidFill>
              </a:defRPr>
            </a:lvl1pPr>
            <a:lvl2pPr>
              <a:spcBef>
                <a:spcPts val="4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2pPr>
            <a:lvl3pPr>
              <a:spcBef>
                <a:spcPts val="400"/>
              </a:spcBef>
              <a:spcAft>
                <a:spcPts val="600"/>
              </a:spcAft>
              <a:defRPr sz="1200">
                <a:solidFill>
                  <a:schemeClr val="bg1"/>
                </a:solidFill>
              </a:defRPr>
            </a:lvl3pPr>
            <a:lvl4pPr>
              <a:spcBef>
                <a:spcPts val="400"/>
              </a:spcBef>
              <a:spcAft>
                <a:spcPts val="600"/>
              </a:spcAft>
              <a:defRPr sz="1100">
                <a:solidFill>
                  <a:schemeClr val="bg1"/>
                </a:solidFill>
              </a:defRPr>
            </a:lvl4pPr>
            <a:lvl5pPr>
              <a:spcBef>
                <a:spcPts val="400"/>
              </a:spcBef>
              <a:spcAft>
                <a:spcPts val="600"/>
              </a:spcAft>
              <a:defRPr sz="110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8">
            <a:extLst>
              <a:ext uri="{FF2B5EF4-FFF2-40B4-BE49-F238E27FC236}">
                <a16:creationId xmlns:a16="http://schemas.microsoft.com/office/drawing/2014/main" id="{A6DCB12C-B0DC-4793-0606-E47361E31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2000" y="4767263"/>
            <a:ext cx="2133600" cy="27384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D6435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773616D5-D599-6549-4B2E-F51EBC49F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2000" y="4767263"/>
            <a:ext cx="2133600" cy="27384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D6435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29;p55">
            <a:extLst>
              <a:ext uri="{FF2B5EF4-FFF2-40B4-BE49-F238E27FC236}">
                <a16:creationId xmlns:a16="http://schemas.microsoft.com/office/drawing/2014/main" id="{FF96C498-06A6-DDA7-3909-844DE7EFFD2C}"/>
              </a:ext>
            </a:extLst>
          </p:cNvPr>
          <p:cNvSpPr/>
          <p:nvPr userDrawn="1"/>
        </p:nvSpPr>
        <p:spPr>
          <a:xfrm>
            <a:off x="664800" y="183565"/>
            <a:ext cx="2840100" cy="847800"/>
          </a:xfrm>
          <a:prstGeom prst="wedgeRectCallout">
            <a:avLst>
              <a:gd name="adj1" fmla="val 43935"/>
              <a:gd name="adj2" fmla="val 86342"/>
            </a:avLst>
          </a:prstGeom>
          <a:noFill/>
          <a:ln w="28575" cap="flat" cmpd="sng">
            <a:solidFill>
              <a:srgbClr val="F1910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Спасибо за внимание!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До встречи ;)</a:t>
            </a:r>
            <a:endParaRPr dirty="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151335"/>
            <a:ext cx="4114800" cy="3443288"/>
          </a:xfrm>
        </p:spPr>
        <p:txBody>
          <a:bodyPr/>
          <a:lstStyle>
            <a:lvl1pPr>
              <a:spcBef>
                <a:spcPts val="400"/>
              </a:spcBef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  <a:lvl2pPr>
              <a:spcBef>
                <a:spcPts val="400"/>
              </a:spcBef>
              <a:spcAft>
                <a:spcPts val="60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400"/>
              </a:spcBef>
              <a:spcAft>
                <a:spcPts val="600"/>
              </a:spcAft>
              <a:defRPr sz="1600">
                <a:solidFill>
                  <a:schemeClr val="bg1"/>
                </a:solidFill>
              </a:defRPr>
            </a:lvl3pPr>
            <a:lvl4pPr>
              <a:spcBef>
                <a:spcPts val="4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4pPr>
            <a:lvl5pPr>
              <a:spcBef>
                <a:spcPts val="4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FFE8CD28-5309-AFEB-82A8-C78BF71E2440}"/>
              </a:ext>
            </a:extLst>
          </p:cNvPr>
          <p:cNvSpPr txBox="1">
            <a:spLocks/>
          </p:cNvSpPr>
          <p:nvPr userDrawn="1"/>
        </p:nvSpPr>
        <p:spPr>
          <a:xfrm>
            <a:off x="4320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D643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4BCB0AA-6968-3B8A-7F32-11A39C0E23A3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57200" y="1631156"/>
            <a:ext cx="4040188" cy="2963467"/>
          </a:xfrm>
        </p:spPr>
        <p:txBody>
          <a:bodyPr anchor="t"/>
          <a:lstStyle>
            <a:lvl1pPr marL="285750" indent="-285750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FB47BD9B-F2D0-6358-9482-5695897715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63229"/>
            <a:ext cx="5486400" cy="2482452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spcBef>
                <a:spcPts val="200"/>
              </a:spcBef>
              <a:spcAft>
                <a:spcPts val="300"/>
              </a:spcAft>
              <a:buNone/>
              <a:defRPr sz="1050">
                <a:solidFill>
                  <a:schemeClr val="bg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DC1D79AD-38B5-58C4-69E7-D24ED75DF433}"/>
              </a:ext>
            </a:extLst>
          </p:cNvPr>
          <p:cNvSpPr txBox="1">
            <a:spLocks/>
          </p:cNvSpPr>
          <p:nvPr userDrawn="1"/>
        </p:nvSpPr>
        <p:spPr>
          <a:xfrm>
            <a:off x="4320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D643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C2FD4F05-44DA-BBE9-4C27-A35473799F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49FD09A-269D-C436-522D-763BFB40563A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792288" y="3545681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FD6435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B6B76903-DCBB-E352-34BA-D244A1962989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432000" y="4767263"/>
            <a:ext cx="2133600" cy="27384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D6435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33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400"/>
        </a:spcBef>
        <a:spcAft>
          <a:spcPts val="600"/>
        </a:spcAft>
        <a:buClr>
          <a:srgbClr val="FD6435"/>
        </a:buClr>
        <a:buFont typeface="Arial"/>
        <a:buChar char="•"/>
        <a:defRPr kern="1200" sz="2000">
          <a:solidFill>
            <a:schemeClr val="bg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400"/>
        </a:spcBef>
        <a:spcAft>
          <a:spcPts val="600"/>
        </a:spcAft>
        <a:buClr>
          <a:srgbClr val="FD6435"/>
        </a:buClr>
        <a:buFont typeface="Arial"/>
        <a:buChar char="–"/>
        <a:defRPr kern="1200" sz="2000">
          <a:solidFill>
            <a:schemeClr val="bg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400"/>
        </a:spcBef>
        <a:spcAft>
          <a:spcPts val="600"/>
        </a:spcAft>
        <a:buFont typeface="Arial"/>
        <a:buChar char="•"/>
        <a:defRPr kern="1200" sz="1600">
          <a:solidFill>
            <a:schemeClr val="bg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400"/>
        </a:spcBef>
        <a:spcAft>
          <a:spcPts val="600"/>
        </a:spcAft>
        <a:buFont typeface="Arial"/>
        <a:buChar char="–"/>
        <a:defRPr kern="1200" sz="1400">
          <a:solidFill>
            <a:schemeClr val="bg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400"/>
        </a:spcBef>
        <a:spcAft>
          <a:spcPts val="600"/>
        </a:spcAft>
        <a:buFont typeface="Arial"/>
        <a:buChar char="»"/>
        <a:defRPr kern="1200" sz="1400">
          <a:solidFill>
            <a:schemeClr val="bg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habr.com/ru/articles/417469/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6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reference/" TargetMode="Externa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7999" y="2920778"/>
            <a:ext cx="8405209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Утилита формирования отчётов Quarto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647999" y="1597819"/>
            <a:ext cx="8405210" cy="973931"/>
          </a:xfrm>
        </p:spPr>
        <p:txBody>
          <a:bodyPr/>
          <a:lstStyle/>
          <a:p>
            <a:pPr lvl="0" indent="0" marL="0">
              <a:buNone/>
            </a:pPr>
            <a:r>
              <a:rPr/>
              <a:t>Язык R для анализа данных</a:t>
            </a:r>
            <a:br/>
            <a:br/>
          </a:p>
        </p:txBody>
      </p:sp>
      <p:sp/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FB47BD9B-F2D0-6358-9482-569589771537}"/>
              </a:ext>
            </a:extLst>
          </p:cNvPr>
          <p:cNvSpPr>
            <a:spLocks noGrp="1"/>
          </p:cNvSpPr>
          <p:nvPr>
            <p:ph hasCustomPrompt="1"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Что нового: множество форматов вывода «из коробки»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4BCB0AA-6968-3B8A-7F32-11A39C0E23A3}"/>
              </a:ext>
            </a:extLst>
          </p:cNvPr>
          <p:cNvSpPr>
            <a:spLocks noGrp="1"/>
          </p:cNvSpPr>
          <p:nvPr>
            <p:ph hasCustomPrompt="1" idx="10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поддерживает множество форматов вывода, включая HTML, PDF, EPUB и другие. В Rmarkdown для большинства этих форматов необходимы дополнительные библиотеки: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0" y="1143000"/>
          <a:ext cx="4114800" cy="3441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Возможности Quarto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Реализация в Rmarkdown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HTML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✓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PDF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✓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DOCX/ODT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✓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PowerPoint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✓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сайт/блог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distill</a:t>
                      </a:r>
                      <a:r>
                        <a:rPr/>
                        <a:t>, </a:t>
                      </a:r>
                      <a:r>
                        <a:rPr>
                          <a:latin typeface="Courier"/>
                        </a:rPr>
                        <a:t>blogdown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HTML-презентация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revealjs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книга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bookdown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интерактивная презентация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flexdashboard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Что нового: модульный дизайн (1 из 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позволяет разбивать анализ на маленькие, повторно используемые компоненты, которые можно собирать в сложные документы. Это делает повторное использование и комбинирование частей вашего анализа легким.</a:t>
            </a:r>
          </a:p>
          <a:p>
            <a:pPr lvl="0" indent="0" marL="0">
              <a:buNone/>
            </a:pPr>
            <a:r>
              <a:rPr/>
              <a:t>Сложный проект на R может состоять из нескольких скриптов, содержащих загрузку и предобработку данных, специальные функции, моделирование и визуализацию. Quarto позволяет точно так же использовать файлы </a:t>
            </a:r>
            <a:r>
              <a:rPr>
                <a:latin typeface="Courier"/>
              </a:rPr>
              <a:t>.qmd</a:t>
            </a:r>
            <a:r>
              <a:rPr/>
              <a:t>: собирать их в большие проекты, использовать вывод одной ячейки кода много раз.</a:t>
            </a:r>
          </a:p>
          <a:p>
            <a:pPr lvl="0" indent="0" marL="0">
              <a:buNone/>
            </a:pPr>
            <a:r>
              <a:rPr/>
              <a:t>Пример: включить все объекты из файла </a:t>
            </a:r>
            <a:r>
              <a:rPr>
                <a:latin typeface="Courier"/>
              </a:rPr>
              <a:t>_data.qmd</a:t>
            </a:r>
          </a:p>
          <a:p>
            <a:pPr lvl="0" indent="0">
              <a:buNone/>
            </a:pPr>
            <a:r>
              <a:rPr>
                <a:latin typeface="Courier"/>
              </a:rPr>
              <a:t>{{&lt; include _data.qmd &gt;}}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Что нового: модульный дизайн (2 из 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позволяет использовать параметры, c которыми можно готовить разные отчеты из одного и того же документа, например:</a:t>
            </a:r>
          </a:p>
          <a:p>
            <a:pPr lvl="0"/>
            <a:r>
              <a:rPr/>
              <a:t>отчеты для разных регионов;</a:t>
            </a:r>
          </a:p>
          <a:p>
            <a:pPr lvl="0"/>
            <a:r>
              <a:rPr/>
              <a:t>отчеты для разных периодов;</a:t>
            </a:r>
          </a:p>
          <a:p>
            <a:pPr lvl="0"/>
            <a:r>
              <a:rPr/>
              <a:t>моделирование с разными допущениями или алгоритмами.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urier"/>
              </a:rPr>
              <a:t>---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title </a:t>
            </a:r>
            <a:r>
              <a:rPr>
                <a:solidFill>
                  <a:srgbClr val="003B4F"/>
                </a:solidFill>
                <a:latin typeface="Courier"/>
              </a:rPr>
              <a:t>:</a:t>
            </a:r>
            <a:r>
              <a:rPr>
                <a:solidFill>
                  <a:srgbClr val="657422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"Hello, Quarto"</a:t>
            </a:r>
            <a:br/>
            <a:r>
              <a:rPr>
                <a:solidFill>
                  <a:srgbClr val="4758AB"/>
                </a:solidFill>
                <a:latin typeface="Courier"/>
              </a:rPr>
              <a:t>author</a:t>
            </a:r>
            <a:r>
              <a:rPr>
                <a:solidFill>
                  <a:srgbClr val="003B4F"/>
                </a:solidFill>
                <a:latin typeface="Courier"/>
              </a:rPr>
              <a:t>:</a:t>
            </a:r>
            <a:r>
              <a:rPr>
                <a:solidFill>
                  <a:srgbClr val="657422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"otus.ru"</a:t>
            </a:r>
            <a:br/>
            <a:r>
              <a:rPr>
                <a:solidFill>
                  <a:srgbClr val="657422"/>
                </a:solidFill>
                <a:latin typeface="Courier"/>
              </a:rPr>
              <a:t>…</a:t>
            </a:r>
            <a:br/>
            <a:r>
              <a:rPr>
                <a:solidFill>
                  <a:srgbClr val="4758AB"/>
                </a:solidFill>
                <a:latin typeface="Courier"/>
              </a:rPr>
              <a:t>params</a:t>
            </a:r>
            <a:r>
              <a:rPr>
                <a:solidFill>
                  <a:srgbClr val="003B4F"/>
                </a:solidFill>
                <a:latin typeface="Courier"/>
              </a:rPr>
              <a:t>:</a:t>
            </a:r>
            <a:br/>
            <a:r>
              <a:rPr>
                <a:solidFill>
                  <a:srgbClr val="657422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job </a:t>
            </a:r>
            <a:r>
              <a:rPr>
                <a:solidFill>
                  <a:srgbClr val="003B4F"/>
                </a:solidFill>
                <a:latin typeface="Courier"/>
              </a:rPr>
              <a:t>:</a:t>
            </a:r>
            <a:r>
              <a:rPr>
                <a:solidFill>
                  <a:srgbClr val="657422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"Бухгалтер"</a:t>
            </a:r>
            <a:br/>
            <a:r>
              <a:rPr>
                <a:solidFill>
                  <a:srgbClr val="657422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area</a:t>
            </a:r>
            <a:r>
              <a:rPr>
                <a:solidFill>
                  <a:srgbClr val="003B4F"/>
                </a:solidFill>
                <a:latin typeface="Courier"/>
              </a:rPr>
              <a:t>:</a:t>
            </a:r>
            <a:r>
              <a:rPr>
                <a:solidFill>
                  <a:srgbClr val="657422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"Москва"</a:t>
            </a:r>
            <a:br/>
            <a:r>
              <a:rPr>
                <a:solidFill>
                  <a:srgbClr val="AD0000"/>
                </a:solidFill>
                <a:latin typeface="Courier"/>
              </a:rPr>
              <a:t>---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Что нового: модульный дизайн (3 из 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Значения параметров используются в качестве шаблона в коде документа, например: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df_meta &lt;- </a:t>
            </a:r>
            <a:r>
              <a:rPr>
                <a:solidFill>
                  <a:srgbClr val="4758AB"/>
                </a:solidFill>
                <a:latin typeface="Courier"/>
              </a:rPr>
              <a:t>open_dataset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'data/db/meta'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partitioning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'job_id'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(job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params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job, </a:t>
            </a:r>
            <a:r>
              <a:rPr>
                <a:solidFill>
                  <a:srgbClr val="657422"/>
                </a:solidFill>
                <a:latin typeface="Courier"/>
              </a:rPr>
              <a:t>area =</a:t>
            </a:r>
            <a:r>
              <a:rPr>
                <a:solidFill>
                  <a:srgbClr val="003B4F"/>
                </a:solidFill>
                <a:latin typeface="Courier"/>
              </a:rPr>
              <a:t> params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area)</a:t>
            </a:r>
          </a:p>
          <a:p>
            <a:pPr lvl="0" indent="0" marL="0">
              <a:buNone/>
            </a:pPr>
            <a:r>
              <a:rPr/>
              <a:t>Затем документ можно сверстать с разными параметрами из R или командной строки:</a:t>
            </a:r>
          </a:p>
          <a:p>
            <a:pPr lvl="0" indent="0">
              <a:buNone/>
            </a:pPr>
            <a:r>
              <a:rPr>
                <a:latin typeface="Courier"/>
              </a:rPr>
              <a:t>quarto render doc.qmd -P job:"Бухгалтер" -P area:"Москва" --output doc.pdf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Что нового: модульный дизайн (4 из 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Некоторые преимущества модульных документов включают:</a:t>
            </a:r>
          </a:p>
          <a:p>
            <a:pPr lvl="0" indent="-342900" marL="342900">
              <a:buAutoNum type="arabicPeriod"/>
            </a:pPr>
            <a:r>
              <a:rPr/>
              <a:t>Повторное использование: можно повторно использовать те же ячейки в нескольких документах</a:t>
            </a:r>
          </a:p>
          <a:p>
            <a:pPr lvl="0" indent="-342900" marL="342900">
              <a:buAutoNum type="arabicPeriod"/>
            </a:pPr>
            <a:r>
              <a:rPr/>
              <a:t>Гибкость: можно повторно комбинировать ячейки разными способами для разных выводов или целей</a:t>
            </a:r>
          </a:p>
          <a:p>
            <a:pPr lvl="0" indent="-342900" marL="342900">
              <a:buAutoNum type="arabicPeriod"/>
            </a:pPr>
            <a:r>
              <a:rPr/>
              <a:t>Абстракция: скрывать детали реализации от читателей документа</a:t>
            </a:r>
          </a:p>
          <a:p>
            <a:pPr lvl="0" indent="-342900" marL="342900">
              <a:buAutoNum type="arabicPeriod"/>
            </a:pPr>
            <a:r>
              <a:rPr/>
              <a:t>Удобство поддержки: нужно вносить изменения только в одном месте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Что нового: расширенное форматирование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Quarto изначально включает все необходимое для научных публикаций и </a:t>
                </a:r>
                <a:r>
                  <a:rPr>
                    <a:hlinkClick r:id="rId3"/>
                  </a:rPr>
                  <a:t>воспроизводимого анализа</a:t>
                </a:r>
                <a:r>
                  <a:rPr/>
                  <a:t>:</a:t>
                </a:r>
              </a:p>
              <a:p>
                <a:pPr lvl="0"/>
                <a:r>
                  <a:rPr/>
                  <a:t>обширную поддержку перекрестных ссылок и цитат;</a:t>
                </a:r>
              </a:p>
              <a:p>
                <a:pPr lvl="0"/>
                <a:r>
                  <a:rPr/>
                  <a:t>расширенное аннотирование рисунков, таблиц и кода;</a:t>
                </a:r>
              </a:p>
              <a:p>
                <a:pPr lvl="0"/>
                <a:r>
                  <a:rPr/>
                  <a:t>нативную поддержку графов и блок-схем (</a:t>
                </a:r>
                <a:r>
                  <a:rPr>
                    <a:latin typeface="Courier"/>
                  </a:rPr>
                  <a:t>mermaid</a:t>
                </a:r>
                <a:r>
                  <a:rPr/>
                  <a:t> и </a:t>
                </a:r>
                <a:r>
                  <a:rPr>
                    <a:latin typeface="Courier"/>
                  </a:rPr>
                  <a:t>Graphviz</a:t>
                </a:r>
                <a:r>
                  <a:rPr/>
                  <a:t>)</a:t>
                </a:r>
              </a:p>
              <a:p>
                <a:pPr lvl="0"/>
                <a:r>
                  <a:rPr/>
                  <a:t>расширенные возможности написания формул LaTeX.</a:t>
                </a:r>
              </a:p>
              <a:p>
                <a:pPr lvl="0" indent="0" marL="0">
                  <a:buNone/>
                </a:pPr>
                <a:r>
                  <a:rPr b="1"/>
                  <a:t>Пример</a:t>
                </a:r>
                <a:r>
                  <a:rPr/>
                  <a:t>: Запись матрицы (пакет </a:t>
                </a:r>
                <a:r>
                  <a:rPr>
                    <a:latin typeface="Courier"/>
                  </a:rPr>
                  <a:t>amsmath</a:t>
                </a:r>
                <a:r>
                  <a:rPr/>
                  <a:t>)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4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3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t>2</m:t>
                                </m:r>
                              </m:e>
                              <m:e>
                                <m: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b="1"/>
                  <a:t>Пример</a:t>
                </a:r>
                <a:r>
                  <a:rPr/>
                  <a:t>: Запятая как десятичный разделитель (пакет </a:t>
                </a:r>
                <a:r>
                  <a:rPr>
                    <a:latin typeface="Courier"/>
                  </a:rPr>
                  <a:t>icomma</a:t>
                </a:r>
                <a:r>
                  <a:rPr/>
                  <a:t>)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x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11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 </m:t>
                      </m:r>
                      <m:r>
                        <m:t>y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2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18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 </m:t>
                      </m:r>
                      <m:r>
                        <m:t>π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3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141593</m:t>
                      </m:r>
                      <m:r>
                        <m:rPr>
                          <m:sty m:val="p"/>
                        </m:rPr>
                        <m:t>…</m:t>
                      </m:r>
                    </m:oMath>
                  </m:oMathPara>
                </a14:m>
              </a:p>
            </p:txBody>
          </p:sp>
        </mc:Choice>
      </mc:AlternateContent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Что нового: интерактивное и динамическое содержимое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поддерживает интерактивное и динамическое содержимое с использованием JavaScript и других веб-технологий. Это позволяет создавать документы с интерактивными графиками, анимацией и другими динамическими функциями. Для создания интерактивного документа выберите один из следующих форматов:</a:t>
            </a:r>
          </a:p>
          <a:p>
            <a:pPr lvl="0"/>
            <a:r>
              <a:rPr/>
              <a:t>Shiny</a:t>
            </a:r>
          </a:p>
          <a:p>
            <a:pPr lvl="0"/>
            <a:r>
              <a:rPr/>
              <a:t>Observable JS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FB47BD9B-F2D0-6358-9482-569589771537}"/>
              </a:ext>
            </a:extLst>
          </p:cNvPr>
          <p:cNvSpPr>
            <a:spLocks noGrp="1"/>
          </p:cNvSpPr>
          <p:nvPr>
            <p:ph hasCustomPrompt="1"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Что нового: настраиваемые шаблоны и брендирование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4BCB0AA-6968-3B8A-7F32-11A39C0E23A3}"/>
              </a:ext>
            </a:extLst>
          </p:cNvPr>
          <p:cNvSpPr>
            <a:spLocks noGrp="1"/>
          </p:cNvSpPr>
          <p:nvPr>
            <p:ph hasCustomPrompt="1" idx="10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позволяет настраивать шаблоны и темы, которые можно использовать для управления внешним видом ваших документов. Это облегчает создание профессиональных документов с единым визуальным стилем.</a:t>
            </a:r>
          </a:p>
        </p:txBody>
      </p:sp>
      <p:pic>
        <p:nvPicPr>
          <p:cNvPr descr="branding-exampl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0" y="1155700"/>
            <a:ext cx="4114800" cy="289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0" y="4076700"/>
            <a:ext cx="41148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Пример брендинга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Алгоритм работы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Общий алгоритм проектов Quarto</a:t>
            </a:r>
          </a:p>
        </p:txBody>
      </p:sp>
      <p:pic>
        <p:nvPicPr>
          <p:cNvPr descr="slides_draft_files\figure-pptx\mermaid-fig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63700"/>
            <a:ext cx="8229600" cy="245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Webinar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Insert webinar setup slide here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Типы проекта</a:t>
            </a:r>
          </a:p>
        </p:txBody>
      </p:sp>
      <p:pic>
        <p:nvPicPr>
          <p:cNvPr descr="slides_draft_files\figure-pptx\mermaid-figure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184400"/>
            <a:ext cx="8229600" cy="140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YAML-заголовки (1 из 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YAML («</a:t>
            </a:r>
            <a:r>
              <a:rPr b="1"/>
              <a:t>Y</a:t>
            </a:r>
            <a:r>
              <a:rPr/>
              <a:t>AML </a:t>
            </a:r>
            <a:r>
              <a:rPr b="1"/>
              <a:t>A</a:t>
            </a:r>
            <a:r>
              <a:rPr/>
              <a:t>in’t </a:t>
            </a:r>
            <a:r>
              <a:rPr b="1"/>
              <a:t>M</a:t>
            </a:r>
            <a:r>
              <a:rPr/>
              <a:t>arkup </a:t>
            </a:r>
            <a:r>
              <a:rPr b="1"/>
              <a:t>L</a:t>
            </a:r>
            <a:r>
              <a:rPr/>
              <a:t>anguage») – язык сериализации данных, как JSON и XML. Используется Quarto для записи конфигурации проекта (как в R и Julia). Формат записи – </a:t>
            </a:r>
            <a:r>
              <a:rPr>
                <a:latin typeface="Courier"/>
              </a:rPr>
              <a:t>опция: значение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Код конфигурации YAML отделяется тремя дефисами сверху и снизу: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urier"/>
              </a:rPr>
              <a:t>---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title </a:t>
            </a:r>
            <a:r>
              <a:rPr>
                <a:solidFill>
                  <a:srgbClr val="003B4F"/>
                </a:solidFill>
                <a:latin typeface="Courier"/>
              </a:rPr>
              <a:t>:</a:t>
            </a:r>
            <a:r>
              <a:rPr>
                <a:solidFill>
                  <a:srgbClr val="657422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"Hello, Quarto"</a:t>
            </a:r>
            <a:br/>
            <a:r>
              <a:rPr>
                <a:solidFill>
                  <a:srgbClr val="4758AB"/>
                </a:solidFill>
                <a:latin typeface="Courier"/>
              </a:rPr>
              <a:t>author</a:t>
            </a:r>
            <a:r>
              <a:rPr>
                <a:solidFill>
                  <a:srgbClr val="003B4F"/>
                </a:solidFill>
                <a:latin typeface="Courier"/>
              </a:rPr>
              <a:t>:</a:t>
            </a:r>
            <a:r>
              <a:rPr>
                <a:solidFill>
                  <a:srgbClr val="657422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"otus.ru"</a:t>
            </a:r>
            <a:br/>
            <a:r>
              <a:rPr>
                <a:solidFill>
                  <a:srgbClr val="4758AB"/>
                </a:solidFill>
                <a:latin typeface="Courier"/>
              </a:rPr>
              <a:t>date  </a:t>
            </a:r>
            <a:r>
              <a:rPr>
                <a:solidFill>
                  <a:srgbClr val="003B4F"/>
                </a:solidFill>
                <a:latin typeface="Courier"/>
              </a:rPr>
              <a:t>:</a:t>
            </a:r>
            <a:r>
              <a:rPr>
                <a:solidFill>
                  <a:srgbClr val="657422"/>
                </a:solidFill>
                <a:latin typeface="Courier"/>
              </a:rPr>
              <a:t> 2023-06-13</a:t>
            </a:r>
            <a:br/>
            <a:r>
              <a:rPr>
                <a:solidFill>
                  <a:srgbClr val="4758AB"/>
                </a:solidFill>
                <a:latin typeface="Courier"/>
              </a:rPr>
              <a:t>format</a:t>
            </a:r>
            <a:r>
              <a:rPr>
                <a:solidFill>
                  <a:srgbClr val="003B4F"/>
                </a:solidFill>
                <a:latin typeface="Courier"/>
              </a:rPr>
              <a:t>:</a:t>
            </a:r>
            <a:br/>
            <a:r>
              <a:rPr>
                <a:solidFill>
                  <a:srgbClr val="657422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pptx</a:t>
            </a:r>
            <a:r>
              <a:rPr>
                <a:solidFill>
                  <a:srgbClr val="003B4F"/>
                </a:solidFill>
                <a:latin typeface="Courier"/>
              </a:rPr>
              <a:t>:</a:t>
            </a:r>
            <a:br/>
            <a:r>
              <a:rPr>
                <a:solidFill>
                  <a:srgbClr val="657422"/>
                </a:solidFill>
                <a:latin typeface="Courier"/>
              </a:rPr>
              <a:t>    </a:t>
            </a:r>
            <a:r>
              <a:rPr>
                <a:solidFill>
                  <a:srgbClr val="4758AB"/>
                </a:solidFill>
                <a:latin typeface="Courier"/>
              </a:rPr>
              <a:t>reference-doc</a:t>
            </a:r>
            <a:r>
              <a:rPr>
                <a:solidFill>
                  <a:srgbClr val="003B4F"/>
                </a:solidFill>
                <a:latin typeface="Courier"/>
              </a:rPr>
              <a:t>:</a:t>
            </a:r>
            <a:r>
              <a:rPr>
                <a:solidFill>
                  <a:srgbClr val="657422"/>
                </a:solidFill>
                <a:latin typeface="Courier"/>
              </a:rPr>
              <a:t> ../templates/template.pptx</a:t>
            </a:r>
            <a:br/>
            <a:r>
              <a:rPr>
                <a:solidFill>
                  <a:srgbClr val="657422"/>
                </a:solidFill>
                <a:latin typeface="Courier"/>
              </a:rPr>
              <a:t>    </a:t>
            </a:r>
            <a:r>
              <a:rPr>
                <a:solidFill>
                  <a:srgbClr val="4758AB"/>
                </a:solidFill>
                <a:latin typeface="Courier"/>
              </a:rPr>
              <a:t>mermaid-format</a:t>
            </a:r>
            <a:r>
              <a:rPr>
                <a:solidFill>
                  <a:srgbClr val="003B4F"/>
                </a:solidFill>
                <a:latin typeface="Courier"/>
              </a:rPr>
              <a:t>:</a:t>
            </a:r>
            <a:r>
              <a:rPr>
                <a:solidFill>
                  <a:srgbClr val="657422"/>
                </a:solidFill>
                <a:latin typeface="Courier"/>
              </a:rPr>
              <a:t> png</a:t>
            </a:r>
            <a:br/>
            <a:r>
              <a:rPr>
                <a:solidFill>
                  <a:srgbClr val="AD0000"/>
                </a:solidFill>
                <a:latin typeface="Courier"/>
              </a:rPr>
              <a:t>---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YAML-заголовки (2 из 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Опции Quarto делятся на:</a:t>
            </a:r>
          </a:p>
          <a:p>
            <a:pPr lvl="0"/>
            <a:r>
              <a:rPr/>
              <a:t>общие;</a:t>
            </a:r>
          </a:p>
          <a:p>
            <a:pPr lvl="0"/>
            <a:r>
              <a:rPr/>
              <a:t>формат-специфичные (записываются под </a:t>
            </a:r>
            <a:r>
              <a:rPr>
                <a:latin typeface="Courier"/>
              </a:rPr>
              <a:t>format: [ваш формат]:</a:t>
            </a:r>
            <a:r>
              <a:rPr/>
              <a:t>).</a:t>
            </a:r>
          </a:p>
          <a:p>
            <a:pPr lvl="0" indent="0" marL="0">
              <a:buNone/>
            </a:pPr>
            <a:r>
              <a:rPr/>
              <a:t>Для каждого из форматов существует до нескольких десятков опций. Полный список есть на </a:t>
            </a:r>
            <a:r>
              <a:rPr>
                <a:hlinkClick r:id="rId2"/>
              </a:rPr>
              <a:t>сайте Quarto</a:t>
            </a:r>
            <a:r>
              <a:rPr/>
              <a:t>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Фрагменты кода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Как и для Rmarkdown, возможность интерпретировать код и встраивать результаты его исполнения в документ является основной функциональной особенностью Quarto.</a:t>
            </a:r>
          </a:p>
          <a:p>
            <a:pPr lvl="0" indent="0" marL="0">
              <a:buNone/>
            </a:pPr>
            <a:r>
              <a:rPr/>
              <a:t>В Quarto опции для отдельного фрагмента кода, если они нужны, записываются внутри блока в формате YAML и начинаются с </a:t>
            </a:r>
            <a:r>
              <a:rPr>
                <a:latin typeface="Courier"/>
              </a:rPr>
              <a:t>#|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```{r}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#| label: load-packages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#| include: false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(tidyverse)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(tidymodels)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```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Пример проекта: статья + интерактивное приложение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Render</a:t>
            </a:r>
            <a:r>
              <a:rPr/>
              <a:t> button a presentation will be generated that includes both content and the output of embedded code. You can embed code like this:</a:t>
            </a:r>
          </a:p>
          <a:p>
            <a:pPr lvl="0" indent="0">
              <a:buNone/>
            </a:pPr>
            <a:r>
              <a:rPr>
                <a:latin typeface="Courier"/>
              </a:rPr>
              <a:t>[1] 2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Insert about slide here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Webinar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Insert webinar rules slide here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Webinar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Insert webinar path slide here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Почему Quarto?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Что за Quarto? (1 из 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(отсылка к формату </a:t>
            </a:r>
            <a:r>
              <a:rPr>
                <a:latin typeface="Courier"/>
              </a:rPr>
              <a:t>in quarto</a:t>
            </a:r>
            <a:r>
              <a:rPr/>
              <a:t>) – система публикации документов от Posit (бывшая RStudio, создатели </a:t>
            </a:r>
            <a:r>
              <a:rPr>
                <a:latin typeface="Courier"/>
              </a:rPr>
              <a:t>Tidyverse</a:t>
            </a:r>
            <a:r>
              <a:rPr/>
              <a:t>).</a:t>
            </a:r>
          </a:p>
          <a:p>
            <a:pPr lvl="0" indent="0" marL="0">
              <a:buNone/>
            </a:pPr>
            <a:r>
              <a:rPr/>
              <a:t>Quarto – не библиотека R, а автономное приложение с интерфейсом командной строки. Например, вы можете:</a:t>
            </a:r>
          </a:p>
          <a:p>
            <a:pPr lvl="0" indent="-342900" marL="342900">
              <a:buAutoNum type="arabicPeriod"/>
            </a:pPr>
            <a:r>
              <a:rPr/>
              <a:t>Создать документ </a:t>
            </a:r>
            <a:r>
              <a:rPr>
                <a:latin typeface="Courier"/>
              </a:rPr>
              <a:t>document.qmd</a:t>
            </a:r>
            <a:r>
              <a:rPr/>
              <a:t> в своем любимом редакторе.</a:t>
            </a:r>
          </a:p>
          <a:p>
            <a:pPr lvl="0" indent="-342900" marL="342900">
              <a:buAutoNum type="arabicPeriod"/>
            </a:pPr>
            <a:r>
              <a:rPr/>
              <a:t>Добавить YAML-метаданные (как Rmarkdown, но см. ниже).</a:t>
            </a:r>
          </a:p>
          <a:p>
            <a:pPr lvl="0" indent="-342900" marL="342900">
              <a:buAutoNum type="arabicPeriod"/>
            </a:pPr>
            <a:r>
              <a:rPr/>
              <a:t>Сверстать документ в нужном вам формате:</a:t>
            </a:r>
          </a:p>
          <a:p>
            <a:pPr lvl="0" indent="0">
              <a:buNone/>
            </a:pPr>
            <a:r>
              <a:rPr>
                <a:latin typeface="Courier"/>
              </a:rPr>
              <a:t>quarto render document.qmd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Что за Quarto? (2 из 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RStudio IDE новых версий включает Quarto, а также предоставляет для него редактор кода с автозаполнением и удобный визуальный редактор.</a:t>
            </a:r>
          </a:p>
          <a:p>
            <a:pPr lvl="0" indent="0" marL="0">
              <a:buNone/>
            </a:pPr>
            <a:r>
              <a:rPr/>
              <a:t>Quarto имеет более широкие по сравнению с Rmarkdown возможности. Можно воспринимать его как:</a:t>
            </a:r>
          </a:p>
          <a:p>
            <a:pPr lvl="0" indent="0" marL="0">
              <a:buNone/>
            </a:pPr>
            <a:r>
              <a:rPr/>
              <a:t> </a:t>
            </a:r>
          </a:p>
          <a:p>
            <a:pPr lvl="0"/>
            <a:r>
              <a:rPr/>
              <a:t>Rmarkdown++</a:t>
            </a:r>
          </a:p>
          <a:p>
            <a:pPr lvl="0"/>
            <a:r>
              <a:rPr/>
              <a:t>MS Word с гибридным интерфейсом</a:t>
            </a:r>
          </a:p>
          <a:p>
            <a:pPr lvl="0"/>
            <a:r>
              <a:rPr/>
              <a:t>Dreamweaver для аналитиков и ученых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FB47BD9B-F2D0-6358-9482-569589771537}"/>
              </a:ext>
            </a:extLst>
          </p:cNvPr>
          <p:cNvSpPr>
            <a:spLocks noGrp="1"/>
          </p:cNvSpPr>
          <p:nvPr>
            <p:ph hasCustomPrompt="1"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Что нового: не только R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4BCB0AA-6968-3B8A-7F32-11A39C0E23A3}"/>
              </a:ext>
            </a:extLst>
          </p:cNvPr>
          <p:cNvSpPr>
            <a:spLocks noGrp="1"/>
          </p:cNvSpPr>
          <p:nvPr>
            <p:ph hasCustomPrompt="1" idx="10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умеет обрабатывать код на следующих языках:</a:t>
            </a:r>
          </a:p>
          <a:p>
            <a:pPr lvl="0"/>
            <a:r>
              <a:rPr/>
              <a:t>R</a:t>
            </a:r>
          </a:p>
          <a:p>
            <a:pPr lvl="0"/>
            <a:r>
              <a:rPr/>
              <a:t>Python</a:t>
            </a:r>
          </a:p>
          <a:p>
            <a:pPr lvl="0"/>
            <a:r>
              <a:rPr/>
              <a:t>Julia</a:t>
            </a:r>
          </a:p>
          <a:p>
            <a:pPr lvl="0"/>
            <a:r>
              <a:rPr/>
              <a:t>Observable</a:t>
            </a:r>
          </a:p>
        </p:txBody>
      </p:sp>
      <p:pic>
        <p:nvPicPr>
          <p:cNvPr descr="languages_gre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02200" y="1143000"/>
            <a:ext cx="3441700" cy="344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tus Dark">
      <a:dk1>
        <a:srgbClr val="BFBFBF"/>
      </a:dk1>
      <a:lt1>
        <a:sysClr val="window" lastClr="FFFFFF"/>
      </a:lt1>
      <a:dk2>
        <a:srgbClr val="1F497D"/>
      </a:dk2>
      <a:lt2>
        <a:srgbClr val="EEECE1"/>
      </a:lt2>
      <a:accent1>
        <a:srgbClr val="BFBFBF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16033"/>
      </a:hlink>
      <a:folHlink>
        <a:srgbClr val="F1334C"/>
      </a:folHlink>
    </a:clrScheme>
    <a:fontScheme name="Otus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46</Words>
  <Application>Microsoft Office PowerPoint</Application>
  <PresentationFormat>Экран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Roboto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Утилита формирования отчётов Quarto</dc:title>
  <dc:creator/>
  <cp:keywords/>
  <dcterms:created xsi:type="dcterms:W3CDTF">2023-06-19T16:03:09Z</dcterms:created>
  <dcterms:modified xsi:type="dcterms:W3CDTF">2023-06-19T16:03:09Z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date">
    <vt:lpwstr>2023-06-13</vt:lpwstr>
  </property>
  <property fmtid="{D5CDD505-2E9C-101B-9397-08002B2CF9AE}" pid="4" name="execute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params">
    <vt:lpwstr/>
  </property>
  <property fmtid="{D5CDD505-2E9C-101B-9397-08002B2CF9AE}" pid="10" name="subtitle">
    <vt:lpwstr>Язык R для анализа данных</vt:lpwstr>
  </property>
  <property fmtid="{D5CDD505-2E9C-101B-9397-08002B2CF9AE}" pid="11" name="toc-title">
    <vt:lpwstr>Table of contents</vt:lpwstr>
  </property>
</Properties>
</file>