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2" r:id="rId6"/>
    <p:sldId id="263" r:id="rId7"/>
    <p:sldId id="300" r:id="rId8"/>
    <p:sldId id="299" r:id="rId9"/>
    <p:sldId id="298" r:id="rId10"/>
    <p:sldId id="338" r:id="rId11"/>
    <p:sldId id="341" r:id="rId12"/>
    <p:sldId id="340" r:id="rId13"/>
    <p:sldId id="339" r:id="rId14"/>
    <p:sldId id="265" r:id="rId15"/>
    <p:sldId id="266" r:id="rId16"/>
    <p:sldId id="309" r:id="rId17"/>
    <p:sldId id="310" r:id="rId18"/>
    <p:sldId id="308" r:id="rId19"/>
    <p:sldId id="307" r:id="rId20"/>
    <p:sldId id="320" r:id="rId21"/>
    <p:sldId id="311" r:id="rId22"/>
    <p:sldId id="317" r:id="rId23"/>
    <p:sldId id="316" r:id="rId24"/>
    <p:sldId id="318" r:id="rId25"/>
    <p:sldId id="319" r:id="rId26"/>
    <p:sldId id="314" r:id="rId27"/>
    <p:sldId id="321" r:id="rId28"/>
    <p:sldId id="327" r:id="rId29"/>
    <p:sldId id="329" r:id="rId30"/>
    <p:sldId id="328" r:id="rId31"/>
    <p:sldId id="322" r:id="rId32"/>
    <p:sldId id="331" r:id="rId33"/>
    <p:sldId id="330" r:id="rId34"/>
    <p:sldId id="323" r:id="rId35"/>
    <p:sldId id="332" r:id="rId36"/>
    <p:sldId id="333" r:id="rId37"/>
    <p:sldId id="324" r:id="rId38"/>
    <p:sldId id="312" r:id="rId39"/>
    <p:sldId id="334" r:id="rId40"/>
    <p:sldId id="325" r:id="rId41"/>
    <p:sldId id="335" r:id="rId42"/>
    <p:sldId id="336" r:id="rId43"/>
    <p:sldId id="326" r:id="rId44"/>
    <p:sldId id="348" r:id="rId45"/>
    <p:sldId id="349" r:id="rId46"/>
    <p:sldId id="344" r:id="rId47"/>
    <p:sldId id="354" r:id="rId48"/>
    <p:sldId id="345" r:id="rId49"/>
    <p:sldId id="353" r:id="rId50"/>
    <p:sldId id="355" r:id="rId51"/>
    <p:sldId id="346" r:id="rId52"/>
    <p:sldId id="356" r:id="rId53"/>
    <p:sldId id="357" r:id="rId54"/>
    <p:sldId id="358" r:id="rId55"/>
    <p:sldId id="359" r:id="rId56"/>
    <p:sldId id="347" r:id="rId57"/>
    <p:sldId id="275" r:id="rId58"/>
    <p:sldId id="350" r:id="rId59"/>
    <p:sldId id="351" r:id="rId60"/>
    <p:sldId id="352" r:id="rId61"/>
    <p:sldId id="283" r:id="rId62"/>
    <p:sldId id="284" r:id="rId63"/>
    <p:sldId id="343" r:id="rId64"/>
    <p:sldId id="342" r:id="rId65"/>
    <p:sldId id="295" r:id="rId6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799" userDrawn="1">
          <p15:clr>
            <a:srgbClr val="9AA0A6"/>
          </p15:clr>
        </p15:guide>
        <p15:guide id="4" orient="horz" pos="2385">
          <p15:clr>
            <a:srgbClr val="9AA0A6"/>
          </p15:clr>
        </p15:guide>
        <p15:guide id="5" pos="5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2121"/>
    <a:srgbClr val="F19102"/>
    <a:srgbClr val="A4680E"/>
    <a:srgbClr val="FF9900"/>
    <a:srgbClr val="145C78"/>
    <a:srgbClr val="BC362C"/>
    <a:srgbClr val="EA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BA397-AA66-4ACA-B219-5C7939199CAB}">
  <a:tblStyle styleId="{897BA397-AA66-4ACA-B219-5C7939199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pos="5533"/>
        <p:guide pos="1002"/>
        <p:guide orient="horz" pos="2799"/>
        <p:guide orient="horz" pos="2385"/>
        <p:guide pos="5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9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7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14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1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9de44a0c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9de44a0c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692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34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00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51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90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84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19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1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35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82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9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16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82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1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78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67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66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296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41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119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241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84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93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1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72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3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3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385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17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14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713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7033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795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3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955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730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9804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708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7772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9696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30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1944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60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531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8342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762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1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3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pensci/skimr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hyperlink" Target="https://naniar.njtierney.com/" TargetMode="Externa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ropensci/skimr" TargetMode="External"/><Relationship Id="rId7" Type="http://schemas.openxmlformats.org/officeDocument/2006/relationships/hyperlink" Target="https://boxuancui.github.io/DataExplorer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hyperlink" Target="https://naniar.njtierney.com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choonghyunryu.github.io/dlookr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hyperlink" Target="https://github.com/ropensci/skimr" TargetMode="External"/><Relationship Id="rId7" Type="http://schemas.openxmlformats.org/officeDocument/2006/relationships/hyperlink" Target="https://boxuancui.github.io/DataExplorer/" TargetMode="External"/><Relationship Id="rId12" Type="http://schemas.openxmlformats.org/officeDocument/2006/relationships/hyperlink" Target="https://github.com/rolkra/explor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hyperlink" Target="https://github.com/agstn/dataxray" TargetMode="External"/><Relationship Id="rId5" Type="http://schemas.openxmlformats.org/officeDocument/2006/relationships/hyperlink" Target="https://naniar.njtierney.com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choonghyunryu.github.io/dlookr/" TargetMode="External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3" Type="http://schemas.openxmlformats.org/officeDocument/2006/relationships/hyperlink" Target="https://github.com/ropensci/skimr" TargetMode="External"/><Relationship Id="rId7" Type="http://schemas.openxmlformats.org/officeDocument/2006/relationships/hyperlink" Target="https://boxuancui.github.io/DataExplorer/" TargetMode="External"/><Relationship Id="rId12" Type="http://schemas.openxmlformats.org/officeDocument/2006/relationships/hyperlink" Target="https://github.com/rolkra/explore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6" Type="http://schemas.openxmlformats.org/officeDocument/2006/relationships/hyperlink" Target="https://business-science.github.io/correlationfunnel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hyperlink" Target="https://github.com/agstn/dataxray" TargetMode="External"/><Relationship Id="rId5" Type="http://schemas.openxmlformats.org/officeDocument/2006/relationships/hyperlink" Target="https://naniar.njtierney.com/" TargetMode="External"/><Relationship Id="rId15" Type="http://schemas.openxmlformats.org/officeDocument/2006/relationships/hyperlink" Target="https://github.com/paulvanderlaken/ppsr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choonghyunryu.github.io/dlookr/" TargetMode="External"/><Relationship Id="rId1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Язык R для анализа данных</a:t>
            </a:r>
            <a:br>
              <a:rPr lang="en-US" dirty="0"/>
            </a:b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67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197CAA5-BDA2-4421-B95D-CBD5ED80D1A3}"/>
              </a:ext>
            </a:extLst>
          </p:cNvPr>
          <p:cNvGrpSpPr/>
          <p:nvPr/>
        </p:nvGrpSpPr>
        <p:grpSpPr>
          <a:xfrm>
            <a:off x="967369" y="2614887"/>
            <a:ext cx="7544729" cy="620719"/>
            <a:chOff x="967369" y="2419806"/>
            <a:chExt cx="7544729" cy="620719"/>
          </a:xfrm>
        </p:grpSpPr>
        <p:pic>
          <p:nvPicPr>
            <p:cNvPr id="7" name="Google Shape;411;p52">
              <a:extLst>
                <a:ext uri="{FF2B5EF4-FFF2-40B4-BE49-F238E27FC236}">
                  <a16:creationId xmlns:a16="http://schemas.microsoft.com/office/drawing/2014/main" id="{B797DB1A-5F38-403B-80FA-60934A0363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2419806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663B15-4A64-4E78-AC27-CCBC219AA26C}"/>
                </a:ext>
              </a:extLst>
            </p:cNvPr>
            <p:cNvSpPr/>
            <p:nvPr/>
          </p:nvSpPr>
          <p:spPr>
            <a:xfrm>
              <a:off x="1691268" y="253568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Получать инсайты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0970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197CAA5-BDA2-4421-B95D-CBD5ED80D1A3}"/>
              </a:ext>
            </a:extLst>
          </p:cNvPr>
          <p:cNvGrpSpPr/>
          <p:nvPr/>
        </p:nvGrpSpPr>
        <p:grpSpPr>
          <a:xfrm>
            <a:off x="967369" y="2614887"/>
            <a:ext cx="7544729" cy="620719"/>
            <a:chOff x="967369" y="2419806"/>
            <a:chExt cx="7544729" cy="620719"/>
          </a:xfrm>
        </p:grpSpPr>
        <p:pic>
          <p:nvPicPr>
            <p:cNvPr id="7" name="Google Shape;411;p52">
              <a:extLst>
                <a:ext uri="{FF2B5EF4-FFF2-40B4-BE49-F238E27FC236}">
                  <a16:creationId xmlns:a16="http://schemas.microsoft.com/office/drawing/2014/main" id="{B797DB1A-5F38-403B-80FA-60934A0363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2419806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663B15-4A64-4E78-AC27-CCBC219AA26C}"/>
                </a:ext>
              </a:extLst>
            </p:cNvPr>
            <p:cNvSpPr/>
            <p:nvPr/>
          </p:nvSpPr>
          <p:spPr>
            <a:xfrm>
              <a:off x="1691268" y="253568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Получать инсайты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E8C8B23-6150-42CC-B5BC-C498285784D6}"/>
              </a:ext>
            </a:extLst>
          </p:cNvPr>
          <p:cNvGrpSpPr/>
          <p:nvPr/>
        </p:nvGrpSpPr>
        <p:grpSpPr>
          <a:xfrm>
            <a:off x="967369" y="3728587"/>
            <a:ext cx="7998211" cy="620719"/>
            <a:chOff x="967369" y="3475827"/>
            <a:chExt cx="7998211" cy="620719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2D3FD34-26CD-4D6F-9826-B192B595DDEC}"/>
                </a:ext>
              </a:extLst>
            </p:cNvPr>
            <p:cNvSpPr/>
            <p:nvPr/>
          </p:nvSpPr>
          <p:spPr>
            <a:xfrm>
              <a:off x="1691268" y="3591710"/>
              <a:ext cx="7274312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Выбирать самые подходящие методы анализа и моделирования</a:t>
              </a:r>
            </a:p>
          </p:txBody>
        </p:sp>
        <p:pic>
          <p:nvPicPr>
            <p:cNvPr id="13" name="Google Shape;430;p53">
              <a:extLst>
                <a:ext uri="{FF2B5EF4-FFF2-40B4-BE49-F238E27FC236}">
                  <a16:creationId xmlns:a16="http://schemas.microsoft.com/office/drawing/2014/main" id="{C0DFFBB9-951C-47FF-A505-C0AE955A570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67369" y="3475827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8534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658300" y="2102490"/>
            <a:ext cx="6125700" cy="57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вы считаете: для чего он вообще нужен?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715" y="1683613"/>
            <a:ext cx="1414775" cy="14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3;p24">
            <a:extLst>
              <a:ext uri="{FF2B5EF4-FFF2-40B4-BE49-F238E27FC236}">
                <a16:creationId xmlns:a16="http://schemas.microsoft.com/office/drawing/2014/main" id="{A66D7668-8700-A81D-EC61-9B33C7E13899}"/>
              </a:ext>
            </a:extLst>
          </p:cNvPr>
          <p:cNvSpPr txBox="1">
            <a:spLocks/>
          </p:cNvSpPr>
          <p:nvPr/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500" b="1" dirty="0">
                <a:solidFill>
                  <a:srgbClr val="FF9900"/>
                </a:solidFill>
              </a:rPr>
              <a:t>Разведывательный анализа данных, он же </a:t>
            </a:r>
            <a:r>
              <a:rPr lang="en-US" sz="1500" b="1" dirty="0">
                <a:solidFill>
                  <a:srgbClr val="FF9900"/>
                </a:solidFill>
              </a:rPr>
              <a:t>exploratory data analysis </a:t>
            </a:r>
            <a:r>
              <a:rPr lang="ru-RU" sz="1500" b="1" dirty="0">
                <a:solidFill>
                  <a:srgbClr val="FF9900"/>
                </a:solidFill>
              </a:rPr>
              <a:t>(далее – </a:t>
            </a:r>
            <a:r>
              <a:rPr lang="en-US" sz="1500" b="1" dirty="0">
                <a:solidFill>
                  <a:srgbClr val="FF9900"/>
                </a:solidFill>
              </a:rPr>
              <a:t>EDA</a:t>
            </a:r>
            <a:r>
              <a:rPr lang="ru-RU" sz="1500" b="1" dirty="0">
                <a:solidFill>
                  <a:srgbClr val="FF99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Зачем?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A92A0A-3435-400B-A00A-5525C0468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0417" b="-1315"/>
          <a:stretch/>
        </p:blipFill>
        <p:spPr>
          <a:xfrm>
            <a:off x="759836" y="1490678"/>
            <a:ext cx="359059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839C4F9-D2DB-4219-9983-080DE904A805}"/>
              </a:ext>
            </a:extLst>
          </p:cNvPr>
          <p:cNvGrpSpPr/>
          <p:nvPr/>
        </p:nvGrpSpPr>
        <p:grpSpPr>
          <a:xfrm>
            <a:off x="759836" y="1490678"/>
            <a:ext cx="7624328" cy="1980000"/>
            <a:chOff x="952501" y="2011068"/>
            <a:chExt cx="7624328" cy="198000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2CA92A0A-3435-400B-A00A-5525C0468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60417" b="-1315"/>
            <a:stretch/>
          </p:blipFill>
          <p:spPr>
            <a:xfrm>
              <a:off x="952501" y="2011068"/>
              <a:ext cx="3590599" cy="198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377C394-565A-4A6E-8EB6-AAA1F57CC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78" t="8872" r="1" b="10972"/>
            <a:stretch/>
          </p:blipFill>
          <p:spPr>
            <a:xfrm>
              <a:off x="4815840" y="2011068"/>
              <a:ext cx="3760989" cy="19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61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839C4F9-D2DB-4219-9983-080DE904A805}"/>
              </a:ext>
            </a:extLst>
          </p:cNvPr>
          <p:cNvGrpSpPr/>
          <p:nvPr/>
        </p:nvGrpSpPr>
        <p:grpSpPr>
          <a:xfrm>
            <a:off x="759836" y="1490678"/>
            <a:ext cx="7624328" cy="1980000"/>
            <a:chOff x="952501" y="2011068"/>
            <a:chExt cx="7624328" cy="198000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2CA92A0A-3435-400B-A00A-5525C0468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60417" b="-1315"/>
            <a:stretch/>
          </p:blipFill>
          <p:spPr>
            <a:xfrm>
              <a:off x="952501" y="2011068"/>
              <a:ext cx="3590599" cy="198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377C394-565A-4A6E-8EB6-AAA1F57CC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78" t="8872" r="1" b="10972"/>
            <a:stretch/>
          </p:blipFill>
          <p:spPr>
            <a:xfrm>
              <a:off x="4815840" y="2011068"/>
              <a:ext cx="3760989" cy="1980000"/>
            </a:xfrm>
            <a:prstGeom prst="rect">
              <a:avLst/>
            </a:prstGeom>
          </p:spPr>
        </p:pic>
      </p:grp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3B645B7-E73F-4167-84BC-62B42B3FA34B}"/>
              </a:ext>
            </a:extLst>
          </p:cNvPr>
          <p:cNvCxnSpPr/>
          <p:nvPr/>
        </p:nvCxnSpPr>
        <p:spPr>
          <a:xfrm flipV="1">
            <a:off x="7284720" y="3388670"/>
            <a:ext cx="0" cy="396240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607CF8D-32F4-4072-A978-D16B4D9D1CB2}"/>
              </a:ext>
            </a:extLst>
          </p:cNvPr>
          <p:cNvCxnSpPr/>
          <p:nvPr/>
        </p:nvCxnSpPr>
        <p:spPr>
          <a:xfrm flipV="1">
            <a:off x="7787640" y="3388670"/>
            <a:ext cx="0" cy="396240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9AF724-E5C7-4058-836D-492E43F1B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7000" l="10000" r="90000">
                        <a14:foregroundMark x1="37250" y1="40750" x2="35250" y2="49500"/>
                        <a14:foregroundMark x1="37250" y1="37000" x2="31500" y2="40750"/>
                        <a14:foregroundMark x1="39250" y1="43750" x2="48750" y2="44750"/>
                        <a14:foregroundMark x1="66250" y1="50500" x2="61250" y2="59250"/>
                        <a14:foregroundMark x1="46750" y1="44750" x2="46000" y2="44750"/>
                        <a14:foregroundMark x1="66250" y1="44750" x2="67250" y2="52500"/>
                        <a14:foregroundMark x1="38250" y1="39000" x2="43000" y2="49500"/>
                        <a14:foregroundMark x1="45000" y1="37000" x2="46000" y2="39000"/>
                        <a14:foregroundMark x1="63250" y1="33250" x2="69000" y2="52500"/>
                        <a14:foregroundMark x1="53500" y1="34000" x2="66250" y2="53500"/>
                        <a14:foregroundMark x1="57500" y1="42750" x2="61250" y2="46750"/>
                        <a14:foregroundMark x1="39250" y1="46750" x2="46000" y2="46750"/>
                        <a14:foregroundMark x1="61250" y1="44750" x2="60500" y2="54500"/>
                        <a14:foregroundMark x1="55284" y1="16735" x2="56848" y2="21511"/>
                        <a14:foregroundMark x1="52750" y1="9000" x2="53403" y2="10993"/>
                        <a14:foregroundMark x1="57099" y1="25808" x2="57500" y2="28250"/>
                        <a14:foregroundMark x1="55585" y1="16602" x2="56473" y2="22000"/>
                        <a14:foregroundMark x1="54500" y1="10000" x2="54658" y2="10961"/>
                        <a14:foregroundMark x1="57178" y1="16887" x2="58180" y2="19309"/>
                        <a14:foregroundMark x1="53500" y1="8000" x2="54693" y2="10883"/>
                        <a14:foregroundMark x1="54500" y1="5000" x2="61250" y2="5000"/>
                        <a14:foregroundMark x1="42000" y1="42750" x2="46750" y2="48500"/>
                        <a14:foregroundMark x1="54500" y1="44750" x2="38250" y2="52500"/>
                        <a14:foregroundMark x1="48750" y1="40750" x2="41000" y2="39000"/>
                        <a14:foregroundMark x1="65250" y1="46750" x2="69000" y2="56250"/>
                        <a14:foregroundMark x1="64250" y1="44750" x2="63250" y2="54500"/>
                        <a14:foregroundMark x1="61250" y1="43750" x2="57500" y2="52500"/>
                        <a14:foregroundMark x1="65250" y1="86000" x2="75250" y2="87750"/>
                        <a14:foregroundMark x1="75250" y1="87750" x2="56750" y2="97000"/>
                        <a14:foregroundMark x1="56750" y1="97000" x2="68750" y2="91250"/>
                        <a14:backgroundMark x1="53250" y1="12500" x2="55250" y2="16750"/>
                        <a14:backgroundMark x1="55000" y1="12500" x2="55500" y2="11750"/>
                        <a14:backgroundMark x1="53750" y1="13000" x2="55000" y2="12000"/>
                        <a14:backgroundMark x1="54500" y1="12500" x2="53250" y2="12750"/>
                        <a14:backgroundMark x1="56250" y1="22500" x2="59250" y2="22250"/>
                        <a14:backgroundMark x1="59500" y1="22750" x2="59500" y2="22250"/>
                        <a14:backgroundMark x1="59500" y1="22000" x2="59500" y2="22750"/>
                        <a14:backgroundMark x1="57250" y1="29000" x2="57250" y2="2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0780" y="3108727"/>
            <a:ext cx="1183659" cy="11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 слышно?</a:t>
            </a:r>
            <a:endParaRPr sz="4000" dirty="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0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475376"/>
              </p:ext>
            </p:extLst>
          </p:nvPr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73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7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8961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8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C651B98C-A1F5-4AEA-9F89-08C8B5E44AC3}"/>
              </a:ext>
            </a:extLst>
          </p:cNvPr>
          <p:cNvSpPr/>
          <p:nvPr/>
        </p:nvSpPr>
        <p:spPr>
          <a:xfrm>
            <a:off x="7104277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2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C651B98C-A1F5-4AEA-9F89-08C8B5E44AC3}"/>
              </a:ext>
            </a:extLst>
          </p:cNvPr>
          <p:cNvSpPr/>
          <p:nvPr/>
        </p:nvSpPr>
        <p:spPr>
          <a:xfrm>
            <a:off x="7104277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умножения 20">
            <a:extLst>
              <a:ext uri="{FF2B5EF4-FFF2-40B4-BE49-F238E27FC236}">
                <a16:creationId xmlns:a16="http://schemas.microsoft.com/office/drawing/2014/main" id="{35DD0D88-DDBD-4C9C-8F99-94676E36E0D5}"/>
              </a:ext>
            </a:extLst>
          </p:cNvPr>
          <p:cNvSpPr/>
          <p:nvPr/>
        </p:nvSpPr>
        <p:spPr>
          <a:xfrm>
            <a:off x="5406756" y="4185179"/>
            <a:ext cx="3166345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7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40034"/>
              </p:ext>
            </p:extLst>
          </p:nvPr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36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13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2050" name="Picture 2" descr="Thoughts on Teaching R and Yet Another Tidyverse Intro | R-bloggers">
            <a:extLst>
              <a:ext uri="{FF2B5EF4-FFF2-40B4-BE49-F238E27FC236}">
                <a16:creationId xmlns:a16="http://schemas.microsoft.com/office/drawing/2014/main" id="{EC672A6D-A0C2-477A-8623-C5B5D1E03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14706" r="13347" b="32146"/>
          <a:stretch/>
        </p:blipFill>
        <p:spPr bwMode="auto">
          <a:xfrm>
            <a:off x="952499" y="2585375"/>
            <a:ext cx="4980781" cy="1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t="11848" b="11848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3" y="2978825"/>
            <a:ext cx="5648215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Старший аналитик, </a:t>
            </a:r>
            <a:r>
              <a:rPr lang="en-US" sz="1250" dirty="0"/>
              <a:t>RSpectr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dirty="0"/>
              <a:t>Об опыте: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Мониторинг и исследования медиа (</a:t>
            </a:r>
            <a:r>
              <a:rPr lang="en-US" sz="1250" b="0" dirty="0"/>
              <a:t>Brand Analytics, </a:t>
            </a:r>
            <a:r>
              <a:rPr lang="ru-RU" sz="1250" b="0" dirty="0"/>
              <a:t>Медиалогия</a:t>
            </a:r>
            <a:r>
              <a:rPr lang="ru" sz="1250" b="0" dirty="0"/>
              <a:t>, R, </a:t>
            </a:r>
            <a:r>
              <a:rPr lang="en-US" sz="1250" b="0" dirty="0"/>
              <a:t>Python</a:t>
            </a:r>
            <a:r>
              <a:rPr lang="ru" sz="1250" b="0" dirty="0"/>
              <a:t>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Люблю делать: </a:t>
            </a:r>
            <a:r>
              <a:rPr lang="en-US" sz="1250" b="0" dirty="0"/>
              <a:t>Text Mining, </a:t>
            </a:r>
            <a:r>
              <a:rPr lang="ru-RU" sz="1250" b="0" dirty="0" err="1"/>
              <a:t>графовый</a:t>
            </a:r>
            <a:r>
              <a:rPr lang="ru-RU" sz="1250" b="0" dirty="0"/>
              <a:t> анализ, интерактивные </a:t>
            </a:r>
            <a:r>
              <a:rPr lang="ru-RU" sz="1250" b="0" dirty="0" err="1"/>
              <a:t>дэшборды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b="0" dirty="0"/>
              <a:t>+7 915 254-87-83 / </a:t>
            </a:r>
            <a:r>
              <a:rPr lang="en-US" sz="1250" b="0" dirty="0"/>
              <a:t>a.pawluczenko@gmail.com </a:t>
            </a:r>
            <a:r>
              <a:rPr lang="ru" sz="1250" b="0" dirty="0"/>
              <a:t>/ </a:t>
            </a:r>
            <a:r>
              <a:rPr lang="en-US" sz="1250" b="0" dirty="0"/>
              <a:t>@a.pawluczenko</a:t>
            </a:r>
            <a:endParaRPr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Андрей Павлюченко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2050" name="Picture 2" descr="Thoughts on Teaching R and Yet Another Tidyverse Intro | R-bloggers">
            <a:extLst>
              <a:ext uri="{FF2B5EF4-FFF2-40B4-BE49-F238E27FC236}">
                <a16:creationId xmlns:a16="http://schemas.microsoft.com/office/drawing/2014/main" id="{EC672A6D-A0C2-477A-8623-C5B5D1E03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14706" r="13347" b="32146"/>
          <a:stretch/>
        </p:blipFill>
        <p:spPr bwMode="auto">
          <a:xfrm>
            <a:off x="952499" y="2585375"/>
            <a:ext cx="4980781" cy="1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B6812B40-1C05-4DB8-9462-5470418FD3D5}"/>
              </a:ext>
            </a:extLst>
          </p:cNvPr>
          <p:cNvSpPr/>
          <p:nvPr/>
        </p:nvSpPr>
        <p:spPr>
          <a:xfrm>
            <a:off x="401982" y="2967240"/>
            <a:ext cx="3166345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A8D62CC0-2BCA-40EC-BCC5-08EC47AEAB12}"/>
              </a:ext>
            </a:extLst>
          </p:cNvPr>
          <p:cNvSpPr/>
          <p:nvPr/>
        </p:nvSpPr>
        <p:spPr>
          <a:xfrm>
            <a:off x="253298" y="3668582"/>
            <a:ext cx="4071966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99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743058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  <p:pic>
        <p:nvPicPr>
          <p:cNvPr id="3074" name="Picture 2" descr="12 Tidy data | R for Data Science">
            <a:extLst>
              <a:ext uri="{FF2B5EF4-FFF2-40B4-BE49-F238E27FC236}">
                <a16:creationId xmlns:a16="http://schemas.microsoft.com/office/drawing/2014/main" id="{505F2800-0C73-4B99-A63F-AFD0BFD8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t="30489" r="58049" b="14438"/>
          <a:stretch/>
        </p:blipFill>
        <p:spPr bwMode="auto">
          <a:xfrm>
            <a:off x="952499" y="2780370"/>
            <a:ext cx="3238505" cy="2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5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  <p:pic>
        <p:nvPicPr>
          <p:cNvPr id="3074" name="Picture 2" descr="12 Tidy data | R for Data Science">
            <a:extLst>
              <a:ext uri="{FF2B5EF4-FFF2-40B4-BE49-F238E27FC236}">
                <a16:creationId xmlns:a16="http://schemas.microsoft.com/office/drawing/2014/main" id="{505F2800-0C73-4B99-A63F-AFD0BFD8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t="30489" r="58049" b="14438"/>
          <a:stretch/>
        </p:blipFill>
        <p:spPr bwMode="auto">
          <a:xfrm>
            <a:off x="952499" y="2780370"/>
            <a:ext cx="3238505" cy="2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5D873329-1C12-4514-B14C-3CE66D92ADCF}"/>
              </a:ext>
            </a:extLst>
          </p:cNvPr>
          <p:cNvSpPr/>
          <p:nvPr/>
        </p:nvSpPr>
        <p:spPr>
          <a:xfrm>
            <a:off x="2320057" y="2265898"/>
            <a:ext cx="1870947" cy="3506182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3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102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457FB-15CA-4105-8BAA-D62B256D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08"/>
          <a:stretch/>
        </p:blipFill>
        <p:spPr>
          <a:xfrm>
            <a:off x="952499" y="2971933"/>
            <a:ext cx="1809750" cy="18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5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457FB-15CA-4105-8BAA-D62B256D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08"/>
          <a:stretch/>
        </p:blipFill>
        <p:spPr>
          <a:xfrm>
            <a:off x="952499" y="2971933"/>
            <a:ext cx="1809750" cy="184084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E39CB4F-CC15-4FEC-BC06-1E4407D1389B}"/>
              </a:ext>
            </a:extLst>
          </p:cNvPr>
          <p:cNvCxnSpPr/>
          <p:nvPr/>
        </p:nvCxnSpPr>
        <p:spPr>
          <a:xfrm flipV="1">
            <a:off x="712512" y="4083696"/>
            <a:ext cx="2304000" cy="3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24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719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362969"/>
              </p:ext>
            </p:extLst>
          </p:nvPr>
        </p:nvGraphicFramePr>
        <p:xfrm>
          <a:off x="952500" y="102380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6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STATS4STEM">
            <a:extLst>
              <a:ext uri="{FF2B5EF4-FFF2-40B4-BE49-F238E27FC236}">
                <a16:creationId xmlns:a16="http://schemas.microsoft.com/office/drawing/2014/main" id="{0D15B514-A426-4E3C-A84C-5FE9D173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562" r="6885" b="12570"/>
          <a:stretch/>
        </p:blipFill>
        <p:spPr bwMode="auto">
          <a:xfrm>
            <a:off x="991738" y="2207942"/>
            <a:ext cx="3769112" cy="27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8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00550" y="6748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Правила вебинара</a:t>
            </a:r>
            <a:endParaRPr sz="32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1C7913-9C2C-9895-E5B3-B216D14B0627}"/>
              </a:ext>
            </a:extLst>
          </p:cNvPr>
          <p:cNvGrpSpPr/>
          <p:nvPr/>
        </p:nvGrpSpPr>
        <p:grpSpPr>
          <a:xfrm>
            <a:off x="837650" y="802808"/>
            <a:ext cx="3292175" cy="692620"/>
            <a:chOff x="837650" y="885932"/>
            <a:chExt cx="3292175" cy="692620"/>
          </a:xfrm>
        </p:grpSpPr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650" y="88593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9"/>
            <p:cNvSpPr txBox="1"/>
            <p:nvPr/>
          </p:nvSpPr>
          <p:spPr>
            <a:xfrm>
              <a:off x="1654525" y="908992"/>
              <a:ext cx="2475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Активно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участвуем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F21B2DC-D5D9-F0A1-70B0-7C10AE4C0911}"/>
              </a:ext>
            </a:extLst>
          </p:cNvPr>
          <p:cNvGrpSpPr/>
          <p:nvPr/>
        </p:nvGrpSpPr>
        <p:grpSpPr>
          <a:xfrm>
            <a:off x="837651" y="2519774"/>
            <a:ext cx="4938412" cy="692599"/>
            <a:chOff x="837651" y="2519774"/>
            <a:chExt cx="4938412" cy="692599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7651" y="2519774"/>
              <a:ext cx="692621" cy="6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9"/>
            <p:cNvSpPr txBox="1"/>
            <p:nvPr/>
          </p:nvSpPr>
          <p:spPr>
            <a:xfrm>
              <a:off x="1654525" y="2542923"/>
              <a:ext cx="4121538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Задаем вопрос </a:t>
              </a: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</a:t>
              </a: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чат или поднимаем руку и говорим голосом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EA6A28-AAC5-CEC5-FFE8-1BE4DAD374BD}"/>
              </a:ext>
            </a:extLst>
          </p:cNvPr>
          <p:cNvGrpSpPr/>
          <p:nvPr/>
        </p:nvGrpSpPr>
        <p:grpSpPr>
          <a:xfrm>
            <a:off x="837650" y="4235300"/>
            <a:ext cx="4047875" cy="692620"/>
            <a:chOff x="837650" y="3570282"/>
            <a:chExt cx="4047875" cy="692620"/>
          </a:xfrm>
        </p:grpSpPr>
        <p:pic>
          <p:nvPicPr>
            <p:cNvPr id="95" name="Google Shape;95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650" y="357028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1654525" y="3593342"/>
              <a:ext cx="323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Вопросы вижу в чате,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могу ответить не сразу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42DFE6-06C9-9351-5B86-AFFB60684308}"/>
              </a:ext>
            </a:extLst>
          </p:cNvPr>
          <p:cNvGrpSpPr/>
          <p:nvPr/>
        </p:nvGrpSpPr>
        <p:grpSpPr>
          <a:xfrm>
            <a:off x="837650" y="1661291"/>
            <a:ext cx="3292175" cy="692620"/>
            <a:chOff x="837650" y="1704355"/>
            <a:chExt cx="3292175" cy="692620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7650" y="1704355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1654525" y="1727515"/>
              <a:ext cx="24753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Off-topic обсуждаем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 </a:t>
              </a:r>
              <a:r>
                <a:rPr lang="en-US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Telegram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BEC50E9-FF03-E4DA-33A2-45783AA61BD8}"/>
              </a:ext>
            </a:extLst>
          </p:cNvPr>
          <p:cNvGrpSpPr/>
          <p:nvPr/>
        </p:nvGrpSpPr>
        <p:grpSpPr>
          <a:xfrm>
            <a:off x="839072" y="3378236"/>
            <a:ext cx="4046453" cy="691200"/>
            <a:chOff x="839072" y="3320619"/>
            <a:chExt cx="4046453" cy="691200"/>
          </a:xfrm>
        </p:grpSpPr>
        <p:sp>
          <p:nvSpPr>
            <p:cNvPr id="8" name="Google Shape;101;p19">
              <a:extLst>
                <a:ext uri="{FF2B5EF4-FFF2-40B4-BE49-F238E27FC236}">
                  <a16:creationId xmlns:a16="http://schemas.microsoft.com/office/drawing/2014/main" id="{6C5B6895-BD02-6FDA-F011-CA6E5FA5EF89}"/>
                </a:ext>
              </a:extLst>
            </p:cNvPr>
            <p:cNvSpPr txBox="1"/>
            <p:nvPr/>
          </p:nvSpPr>
          <p:spPr>
            <a:xfrm>
              <a:off x="1654525" y="3343069"/>
              <a:ext cx="32310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Включенная камера – желательно, но не обязательно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" name="Google Shape;105;p19">
              <a:extLst>
                <a:ext uri="{FF2B5EF4-FFF2-40B4-BE49-F238E27FC236}">
                  <a16:creationId xmlns:a16="http://schemas.microsoft.com/office/drawing/2014/main" id="{BD31B13B-64AE-197D-B785-93251BF93EF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9072" y="3320619"/>
              <a:ext cx="691200" cy="6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501413"/>
              </p:ext>
            </p:extLst>
          </p:nvPr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975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7E07B49-CD5D-42CB-8560-6E85DA41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8" y="2535758"/>
            <a:ext cx="3181135" cy="24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49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7E07B49-CD5D-42CB-8560-6E85DA41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8" y="2535758"/>
            <a:ext cx="3181135" cy="24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Tutorial on People Analytics Using R – Clustering - AIHR">
            <a:extLst>
              <a:ext uri="{FF2B5EF4-FFF2-40B4-BE49-F238E27FC236}">
                <a16:creationId xmlns:a16="http://schemas.microsoft.com/office/drawing/2014/main" id="{38A666CE-A01A-4E19-8EBF-A85A1A92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84" y="2535758"/>
            <a:ext cx="3735200" cy="24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37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974490"/>
              </p:ext>
            </p:extLst>
          </p:nvPr>
        </p:nvGraphicFramePr>
        <p:xfrm>
          <a:off x="952500" y="1023804"/>
          <a:ext cx="7239000" cy="174652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Подготовка данных для построения модели и принятия решений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87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7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7842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314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Чем?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766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98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AC0E9-34C2-1407-AAE8-B20FC3801F55}"/>
              </a:ext>
            </a:extLst>
          </p:cNvPr>
          <p:cNvSpPr/>
          <p:nvPr/>
        </p:nvSpPr>
        <p:spPr>
          <a:xfrm>
            <a:off x="5037910" y="101450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EDA </a:t>
            </a:r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полного цикла: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123879-7574-BE6C-53DD-D9C232FA0A7A}"/>
              </a:ext>
            </a:extLst>
          </p:cNvPr>
          <p:cNvSpPr/>
          <p:nvPr/>
        </p:nvSpPr>
        <p:spPr>
          <a:xfrm>
            <a:off x="4926856" y="2477669"/>
            <a:ext cx="11544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7"/>
              </a:rPr>
              <a:t>DataExplorer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E3A7D6C0-55CD-ED3E-52D3-85AEA1D6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97" y="1375364"/>
            <a:ext cx="949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1902E4-E56D-1819-7A05-EAA031523FBB}"/>
              </a:ext>
            </a:extLst>
          </p:cNvPr>
          <p:cNvSpPr/>
          <p:nvPr/>
        </p:nvSpPr>
        <p:spPr>
          <a:xfrm>
            <a:off x="6771691" y="2477669"/>
            <a:ext cx="6639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9"/>
              </a:rPr>
              <a:t>dlookr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8ADC32F9-30CF-A38F-8DFF-83D4AAB0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07" y="1375364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2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AC0E9-34C2-1407-AAE8-B20FC3801F55}"/>
              </a:ext>
            </a:extLst>
          </p:cNvPr>
          <p:cNvSpPr/>
          <p:nvPr/>
        </p:nvSpPr>
        <p:spPr>
          <a:xfrm>
            <a:off x="5037910" y="101450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EDA </a:t>
            </a:r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полного цикла: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123879-7574-BE6C-53DD-D9C232FA0A7A}"/>
              </a:ext>
            </a:extLst>
          </p:cNvPr>
          <p:cNvSpPr/>
          <p:nvPr/>
        </p:nvSpPr>
        <p:spPr>
          <a:xfrm>
            <a:off x="4926856" y="2477669"/>
            <a:ext cx="11544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7"/>
              </a:rPr>
              <a:t>DataExplorer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E3A7D6C0-55CD-ED3E-52D3-85AEA1D6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97" y="1375364"/>
            <a:ext cx="949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1902E4-E56D-1819-7A05-EAA031523FBB}"/>
              </a:ext>
            </a:extLst>
          </p:cNvPr>
          <p:cNvSpPr/>
          <p:nvPr/>
        </p:nvSpPr>
        <p:spPr>
          <a:xfrm>
            <a:off x="6771691" y="2477669"/>
            <a:ext cx="6639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9"/>
              </a:rPr>
              <a:t>dlookr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8ADC32F9-30CF-A38F-8DFF-83D4AAB0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07" y="1375364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AEC4B0-07D0-A20D-A5E9-C2C303F5F7F9}"/>
              </a:ext>
            </a:extLst>
          </p:cNvPr>
          <p:cNvSpPr/>
          <p:nvPr/>
        </p:nvSpPr>
        <p:spPr>
          <a:xfrm>
            <a:off x="500550" y="3182742"/>
            <a:ext cx="3477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Интерактивное исследование данных: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F92742-AA56-5314-1673-B31AC60164CA}"/>
              </a:ext>
            </a:extLst>
          </p:cNvPr>
          <p:cNvSpPr/>
          <p:nvPr/>
        </p:nvSpPr>
        <p:spPr>
          <a:xfrm>
            <a:off x="556109" y="4645906"/>
            <a:ext cx="8338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1"/>
              </a:rPr>
              <a:t>dataxray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EB542EF-403C-6974-E2A8-F09B2AC96A0C}"/>
              </a:ext>
            </a:extLst>
          </p:cNvPr>
          <p:cNvSpPr/>
          <p:nvPr/>
        </p:nvSpPr>
        <p:spPr>
          <a:xfrm>
            <a:off x="2029470" y="4645906"/>
            <a:ext cx="7441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sym typeface="Roboto"/>
                <a:hlinkClick r:id="rId12"/>
              </a:rPr>
              <a:t>explore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463AC0BE-38E0-B303-3155-F47E7E77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543601"/>
            <a:ext cx="933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hlinkClick r:id="rId12"/>
            <a:extLst>
              <a:ext uri="{FF2B5EF4-FFF2-40B4-BE49-F238E27FC236}">
                <a16:creationId xmlns:a16="http://schemas.microsoft.com/office/drawing/2014/main" id="{27D9585B-08FF-6AC8-DB52-FDDF15D0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3543601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5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Зачем нам это нужно?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Решения по автоматизации РАД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Работа в </a:t>
            </a:r>
            <a:r>
              <a:rPr lang="en-US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: смотрим и сравниваем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>
            <a:stCxn id="147" idx="1"/>
            <a:endCxn id="14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>
            <a:stCxn id="148" idx="1"/>
            <a:endCxn id="14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>
            <a:stCxn id="149" idx="1"/>
            <a:endCxn id="15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>
            <a:cxnSpLocks/>
            <a:stCxn id="150" idx="1"/>
            <a:endCxn id="15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AC0E9-34C2-1407-AAE8-B20FC3801F55}"/>
              </a:ext>
            </a:extLst>
          </p:cNvPr>
          <p:cNvSpPr/>
          <p:nvPr/>
        </p:nvSpPr>
        <p:spPr>
          <a:xfrm>
            <a:off x="5037910" y="101450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EDA </a:t>
            </a:r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полного цикла: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123879-7574-BE6C-53DD-D9C232FA0A7A}"/>
              </a:ext>
            </a:extLst>
          </p:cNvPr>
          <p:cNvSpPr/>
          <p:nvPr/>
        </p:nvSpPr>
        <p:spPr>
          <a:xfrm>
            <a:off x="4926856" y="2477669"/>
            <a:ext cx="11544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7"/>
              </a:rPr>
              <a:t>DataExplorer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E3A7D6C0-55CD-ED3E-52D3-85AEA1D6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97" y="1375364"/>
            <a:ext cx="949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1902E4-E56D-1819-7A05-EAA031523FBB}"/>
              </a:ext>
            </a:extLst>
          </p:cNvPr>
          <p:cNvSpPr/>
          <p:nvPr/>
        </p:nvSpPr>
        <p:spPr>
          <a:xfrm>
            <a:off x="6771691" y="2477669"/>
            <a:ext cx="6639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9"/>
              </a:rPr>
              <a:t>dlookr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8ADC32F9-30CF-A38F-8DFF-83D4AAB0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07" y="1375364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AEC4B0-07D0-A20D-A5E9-C2C303F5F7F9}"/>
              </a:ext>
            </a:extLst>
          </p:cNvPr>
          <p:cNvSpPr/>
          <p:nvPr/>
        </p:nvSpPr>
        <p:spPr>
          <a:xfrm>
            <a:off x="500550" y="3182742"/>
            <a:ext cx="3477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Интерактивное исследование данных: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F92742-AA56-5314-1673-B31AC60164CA}"/>
              </a:ext>
            </a:extLst>
          </p:cNvPr>
          <p:cNvSpPr/>
          <p:nvPr/>
        </p:nvSpPr>
        <p:spPr>
          <a:xfrm>
            <a:off x="556109" y="4645906"/>
            <a:ext cx="8338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1"/>
              </a:rPr>
              <a:t>dataxray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EB542EF-403C-6974-E2A8-F09B2AC96A0C}"/>
              </a:ext>
            </a:extLst>
          </p:cNvPr>
          <p:cNvSpPr/>
          <p:nvPr/>
        </p:nvSpPr>
        <p:spPr>
          <a:xfrm>
            <a:off x="2029470" y="4645906"/>
            <a:ext cx="7441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sym typeface="Roboto"/>
                <a:hlinkClick r:id="rId12"/>
              </a:rPr>
              <a:t>explore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463AC0BE-38E0-B303-3155-F47E7E77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543601"/>
            <a:ext cx="933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hlinkClick r:id="rId12"/>
            <a:extLst>
              <a:ext uri="{FF2B5EF4-FFF2-40B4-BE49-F238E27FC236}">
                <a16:creationId xmlns:a16="http://schemas.microsoft.com/office/drawing/2014/main" id="{27D9585B-08FF-6AC8-DB52-FDDF15D0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3543601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36FC1C9-E959-4DE6-E421-A89DB257A674}"/>
              </a:ext>
            </a:extLst>
          </p:cNvPr>
          <p:cNvSpPr/>
          <p:nvPr/>
        </p:nvSpPr>
        <p:spPr>
          <a:xfrm>
            <a:off x="5037910" y="3182742"/>
            <a:ext cx="3849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Продвинутое исследование зависимостей: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81AD444-19C8-9F95-55EB-1B15BC6B9FC2}"/>
              </a:ext>
            </a:extLst>
          </p:cNvPr>
          <p:cNvSpPr/>
          <p:nvPr/>
        </p:nvSpPr>
        <p:spPr>
          <a:xfrm>
            <a:off x="5244251" y="4645906"/>
            <a:ext cx="5196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5"/>
              </a:rPr>
              <a:t>ppsr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F6DB020-213F-28FE-F46A-CD2DD827114A}"/>
              </a:ext>
            </a:extLst>
          </p:cNvPr>
          <p:cNvSpPr/>
          <p:nvPr/>
        </p:nvSpPr>
        <p:spPr>
          <a:xfrm>
            <a:off x="6366933" y="4645906"/>
            <a:ext cx="14734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6"/>
              </a:rPr>
              <a:t>correlationfunnel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31" name="Рисунок 30">
            <a:hlinkClick r:id="rId15"/>
            <a:extLst>
              <a:ext uri="{FF2B5EF4-FFF2-40B4-BE49-F238E27FC236}">
                <a16:creationId xmlns:a16="http://schemas.microsoft.com/office/drawing/2014/main" id="{5F8F8E45-5BA3-7604-605C-A9991EC3BA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6197" y="3543601"/>
            <a:ext cx="932400" cy="1080000"/>
          </a:xfrm>
          <a:prstGeom prst="rect">
            <a:avLst/>
          </a:prstGeom>
        </p:spPr>
      </p:pic>
      <p:pic>
        <p:nvPicPr>
          <p:cNvPr id="1034" name="Picture 10">
            <a:hlinkClick r:id="rId16"/>
            <a:extLst>
              <a:ext uri="{FF2B5EF4-FFF2-40B4-BE49-F238E27FC236}">
                <a16:creationId xmlns:a16="http://schemas.microsoft.com/office/drawing/2014/main" id="{99BD09C7-4C49-9903-4DCC-61491FDA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07" y="3543601"/>
            <a:ext cx="937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59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III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Как?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222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2342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Predictive Power Score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5174244" cy="360000"/>
            <a:chOff x="500550" y="2617559"/>
            <a:chExt cx="5174244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481413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Учитывает нелинейную и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7234104" cy="360000"/>
            <a:chOff x="500550" y="3356877"/>
            <a:chExt cx="7234104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687399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Несимметричен по определению: предсказательная сила A для B ≠ ПС B для A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F8B5AEA6-6555-0AEA-00C1-9799AB25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04967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67C0CA-7027-62BE-488B-B7E1041F929F}"/>
              </a:ext>
            </a:extLst>
          </p:cNvPr>
          <p:cNvSpPr/>
          <p:nvPr/>
        </p:nvSpPr>
        <p:spPr>
          <a:xfrm>
            <a:off x="860656" y="3068153"/>
            <a:ext cx="2616422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онятный алгоритм расчета</a:t>
            </a:r>
          </a:p>
        </p:txBody>
      </p:sp>
    </p:spTree>
    <p:extLst>
      <p:ext uri="{BB962C8B-B14F-4D97-AF65-F5344CB8AC3E}">
        <p14:creationId xmlns:p14="http://schemas.microsoft.com/office/powerpoint/2010/main" val="3853253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2342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Predictive Power Score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FEC9CE5-1146-C83B-A195-9BFDF327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81364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5174244" cy="360000"/>
            <a:chOff x="500550" y="2617559"/>
            <a:chExt cx="5174244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481413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Учитывает нелинейную и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7234104" cy="360000"/>
            <a:chOff x="500550" y="3356877"/>
            <a:chExt cx="7234104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687399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Несимметричен по определению: предсказательная сила A для B ≠ ПС B для A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F8B5AEA6-6555-0AEA-00C1-9799AB25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04967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67C0CA-7027-62BE-488B-B7E1041F929F}"/>
              </a:ext>
            </a:extLst>
          </p:cNvPr>
          <p:cNvSpPr/>
          <p:nvPr/>
        </p:nvSpPr>
        <p:spPr>
          <a:xfrm>
            <a:off x="860656" y="3068153"/>
            <a:ext cx="2616422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онятный алгоритм расчета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20909E2-EA5C-5599-43D1-85B0F1174929}"/>
              </a:ext>
            </a:extLst>
          </p:cNvPr>
          <p:cNvSpPr/>
          <p:nvPr/>
        </p:nvSpPr>
        <p:spPr>
          <a:xfrm>
            <a:off x="860656" y="3832126"/>
            <a:ext cx="4671472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Относительно долго, особенно при расчете матрицы</a:t>
            </a:r>
            <a:endParaRPr lang="ru-RU"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BED82A-B32B-CB60-3F56-6115D3F8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43625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4D613F8-DAB0-F83D-CB5E-CE23DFEA25E7}"/>
              </a:ext>
            </a:extLst>
          </p:cNvPr>
          <p:cNvSpPr/>
          <p:nvPr/>
        </p:nvSpPr>
        <p:spPr>
          <a:xfrm>
            <a:off x="860656" y="4381070"/>
            <a:ext cx="4477508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Показывает силу, но не направление зависимости</a:t>
            </a:r>
            <a:endParaRPr lang="ru-RU"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9131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Correlation Funnel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6400542" cy="360000"/>
            <a:chOff x="500550" y="2617559"/>
            <a:chExt cx="6400542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604043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</a:t>
              </a: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читывает нелинейную и потенциально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3282701" cy="360000"/>
            <a:chOff x="500550" y="3356877"/>
            <a:chExt cx="3282701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2922595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Быстрее в вычислении, чем PPS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AE80EFB-318B-CBA3-E500-78BE7380A0AB}"/>
              </a:ext>
            </a:extLst>
          </p:cNvPr>
          <p:cNvGrpSpPr/>
          <p:nvPr/>
        </p:nvGrpSpPr>
        <p:grpSpPr>
          <a:xfrm>
            <a:off x="500550" y="3049671"/>
            <a:ext cx="4456099" cy="360000"/>
            <a:chOff x="500550" y="3049671"/>
            <a:chExt cx="4456099" cy="360000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8B5AEA6-6555-0AEA-00C1-9799AB25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04967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467C0CA-7027-62BE-488B-B7E1041F929F}"/>
                </a:ext>
              </a:extLst>
            </p:cNvPr>
            <p:cNvSpPr/>
            <p:nvPr/>
          </p:nvSpPr>
          <p:spPr>
            <a:xfrm>
              <a:off x="860656" y="3068153"/>
              <a:ext cx="4095993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Показывает силу </a:t>
              </a:r>
              <a:r>
                <a:rPr lang="ru-RU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и направление</a:t>
              </a: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зависимости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25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Correlation Funnel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6400542" cy="360000"/>
            <a:chOff x="500550" y="2617559"/>
            <a:chExt cx="6400542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604043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</a:t>
              </a: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читывает нелинейную и потенциально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3282701" cy="360000"/>
            <a:chOff x="500550" y="3356877"/>
            <a:chExt cx="3282701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2922595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Быстрее в вычислении, чем PPS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AE80EFB-318B-CBA3-E500-78BE7380A0AB}"/>
              </a:ext>
            </a:extLst>
          </p:cNvPr>
          <p:cNvGrpSpPr/>
          <p:nvPr/>
        </p:nvGrpSpPr>
        <p:grpSpPr>
          <a:xfrm>
            <a:off x="500550" y="3049671"/>
            <a:ext cx="4456099" cy="360000"/>
            <a:chOff x="500550" y="3049671"/>
            <a:chExt cx="4456099" cy="360000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8B5AEA6-6555-0AEA-00C1-9799AB25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04967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467C0CA-7027-62BE-488B-B7E1041F929F}"/>
                </a:ext>
              </a:extLst>
            </p:cNvPr>
            <p:cNvSpPr/>
            <p:nvPr/>
          </p:nvSpPr>
          <p:spPr>
            <a:xfrm>
              <a:off x="860656" y="3068153"/>
              <a:ext cx="4095993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Показывает силу </a:t>
              </a:r>
              <a:r>
                <a:rPr lang="ru-RU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и направление</a:t>
              </a: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зависимости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2DA356-9659-7ADF-B468-17D7DDAEA0F6}"/>
              </a:ext>
            </a:extLst>
          </p:cNvPr>
          <p:cNvGrpSpPr/>
          <p:nvPr/>
        </p:nvGrpSpPr>
        <p:grpSpPr>
          <a:xfrm>
            <a:off x="500550" y="3654315"/>
            <a:ext cx="6883046" cy="360000"/>
            <a:chOff x="500550" y="3654315"/>
            <a:chExt cx="6883046" cy="360000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BFEC9CE5-1146-C83B-A195-9BFDF327E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65431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20909E2-EA5C-5599-43D1-85B0F1174929}"/>
                </a:ext>
              </a:extLst>
            </p:cNvPr>
            <p:cNvSpPr/>
            <p:nvPr/>
          </p:nvSpPr>
          <p:spPr>
            <a:xfrm>
              <a:off x="860656" y="3672797"/>
              <a:ext cx="6522940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Дискретизирует</a:t>
              </a: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количественные переменные – теряет часть информации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B550684-E508-337A-70D2-C62CCC5E82EE}"/>
              </a:ext>
            </a:extLst>
          </p:cNvPr>
          <p:cNvGrpSpPr/>
          <p:nvPr/>
        </p:nvGrpSpPr>
        <p:grpSpPr>
          <a:xfrm>
            <a:off x="500550" y="4127201"/>
            <a:ext cx="6963196" cy="360000"/>
            <a:chOff x="500550" y="4085497"/>
            <a:chExt cx="6963196" cy="360000"/>
          </a:xfrm>
        </p:grpSpPr>
        <p:pic>
          <p:nvPicPr>
            <p:cNvPr id="30" name="Picture 3">
              <a:extLst>
                <a:ext uri="{FF2B5EF4-FFF2-40B4-BE49-F238E27FC236}">
                  <a16:creationId xmlns:a16="http://schemas.microsoft.com/office/drawing/2014/main" id="{8BBED82A-B32B-CB60-3F56-6115D3F80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408549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D4D613F8-DAB0-F83D-CB5E-CE23DFEA25E7}"/>
                </a:ext>
              </a:extLst>
            </p:cNvPr>
            <p:cNvSpPr/>
            <p:nvPr/>
          </p:nvSpPr>
          <p:spPr>
            <a:xfrm>
              <a:off x="860656" y="4103979"/>
              <a:ext cx="6603090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Для скорости использует корреляцию Пирсона на дихотомических данных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BDF100B-E773-BC43-C980-7D666B55333B}"/>
              </a:ext>
            </a:extLst>
          </p:cNvPr>
          <p:cNvGrpSpPr/>
          <p:nvPr/>
        </p:nvGrpSpPr>
        <p:grpSpPr>
          <a:xfrm>
            <a:off x="500550" y="4600087"/>
            <a:ext cx="6749997" cy="360000"/>
            <a:chOff x="500550" y="4600087"/>
            <a:chExt cx="6749997" cy="36000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AF1873CF-E973-2296-45D7-9FB8EB848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460008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72C5704-1C22-73FA-5F1C-85059F99EFB3}"/>
                </a:ext>
              </a:extLst>
            </p:cNvPr>
            <p:cNvSpPr/>
            <p:nvPr/>
          </p:nvSpPr>
          <p:spPr>
            <a:xfrm>
              <a:off x="860656" y="4618569"/>
              <a:ext cx="6389891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Результаты могут меняться в зависимости от алгоритма дискретизации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08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Примеры использования библиотек</a:t>
            </a:r>
            <a:endParaRPr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0669953-9D1D-44AA-AB46-1247CA6C3E88}"/>
              </a:ext>
            </a:extLst>
          </p:cNvPr>
          <p:cNvGrpSpPr/>
          <p:nvPr/>
        </p:nvGrpSpPr>
        <p:grpSpPr>
          <a:xfrm>
            <a:off x="961987" y="1610422"/>
            <a:ext cx="2154607" cy="619200"/>
            <a:chOff x="961987" y="1610422"/>
            <a:chExt cx="2154607" cy="61920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CDF9103-393E-46C0-A311-C2ABD57B5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1610422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4E42193F-8068-419C-837D-4DA43E17D052}"/>
                </a:ext>
              </a:extLst>
            </p:cNvPr>
            <p:cNvSpPr/>
            <p:nvPr/>
          </p:nvSpPr>
          <p:spPr>
            <a:xfrm>
              <a:off x="1601436" y="1689190"/>
              <a:ext cx="1515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Смотрим</a:t>
              </a:r>
              <a:endParaRPr lang="ru-RU" sz="2400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7B2C6C-B153-4EE4-BD4D-0481A1C35D0E}"/>
              </a:ext>
            </a:extLst>
          </p:cNvPr>
          <p:cNvGrpSpPr/>
          <p:nvPr/>
        </p:nvGrpSpPr>
        <p:grpSpPr>
          <a:xfrm>
            <a:off x="961987" y="2709202"/>
            <a:ext cx="2366204" cy="619200"/>
            <a:chOff x="961987" y="2571750"/>
            <a:chExt cx="2366204" cy="619200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07A9DBD9-D753-4E82-A12B-DF44E3992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2571750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88EB1D6-35EA-4B4F-997A-476C95F2D5BD}"/>
                </a:ext>
              </a:extLst>
            </p:cNvPr>
            <p:cNvSpPr/>
            <p:nvPr/>
          </p:nvSpPr>
          <p:spPr>
            <a:xfrm>
              <a:off x="1601436" y="2650518"/>
              <a:ext cx="17267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Реагируем</a:t>
              </a:r>
              <a:endParaRPr lang="ru-RU" sz="2400"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96CB7-F909-4AAB-82C1-8E8A770FCFD6}"/>
              </a:ext>
            </a:extLst>
          </p:cNvPr>
          <p:cNvGrpSpPr/>
          <p:nvPr/>
        </p:nvGrpSpPr>
        <p:grpSpPr>
          <a:xfrm>
            <a:off x="961987" y="3807981"/>
            <a:ext cx="6017844" cy="619200"/>
            <a:chOff x="961987" y="3807981"/>
            <a:chExt cx="6017844" cy="619200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02D834F0-D3D2-4C70-818A-F4E8F1572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3807981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306DF77-F0EF-4BFD-B62A-583BF7064EF0}"/>
                </a:ext>
              </a:extLst>
            </p:cNvPr>
            <p:cNvSpPr/>
            <p:nvPr/>
          </p:nvSpPr>
          <p:spPr>
            <a:xfrm>
              <a:off x="1601436" y="3886749"/>
              <a:ext cx="53783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Представляем, что сделали бы вы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642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67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42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2361545609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86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427705"/>
              </p:ext>
            </p:extLst>
          </p:nvPr>
        </p:nvGraphicFramePr>
        <p:xfrm>
          <a:off x="952500" y="1612959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740334"/>
              </p:ext>
            </p:extLst>
          </p:nvPr>
        </p:nvGraphicFramePr>
        <p:xfrm>
          <a:off x="952500" y="1612959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Какой этап вам кажется самым интересным? А какой самым скучным?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95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4150"/>
              </p:ext>
            </p:extLst>
          </p:nvPr>
        </p:nvGraphicFramePr>
        <p:xfrm>
          <a:off x="952500" y="1612959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Какой этап вам кажется самым интересным? А какой самым скучным?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Какую библиотеку хотели бы опробовать первой? На каких данных?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6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5"/>
          <p:cNvSpPr/>
          <p:nvPr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3331239335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193661660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Принимать решения на основе разведывательного анализа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2469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1743</Words>
  <Application>Microsoft Office PowerPoint</Application>
  <PresentationFormat>Экран (16:9)</PresentationFormat>
  <Paragraphs>393</Paragraphs>
  <Slides>65</Slides>
  <Notes>65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9" baseType="lpstr">
      <vt:lpstr>Wingdings</vt:lpstr>
      <vt:lpstr>Arial</vt:lpstr>
      <vt:lpstr>Roboto</vt:lpstr>
      <vt:lpstr>Светлая тема</vt:lpstr>
      <vt:lpstr>Язык R для анализа данных Разведывательный анализ данных для целей машинного обучения</vt:lpstr>
      <vt:lpstr>Проверить, идет ли запись</vt:lpstr>
      <vt:lpstr>Разведывательный анализ данных для целей машинного обучения </vt:lpstr>
      <vt:lpstr>Правила вебинара</vt:lpstr>
      <vt:lpstr>Маршрут вебинара</vt:lpstr>
      <vt:lpstr>Цели вебинара</vt:lpstr>
      <vt:lpstr>Цели вебинара</vt:lpstr>
      <vt:lpstr>Цели вебинара</vt:lpstr>
      <vt:lpstr>Цели вебинара</vt:lpstr>
      <vt:lpstr>Смысл</vt:lpstr>
      <vt:lpstr>Смысл</vt:lpstr>
      <vt:lpstr>Смысл</vt:lpstr>
      <vt:lpstr>Смысл</vt:lpstr>
      <vt:lpstr>Презентация PowerPoint</vt:lpstr>
      <vt:lpstr>Часть I Зачем?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Вопросы? </vt:lpstr>
      <vt:lpstr>Что вы об этом думаете? </vt:lpstr>
      <vt:lpstr>Часть II Чем?</vt:lpstr>
      <vt:lpstr>Библиотеки для EDA</vt:lpstr>
      <vt:lpstr>Библиотеки для EDA</vt:lpstr>
      <vt:lpstr>Библиотеки для EDA</vt:lpstr>
      <vt:lpstr>Библиотеки для EDA</vt:lpstr>
      <vt:lpstr>Часть III Как?</vt:lpstr>
      <vt:lpstr>Анализ предсказательной силы: что кроме корреляции?</vt:lpstr>
      <vt:lpstr>Анализ предсказательной силы: что кроме корреляции?</vt:lpstr>
      <vt:lpstr>Анализ предсказательной силы: что кроме корреляции?</vt:lpstr>
      <vt:lpstr>Анализ предсказательной силы: что кроме корреляции?</vt:lpstr>
      <vt:lpstr>Примеры использования библиотек</vt:lpstr>
      <vt:lpstr>Вопросы? </vt:lpstr>
      <vt:lpstr>Что вы об этом думаете? </vt:lpstr>
      <vt:lpstr>Вопросы? </vt:lpstr>
      <vt:lpstr>Что вы об этом думаете? </vt:lpstr>
      <vt:lpstr>Рефлексия</vt:lpstr>
      <vt:lpstr>Рефлексия</vt:lpstr>
      <vt:lpstr>Рефлексия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</dc:title>
  <dc:creator>Павлюченко Андрей Александрович</dc:creator>
  <cp:lastModifiedBy>Андрей Павлюченко</cp:lastModifiedBy>
  <cp:revision>235</cp:revision>
  <dcterms:modified xsi:type="dcterms:W3CDTF">2023-04-13T17:08:21Z</dcterms:modified>
</cp:coreProperties>
</file>