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  <p:sldMasterId id="2147483691" r:id="rId6"/>
    <p:sldMasterId id="214748369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14E579-E5E6-4EA0-AA39-83D75BCDB170}">
  <a:tblStyle styleId="{2814E579-E5E6-4EA0-AA39-83D75BCDB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regular.fntdata"/><Relationship Id="rId50" Type="http://schemas.openxmlformats.org/officeDocument/2006/relationships/slide" Target="slides/slide42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3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2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5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4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29b9fb24_0_1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f29b9fb2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f29b9fb24_0_8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f29b9fb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f9c5fcdc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f9c5fc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f9c5fcdc0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f9c5fcd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f9c5fcdc0_0_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f9c5fcdc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f29b9fb24_0_1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f29b9fb2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44e53ab6d_0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44e53ab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958857607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9588576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f29b9fb24_0_1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f29b9fb2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f6222e6af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f6222e6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44e53ab6d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544e53ab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f29b9fb24_0_1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f29b9fb2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f6222e6af_0_6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f6222e6a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a4935243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a49352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4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4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9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3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41" name="Google Shape;1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146" name="Google Shape;146;p3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147" name="Google Shape;147;p3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3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61" name="Google Shape;161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4" name="Google Shape;184;p4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KAleu5BD6i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KAleu5BD6i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40" Type="http://schemas.openxmlformats.org/officeDocument/2006/relationships/image" Target="../media/image84.png"/><Relationship Id="rId20" Type="http://schemas.openxmlformats.org/officeDocument/2006/relationships/image" Target="../media/image61.png"/><Relationship Id="rId22" Type="http://schemas.openxmlformats.org/officeDocument/2006/relationships/image" Target="../media/image54.png"/><Relationship Id="rId21" Type="http://schemas.openxmlformats.org/officeDocument/2006/relationships/image" Target="../media/image47.png"/><Relationship Id="rId24" Type="http://schemas.openxmlformats.org/officeDocument/2006/relationships/image" Target="../media/image57.png"/><Relationship Id="rId23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26" Type="http://schemas.openxmlformats.org/officeDocument/2006/relationships/image" Target="../media/image60.png"/><Relationship Id="rId25" Type="http://schemas.openxmlformats.org/officeDocument/2006/relationships/image" Target="../media/image58.png"/><Relationship Id="rId28" Type="http://schemas.openxmlformats.org/officeDocument/2006/relationships/image" Target="../media/image67.png"/><Relationship Id="rId27" Type="http://schemas.openxmlformats.org/officeDocument/2006/relationships/image" Target="../media/image56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29" Type="http://schemas.openxmlformats.org/officeDocument/2006/relationships/image" Target="../media/image66.png"/><Relationship Id="rId7" Type="http://schemas.openxmlformats.org/officeDocument/2006/relationships/image" Target="../media/image52.png"/><Relationship Id="rId8" Type="http://schemas.openxmlformats.org/officeDocument/2006/relationships/image" Target="../media/image40.png"/><Relationship Id="rId31" Type="http://schemas.openxmlformats.org/officeDocument/2006/relationships/image" Target="../media/image81.png"/><Relationship Id="rId30" Type="http://schemas.openxmlformats.org/officeDocument/2006/relationships/image" Target="../media/image62.png"/><Relationship Id="rId11" Type="http://schemas.openxmlformats.org/officeDocument/2006/relationships/image" Target="../media/image33.png"/><Relationship Id="rId33" Type="http://schemas.openxmlformats.org/officeDocument/2006/relationships/image" Target="../media/image77.png"/><Relationship Id="rId10" Type="http://schemas.openxmlformats.org/officeDocument/2006/relationships/image" Target="../media/image41.png"/><Relationship Id="rId32" Type="http://schemas.openxmlformats.org/officeDocument/2006/relationships/image" Target="../media/image63.png"/><Relationship Id="rId13" Type="http://schemas.openxmlformats.org/officeDocument/2006/relationships/image" Target="../media/image39.png"/><Relationship Id="rId35" Type="http://schemas.openxmlformats.org/officeDocument/2006/relationships/image" Target="../media/image64.png"/><Relationship Id="rId12" Type="http://schemas.openxmlformats.org/officeDocument/2006/relationships/image" Target="../media/image36.png"/><Relationship Id="rId34" Type="http://schemas.openxmlformats.org/officeDocument/2006/relationships/image" Target="../media/image11.png"/><Relationship Id="rId15" Type="http://schemas.openxmlformats.org/officeDocument/2006/relationships/image" Target="../media/image49.png"/><Relationship Id="rId37" Type="http://schemas.openxmlformats.org/officeDocument/2006/relationships/image" Target="../media/image68.png"/><Relationship Id="rId14" Type="http://schemas.openxmlformats.org/officeDocument/2006/relationships/image" Target="../media/image74.png"/><Relationship Id="rId36" Type="http://schemas.openxmlformats.org/officeDocument/2006/relationships/image" Target="../media/image71.png"/><Relationship Id="rId17" Type="http://schemas.openxmlformats.org/officeDocument/2006/relationships/image" Target="../media/image38.png"/><Relationship Id="rId39" Type="http://schemas.openxmlformats.org/officeDocument/2006/relationships/image" Target="../media/image72.png"/><Relationship Id="rId16" Type="http://schemas.openxmlformats.org/officeDocument/2006/relationships/image" Target="../media/image45.png"/><Relationship Id="rId38" Type="http://schemas.openxmlformats.org/officeDocument/2006/relationships/image" Target="../media/image59.png"/><Relationship Id="rId19" Type="http://schemas.openxmlformats.org/officeDocument/2006/relationships/image" Target="../media/image43.png"/><Relationship Id="rId18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3.png"/><Relationship Id="rId20" Type="http://schemas.openxmlformats.org/officeDocument/2006/relationships/image" Target="../media/image93.png"/><Relationship Id="rId42" Type="http://schemas.openxmlformats.org/officeDocument/2006/relationships/image" Target="../media/image125.png"/><Relationship Id="rId41" Type="http://schemas.openxmlformats.org/officeDocument/2006/relationships/image" Target="../media/image105.png"/><Relationship Id="rId22" Type="http://schemas.openxmlformats.org/officeDocument/2006/relationships/image" Target="../media/image87.png"/><Relationship Id="rId21" Type="http://schemas.openxmlformats.org/officeDocument/2006/relationships/image" Target="../media/image102.png"/><Relationship Id="rId24" Type="http://schemas.openxmlformats.org/officeDocument/2006/relationships/image" Target="../media/image107.png"/><Relationship Id="rId23" Type="http://schemas.openxmlformats.org/officeDocument/2006/relationships/image" Target="../media/image9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Relationship Id="rId4" Type="http://schemas.openxmlformats.org/officeDocument/2006/relationships/image" Target="../media/image73.png"/><Relationship Id="rId9" Type="http://schemas.openxmlformats.org/officeDocument/2006/relationships/image" Target="../media/image134.png"/><Relationship Id="rId26" Type="http://schemas.openxmlformats.org/officeDocument/2006/relationships/image" Target="../media/image100.png"/><Relationship Id="rId25" Type="http://schemas.openxmlformats.org/officeDocument/2006/relationships/image" Target="../media/image101.png"/><Relationship Id="rId28" Type="http://schemas.openxmlformats.org/officeDocument/2006/relationships/image" Target="../media/image89.png"/><Relationship Id="rId27" Type="http://schemas.openxmlformats.org/officeDocument/2006/relationships/image" Target="../media/image104.png"/><Relationship Id="rId5" Type="http://schemas.openxmlformats.org/officeDocument/2006/relationships/image" Target="../media/image75.png"/><Relationship Id="rId6" Type="http://schemas.openxmlformats.org/officeDocument/2006/relationships/image" Target="../media/image79.png"/><Relationship Id="rId29" Type="http://schemas.openxmlformats.org/officeDocument/2006/relationships/image" Target="../media/image98.png"/><Relationship Id="rId7" Type="http://schemas.openxmlformats.org/officeDocument/2006/relationships/image" Target="../media/image70.png"/><Relationship Id="rId8" Type="http://schemas.openxmlformats.org/officeDocument/2006/relationships/image" Target="../media/image91.png"/><Relationship Id="rId31" Type="http://schemas.openxmlformats.org/officeDocument/2006/relationships/image" Target="../media/image99.png"/><Relationship Id="rId30" Type="http://schemas.openxmlformats.org/officeDocument/2006/relationships/image" Target="../media/image97.png"/><Relationship Id="rId11" Type="http://schemas.openxmlformats.org/officeDocument/2006/relationships/image" Target="../media/image78.png"/><Relationship Id="rId33" Type="http://schemas.openxmlformats.org/officeDocument/2006/relationships/image" Target="../media/image113.png"/><Relationship Id="rId10" Type="http://schemas.openxmlformats.org/officeDocument/2006/relationships/image" Target="../media/image92.png"/><Relationship Id="rId32" Type="http://schemas.openxmlformats.org/officeDocument/2006/relationships/image" Target="../media/image94.png"/><Relationship Id="rId13" Type="http://schemas.openxmlformats.org/officeDocument/2006/relationships/image" Target="../media/image35.png"/><Relationship Id="rId35" Type="http://schemas.openxmlformats.org/officeDocument/2006/relationships/image" Target="../media/image108.png"/><Relationship Id="rId12" Type="http://schemas.openxmlformats.org/officeDocument/2006/relationships/image" Target="../media/image83.png"/><Relationship Id="rId34" Type="http://schemas.openxmlformats.org/officeDocument/2006/relationships/image" Target="../media/image96.png"/><Relationship Id="rId15" Type="http://schemas.openxmlformats.org/officeDocument/2006/relationships/image" Target="../media/image103.png"/><Relationship Id="rId37" Type="http://schemas.openxmlformats.org/officeDocument/2006/relationships/image" Target="../media/image111.png"/><Relationship Id="rId14" Type="http://schemas.openxmlformats.org/officeDocument/2006/relationships/image" Target="../media/image85.png"/><Relationship Id="rId36" Type="http://schemas.openxmlformats.org/officeDocument/2006/relationships/image" Target="../media/image114.png"/><Relationship Id="rId17" Type="http://schemas.openxmlformats.org/officeDocument/2006/relationships/image" Target="../media/image88.png"/><Relationship Id="rId39" Type="http://schemas.openxmlformats.org/officeDocument/2006/relationships/image" Target="../media/image109.png"/><Relationship Id="rId16" Type="http://schemas.openxmlformats.org/officeDocument/2006/relationships/image" Target="../media/image86.png"/><Relationship Id="rId38" Type="http://schemas.openxmlformats.org/officeDocument/2006/relationships/image" Target="../media/image110.png"/><Relationship Id="rId19" Type="http://schemas.openxmlformats.org/officeDocument/2006/relationships/image" Target="../media/image90.png"/><Relationship Id="rId18" Type="http://schemas.openxmlformats.org/officeDocument/2006/relationships/image" Target="../media/image106.png"/></Relationships>
</file>

<file path=ppt/slides/_rels/slide39.xml.rels><?xml version="1.0" encoding="UTF-8" standalone="yes"?><Relationships xmlns="http://schemas.openxmlformats.org/package/2006/relationships"><Relationship Id="rId40" Type="http://schemas.openxmlformats.org/officeDocument/2006/relationships/image" Target="../media/image143.png"/><Relationship Id="rId42" Type="http://schemas.openxmlformats.org/officeDocument/2006/relationships/image" Target="../media/image159.png"/><Relationship Id="rId41" Type="http://schemas.openxmlformats.org/officeDocument/2006/relationships/image" Target="../media/image147.png"/><Relationship Id="rId44" Type="http://schemas.openxmlformats.org/officeDocument/2006/relationships/image" Target="../media/image155.png"/><Relationship Id="rId43" Type="http://schemas.openxmlformats.org/officeDocument/2006/relationships/image" Target="../media/image158.png"/><Relationship Id="rId46" Type="http://schemas.openxmlformats.org/officeDocument/2006/relationships/image" Target="../media/image163.png"/><Relationship Id="rId45" Type="http://schemas.openxmlformats.org/officeDocument/2006/relationships/image" Target="../media/image15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7.png"/><Relationship Id="rId4" Type="http://schemas.openxmlformats.org/officeDocument/2006/relationships/image" Target="../media/image128.png"/><Relationship Id="rId9" Type="http://schemas.openxmlformats.org/officeDocument/2006/relationships/image" Target="../media/image127.png"/><Relationship Id="rId48" Type="http://schemas.openxmlformats.org/officeDocument/2006/relationships/image" Target="../media/image160.png"/><Relationship Id="rId47" Type="http://schemas.openxmlformats.org/officeDocument/2006/relationships/image" Target="../media/image162.png"/><Relationship Id="rId49" Type="http://schemas.openxmlformats.org/officeDocument/2006/relationships/image" Target="../media/image21.png"/><Relationship Id="rId5" Type="http://schemas.openxmlformats.org/officeDocument/2006/relationships/image" Target="../media/image112.png"/><Relationship Id="rId6" Type="http://schemas.openxmlformats.org/officeDocument/2006/relationships/image" Target="../media/image122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3" Type="http://schemas.openxmlformats.org/officeDocument/2006/relationships/image" Target="../media/image135.png"/><Relationship Id="rId32" Type="http://schemas.openxmlformats.org/officeDocument/2006/relationships/image" Target="../media/image156.png"/><Relationship Id="rId35" Type="http://schemas.openxmlformats.org/officeDocument/2006/relationships/image" Target="../media/image139.png"/><Relationship Id="rId34" Type="http://schemas.openxmlformats.org/officeDocument/2006/relationships/image" Target="../media/image140.png"/><Relationship Id="rId37" Type="http://schemas.openxmlformats.org/officeDocument/2006/relationships/image" Target="../media/image152.png"/><Relationship Id="rId36" Type="http://schemas.openxmlformats.org/officeDocument/2006/relationships/image" Target="../media/image151.png"/><Relationship Id="rId39" Type="http://schemas.openxmlformats.org/officeDocument/2006/relationships/image" Target="../media/image150.png"/><Relationship Id="rId38" Type="http://schemas.openxmlformats.org/officeDocument/2006/relationships/image" Target="../media/image153.png"/><Relationship Id="rId20" Type="http://schemas.openxmlformats.org/officeDocument/2006/relationships/image" Target="../media/image132.png"/><Relationship Id="rId22" Type="http://schemas.openxmlformats.org/officeDocument/2006/relationships/image" Target="../media/image29.png"/><Relationship Id="rId21" Type="http://schemas.openxmlformats.org/officeDocument/2006/relationships/image" Target="../media/image129.png"/><Relationship Id="rId24" Type="http://schemas.openxmlformats.org/officeDocument/2006/relationships/image" Target="../media/image144.png"/><Relationship Id="rId23" Type="http://schemas.openxmlformats.org/officeDocument/2006/relationships/image" Target="../media/image14.png"/><Relationship Id="rId26" Type="http://schemas.openxmlformats.org/officeDocument/2006/relationships/image" Target="../media/image148.png"/><Relationship Id="rId25" Type="http://schemas.openxmlformats.org/officeDocument/2006/relationships/image" Target="../media/image149.png"/><Relationship Id="rId28" Type="http://schemas.openxmlformats.org/officeDocument/2006/relationships/image" Target="../media/image146.png"/><Relationship Id="rId27" Type="http://schemas.openxmlformats.org/officeDocument/2006/relationships/image" Target="../media/image133.png"/><Relationship Id="rId29" Type="http://schemas.openxmlformats.org/officeDocument/2006/relationships/image" Target="../media/image137.png"/><Relationship Id="rId11" Type="http://schemas.openxmlformats.org/officeDocument/2006/relationships/image" Target="../media/image116.png"/><Relationship Id="rId10" Type="http://schemas.openxmlformats.org/officeDocument/2006/relationships/image" Target="../media/image136.png"/><Relationship Id="rId13" Type="http://schemas.openxmlformats.org/officeDocument/2006/relationships/image" Target="../media/image131.png"/><Relationship Id="rId12" Type="http://schemas.openxmlformats.org/officeDocument/2006/relationships/image" Target="../media/image120.png"/><Relationship Id="rId15" Type="http://schemas.openxmlformats.org/officeDocument/2006/relationships/image" Target="../media/image118.png"/><Relationship Id="rId14" Type="http://schemas.openxmlformats.org/officeDocument/2006/relationships/image" Target="../media/image115.png"/><Relationship Id="rId17" Type="http://schemas.openxmlformats.org/officeDocument/2006/relationships/image" Target="../media/image145.png"/><Relationship Id="rId16" Type="http://schemas.openxmlformats.org/officeDocument/2006/relationships/image" Target="../media/image130.png"/><Relationship Id="rId19" Type="http://schemas.openxmlformats.org/officeDocument/2006/relationships/image" Target="../media/image121.png"/><Relationship Id="rId18" Type="http://schemas.openxmlformats.org/officeDocument/2006/relationships/image" Target="../media/image13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2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5.jpg"/><Relationship Id="rId4" Type="http://schemas.openxmlformats.org/officeDocument/2006/relationships/image" Target="../media/image1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90" name="Google Shape;190;p4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название темы вебинара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/>
          <p:nvPr/>
        </p:nvSpPr>
        <p:spPr>
          <a:xfrm>
            <a:off x="4783450" y="132250"/>
            <a:ext cx="3913500" cy="1182900"/>
          </a:xfrm>
          <a:prstGeom prst="wedgeRectCallout">
            <a:avLst>
              <a:gd fmla="val -38670" name="adj1"/>
              <a:gd fmla="val 7967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 можно использовать прием </a:t>
            </a: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test-teach-test </a:t>
            </a: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(перед содержательной частью проверить знания студентов с помощью теста, далее дать материал, отвечающий на заданные вопросы, попросить пройти повторно в конце занятия)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55"/>
          <p:cNvSpPr txBox="1"/>
          <p:nvPr>
            <p:ph idx="4294967295" type="subTitle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9900"/>
                </a:solidFill>
              </a:rPr>
              <a:t>Здесь можно задать вопрос студентам, чтобы проверить степень знакомства с темой / обозначить проблематику / настроить на активное участие в занятии</a:t>
            </a:r>
            <a:endParaRPr sz="1200">
              <a:solidFill>
                <a:srgbClr val="013D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Разделительный слайд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Тема блока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текстом и картинкой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500550" y="1445513"/>
            <a:ext cx="39216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017"/>
              <a:t>Это сова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9562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Сова — это символ мудрости и знаний</a:t>
            </a:r>
            <a:endParaRPr/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Otus (лат.) — вид ночных птиц рода совки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scops — Сплюшка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gurneyi — Красноухая совка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siaoensis — Совка Сяо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роро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И вообще тут лучше добавить буллеты-маркеры</a:t>
            </a:r>
            <a:endParaRPr/>
          </a:p>
        </p:txBody>
      </p:sp>
      <p:pic>
        <p:nvPicPr>
          <p:cNvPr id="312" name="Google Shape;312;p57"/>
          <p:cNvPicPr preferRelativeResize="0"/>
          <p:nvPr/>
        </p:nvPicPr>
        <p:blipFill rotWithShape="1">
          <a:blip r:embed="rId3">
            <a:alphaModFix/>
          </a:blip>
          <a:srcRect b="1623" l="0" r="34309" t="1880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таблицей</a:t>
            </a:r>
            <a:endParaRPr/>
          </a:p>
        </p:txBody>
      </p:sp>
      <p:graphicFrame>
        <p:nvGraphicFramePr>
          <p:cNvPr id="318" name="Google Shape;318;p58"/>
          <p:cNvGraphicFramePr/>
          <p:nvPr/>
        </p:nvGraphicFramePr>
        <p:xfrm>
          <a:off x="598250" y="1134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2083550"/>
                <a:gridCol w="560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со схемой</a:t>
            </a:r>
            <a:endParaRPr/>
          </a:p>
        </p:txBody>
      </p:sp>
      <p:pic>
        <p:nvPicPr>
          <p:cNvPr id="324" name="Google Shape;324;p5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07" y="1385106"/>
            <a:ext cx="5173386" cy="31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9"/>
          <p:cNvSpPr/>
          <p:nvPr/>
        </p:nvSpPr>
        <p:spPr>
          <a:xfrm>
            <a:off x="5202275" y="205750"/>
            <a:ext cx="3277200" cy="896700"/>
          </a:xfrm>
          <a:prstGeom prst="wedgeRectCallout">
            <a:avLst>
              <a:gd fmla="val -33214" name="adj1"/>
              <a:gd fmla="val 74209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максимуму упрощайте сложную информацию схемами, диаграммами, графическим визуалом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1</a:t>
            </a:r>
            <a:endParaRPr/>
          </a:p>
        </p:txBody>
      </p:sp>
      <p:sp>
        <p:nvSpPr>
          <p:cNvPr id="331" name="Google Shape;331;p60"/>
          <p:cNvSpPr txBox="1"/>
          <p:nvPr>
            <p:ph idx="1" type="subTitle"/>
          </p:nvPr>
        </p:nvSpPr>
        <p:spPr>
          <a:xfrm>
            <a:off x="754725" y="1516450"/>
            <a:ext cx="80292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0"/>
          <p:cNvSpPr/>
          <p:nvPr/>
        </p:nvSpPr>
        <p:spPr>
          <a:xfrm>
            <a:off x="2382100" y="2921900"/>
            <a:ext cx="1524900" cy="1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0"/>
          <p:cNvSpPr/>
          <p:nvPr/>
        </p:nvSpPr>
        <p:spPr>
          <a:xfrm>
            <a:off x="5605325" y="2159450"/>
            <a:ext cx="2663700" cy="4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* 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/>
          </a:p>
        </p:txBody>
      </p:sp>
      <p:cxnSp>
        <p:nvCxnSpPr>
          <p:cNvPr id="334" name="Google Shape;334;p60"/>
          <p:cNvCxnSpPr>
            <a:stCxn id="333" idx="1"/>
            <a:endCxn id="332" idx="3"/>
          </p:cNvCxnSpPr>
          <p:nvPr/>
        </p:nvCxnSpPr>
        <p:spPr>
          <a:xfrm flipH="1">
            <a:off x="3907025" y="2386250"/>
            <a:ext cx="1698300" cy="6303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2</a:t>
            </a:r>
            <a:endParaRPr/>
          </a:p>
        </p:txBody>
      </p:sp>
      <p:sp>
        <p:nvSpPr>
          <p:cNvPr id="340" name="Google Shape;340;p61"/>
          <p:cNvSpPr txBox="1"/>
          <p:nvPr>
            <p:ph idx="1" type="subTitle"/>
          </p:nvPr>
        </p:nvSpPr>
        <p:spPr>
          <a:xfrm>
            <a:off x="754725" y="15926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3</a:t>
            </a:r>
            <a:endParaRPr/>
          </a:p>
        </p:txBody>
      </p:sp>
      <p:sp>
        <p:nvSpPr>
          <p:cNvPr id="346" name="Google Shape;346;p62"/>
          <p:cNvSpPr txBox="1"/>
          <p:nvPr>
            <p:ph idx="1" type="subTitle"/>
          </p:nvPr>
        </p:nvSpPr>
        <p:spPr>
          <a:xfrm>
            <a:off x="754725" y="1516450"/>
            <a:ext cx="8181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int **a;  // указатель на указатель на строку элементов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int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system("chcp 1251");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system("cls");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строк: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столбцов: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Выделение памяти под указатели на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(int**)malloc(n * sizeof(int*));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Ввод элементов массива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for (i = 0; i&lt;n; i++)  // цикл по строкам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// Выделение памяти под хранение строк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(int*)malloc(m * sizeof(int));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for (j = 0; j&lt;m; j++)  // цикл по столбцам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printf("a[%d][%d] = ",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scanf("%d",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1</a:t>
            </a:r>
            <a:endParaRPr/>
          </a:p>
        </p:txBody>
      </p:sp>
      <p:sp>
        <p:nvSpPr>
          <p:cNvPr id="352" name="Google Shape;352;p63"/>
          <p:cNvSpPr txBox="1"/>
          <p:nvPr>
            <p:ph idx="2" type="subTitle"/>
          </p:nvPr>
        </p:nvSpPr>
        <p:spPr>
          <a:xfrm>
            <a:off x="795050" y="2220050"/>
            <a:ext cx="66927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/>
          </a:p>
        </p:txBody>
      </p:sp>
      <p:sp>
        <p:nvSpPr>
          <p:cNvPr id="353" name="Google Shape;353;p63"/>
          <p:cNvSpPr txBox="1"/>
          <p:nvPr>
            <p:ph idx="1" type="subTitle"/>
          </p:nvPr>
        </p:nvSpPr>
        <p:spPr>
          <a:xfrm>
            <a:off x="544050" y="11980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2</a:t>
            </a:r>
            <a:endParaRPr/>
          </a:p>
        </p:txBody>
      </p:sp>
      <p:sp>
        <p:nvSpPr>
          <p:cNvPr id="359" name="Google Shape;359;p64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цикл по столбцам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(j = 0; j&lt;m; j++)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Выделение памяти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{</a:t>
            </a:r>
            <a:endParaRPr/>
          </a:p>
        </p:txBody>
      </p:sp>
      <p:sp>
        <p:nvSpPr>
          <p:cNvPr id="360" name="Google Shape;360;p64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b="0" l="99" r="99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366" name="Google Shape;366;p65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p65"/>
          <p:cNvSpPr/>
          <p:nvPr/>
        </p:nvSpPr>
        <p:spPr>
          <a:xfrm>
            <a:off x="3800350" y="2692525"/>
            <a:ext cx="4363800" cy="1831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</a:t>
            </a:r>
            <a:b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(в формате CCQ, </a:t>
            </a:r>
            <a:r>
              <a:rPr lang="ru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объяснение, что это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3" name="Google Shape;373;p6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Google Shape;374;p66"/>
          <p:cNvSpPr/>
          <p:nvPr/>
        </p:nvSpPr>
        <p:spPr>
          <a:xfrm>
            <a:off x="4796700" y="653950"/>
            <a:ext cx="3394800" cy="973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блока, задайте студентам открытые вопросы на понимание материала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390" name="Google Shape;390;p69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Определение источников данных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гипотезы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на информационную безопасность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b="1"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9"/>
          <p:cNvSpPr/>
          <p:nvPr/>
        </p:nvSpPr>
        <p:spPr>
          <a:xfrm>
            <a:off x="5452100" y="132250"/>
            <a:ext cx="3309900" cy="905100"/>
          </a:xfrm>
          <a:prstGeom prst="wedgeRectCallout">
            <a:avLst>
              <a:gd fmla="val -20417" name="adj1"/>
              <a:gd fmla="val 67778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Инструкцию к заданию лучше вывести на слайд, чтобы студент в любое время мог к ней вернуться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домашним заданием</a:t>
            </a:r>
            <a:endParaRPr/>
          </a:p>
        </p:txBody>
      </p:sp>
      <p:graphicFrame>
        <p:nvGraphicFramePr>
          <p:cNvPr id="399" name="Google Shape;399;p70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70"/>
          <p:cNvSpPr/>
          <p:nvPr/>
        </p:nvSpPr>
        <p:spPr>
          <a:xfrm>
            <a:off x="5590800" y="3170125"/>
            <a:ext cx="3021900" cy="1201800"/>
          </a:xfrm>
          <a:prstGeom prst="wedgeRectCallout">
            <a:avLst>
              <a:gd fmla="val -20671" name="adj1"/>
              <a:gd fmla="val -7882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Проговорите подробно предстоящее домашнее задание, чтобы у студентов было четкое понимание, как его 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b="1"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/>
          <p:nvPr>
            <p:ph idx="4294967295" type="body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Книга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Сайт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Мануал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Статья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Видео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Приложение/Сервис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Пример кода/конфига и др. на github OTUS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 sz="1300"/>
          </a:p>
        </p:txBody>
      </p:sp>
      <p:sp>
        <p:nvSpPr>
          <p:cNvPr id="409" name="Google Shape;409;p71"/>
          <p:cNvSpPr/>
          <p:nvPr/>
        </p:nvSpPr>
        <p:spPr>
          <a:xfrm>
            <a:off x="6084750" y="1116875"/>
            <a:ext cx="2725800" cy="1128900"/>
          </a:xfrm>
          <a:prstGeom prst="wedgeRectCallout">
            <a:avLst>
              <a:gd fmla="val -69571" name="adj1"/>
              <a:gd fmla="val 26896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Студенты рады, когда к занятию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есть что почитать и изучить дополнительно, кроме вебинара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429" name="Google Shape;429;p7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код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Разрабатывать  ….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Сформулировать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0" name="Google Shape;430;p7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Проверка достижения целей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48"/>
          <p:cNvPicPr preferRelativeResize="0"/>
          <p:nvPr/>
        </p:nvPicPr>
        <p:blipFill rotWithShape="1">
          <a:blip r:embed="rId3">
            <a:alphaModFix/>
          </a:blip>
          <a:srcRect b="1622" l="7748" r="7748" t="7245"/>
          <a:stretch/>
        </p:blipFill>
        <p:spPr>
          <a:xfrm>
            <a:off x="1069674" y="2950614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6" name="Google Shape;206;p48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HTTPS и треды в С++.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От простого к прекрасному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8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208" name="Google Shape;208;p48"/>
          <p:cNvSpPr txBox="1"/>
          <p:nvPr>
            <p:ph idx="2" type="subTitle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Фамилия преподавателя</a:t>
            </a:r>
            <a:endParaRPr/>
          </a:p>
        </p:txBody>
      </p:sp>
      <p:sp>
        <p:nvSpPr>
          <p:cNvPr id="209" name="Google Shape;209;p48"/>
          <p:cNvSpPr txBox="1"/>
          <p:nvPr>
            <p:ph idx="3" type="subTitle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/>
              <a:t>Должность преподавателя</a:t>
            </a:r>
            <a:endParaRPr b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/>
              <a:t>Об опыте (например):</a:t>
            </a:r>
            <a:endParaRPr b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/>
              <a:t>5 лет опыта аналитиком и Data Scientist-ом (Python, Pyspark, R, Hadoop)</a:t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/>
              <a:t>Эксперт по аналитике в компании OneFactor</a:t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/>
              <a:t>Телефон / эл. почта / соц. сети:</a:t>
            </a:r>
            <a:endParaRPr b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436" name="Google Shape;436;p75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75"/>
          <p:cNvSpPr/>
          <p:nvPr/>
        </p:nvSpPr>
        <p:spPr>
          <a:xfrm>
            <a:off x="3800350" y="2692525"/>
            <a:ext cx="4363800" cy="1831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</a:t>
            </a:r>
            <a:b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(в формате CCQ, </a:t>
            </a:r>
            <a:r>
              <a:rPr lang="ru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объяснение, что это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тезисами</a:t>
            </a:r>
            <a:endParaRPr/>
          </a:p>
        </p:txBody>
      </p:sp>
      <p:graphicFrame>
        <p:nvGraphicFramePr>
          <p:cNvPr id="443" name="Google Shape;443;p7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76"/>
          <p:cNvSpPr/>
          <p:nvPr/>
        </p:nvSpPr>
        <p:spPr>
          <a:xfrm>
            <a:off x="6208950" y="198400"/>
            <a:ext cx="2659800" cy="87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занятия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вместе со студентами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76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Подведем итоги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7"/>
          <p:cNvSpPr/>
          <p:nvPr/>
        </p:nvSpPr>
        <p:spPr>
          <a:xfrm>
            <a:off x="3101975" y="132250"/>
            <a:ext cx="5788500" cy="2145600"/>
          </a:xfrm>
          <a:prstGeom prst="wedgeRectCallout">
            <a:avLst>
              <a:gd fmla="val -32568" name="adj1"/>
              <a:gd fmla="val 57689" name="adj2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занятия. Чтобы студенты действительно делились обратной связью, рекомендуем не относиться к этому формально и варьировать вопросы в зависимости от темы, формата занятия, аудитории, текущей ситуации.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Варианты вопросов (вы можете задавать свои):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в прошедшем занятии вам показалось наиболее полезным? 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 какими тезисами вебинара вы не согласны?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какому вопросу захотелось глубже изучить информацию?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 какими выводами уходите с занятия?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насколько тема была для вас сложной?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какой знания получилось применить на практике на вебинаре?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понимаете ли вы, как применять на практике то, что узнали на вебинаре. Если да, то как?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какой раздел вебинара показался вам самым сложным для понимания?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какому разделу вам не хватило информации и примеров?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/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61" name="Google Shape;461;p7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15 октября 2021</a:t>
            </a:r>
            <a:endParaRPr sz="15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1915425" y="1826708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Бэкапы и репликация PostgreSQL</a:t>
            </a:r>
            <a:endParaRPr b="1" sz="2400">
              <a:solidFill>
                <a:srgbClr val="013D85"/>
              </a:solidFill>
            </a:endParaRPr>
          </a:p>
        </p:txBody>
      </p:sp>
      <p:pic>
        <p:nvPicPr>
          <p:cNvPr id="463" name="Google Shape;46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8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78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78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8"/>
          <p:cNvSpPr/>
          <p:nvPr/>
        </p:nvSpPr>
        <p:spPr>
          <a:xfrm>
            <a:off x="5753375" y="146950"/>
            <a:ext cx="2991900" cy="1141200"/>
          </a:xfrm>
          <a:prstGeom prst="wedgeRectCallout">
            <a:avLst>
              <a:gd fmla="val -20684" name="adj1"/>
              <a:gd fmla="val 73254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Анонсируйте тему следующего занятия, чтобы подогреть интерес студентов :)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9" name="Google Shape;469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/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80"/>
          <p:cNvPicPr preferRelativeResize="0"/>
          <p:nvPr/>
        </p:nvPicPr>
        <p:blipFill rotWithShape="1">
          <a:blip r:embed="rId3">
            <a:alphaModFix/>
          </a:blip>
          <a:srcRect b="3150" l="8745" r="8745" t="786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4" name="Google Shape;484;p80"/>
          <p:cNvSpPr txBox="1"/>
          <p:nvPr>
            <p:ph idx="2" type="subTitle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ФИО</a:t>
            </a:r>
            <a:endParaRPr/>
          </a:p>
        </p:txBody>
      </p:sp>
      <p:sp>
        <p:nvSpPr>
          <p:cNvPr id="485" name="Google Shape;485;p80"/>
          <p:cNvSpPr txBox="1"/>
          <p:nvPr>
            <p:ph idx="3" type="subTitle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</p:txBody>
      </p:sp>
      <p:sp>
        <p:nvSpPr>
          <p:cNvPr id="486" name="Google Shape;486;p80"/>
          <p:cNvSpPr txBox="1"/>
          <p:nvPr>
            <p:ph idx="4" type="subTitle"/>
          </p:nvPr>
        </p:nvSpPr>
        <p:spPr>
          <a:xfrm>
            <a:off x="3135425" y="3662550"/>
            <a:ext cx="5030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Контакты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497" name="Google Shape;49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82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2" name="Google Shape;502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8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82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9" name="Google Shape;509;p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8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8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8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8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8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8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8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8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82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Google Shape;528;p82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8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82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82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82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Люди</a:t>
            </a:r>
            <a:endParaRPr b="1" sz="1500"/>
          </a:p>
        </p:txBody>
      </p:sp>
      <p:pic>
        <p:nvPicPr>
          <p:cNvPr id="533" name="Google Shape;533;p82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82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82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2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82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82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3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544" name="Google Shape;54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83"/>
          <p:cNvSpPr txBox="1"/>
          <p:nvPr>
            <p:ph idx="4294967295" type="subTitle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Обучение, исследование</a:t>
            </a:r>
            <a:endParaRPr b="1" sz="1500"/>
          </a:p>
        </p:txBody>
      </p:sp>
      <p:pic>
        <p:nvPicPr>
          <p:cNvPr id="549" name="Google Shape;549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8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8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83"/>
          <p:cNvSpPr txBox="1"/>
          <p:nvPr>
            <p:ph idx="4294967295" type="subTitle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Компьютерные игры</a:t>
            </a:r>
            <a:endParaRPr b="1" sz="1500"/>
          </a:p>
        </p:txBody>
      </p:sp>
      <p:pic>
        <p:nvPicPr>
          <p:cNvPr id="558" name="Google Shape;558;p8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8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8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8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8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8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8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8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8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83"/>
          <p:cNvSpPr txBox="1"/>
          <p:nvPr>
            <p:ph idx="4294967295" type="subTitle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Технологии</a:t>
            </a:r>
            <a:endParaRPr b="1" sz="1500"/>
          </a:p>
        </p:txBody>
      </p:sp>
      <p:pic>
        <p:nvPicPr>
          <p:cNvPr id="571" name="Google Shape;571;p8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8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8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8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8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8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83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83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83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83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83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83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83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83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4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592" name="Google Shape;592;p84"/>
          <p:cNvSpPr txBox="1"/>
          <p:nvPr>
            <p:ph idx="4294967295" type="subTitle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593" name="Google Shape;59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4"/>
          <p:cNvSpPr txBox="1"/>
          <p:nvPr>
            <p:ph idx="4294967295" type="subTitle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Коммуникации</a:t>
            </a:r>
            <a:endParaRPr b="1" sz="1500"/>
          </a:p>
        </p:txBody>
      </p:sp>
      <p:pic>
        <p:nvPicPr>
          <p:cNvPr id="602" name="Google Shape;602;p8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8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8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8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8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8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8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8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8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8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8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8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8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84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Разное</a:t>
            </a:r>
            <a:endParaRPr b="1" sz="1500"/>
          </a:p>
        </p:txBody>
      </p:sp>
      <p:sp>
        <p:nvSpPr>
          <p:cNvPr id="622" name="Google Shape;622;p84"/>
          <p:cNvSpPr txBox="1"/>
          <p:nvPr>
            <p:ph idx="4294967295" type="subTitle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Флажки/Метки</a:t>
            </a:r>
            <a:endParaRPr b="1" sz="1500"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84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4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4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84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84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4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4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4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4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4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4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4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4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84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4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84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84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84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4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Правила вебинара</a:t>
            </a:r>
            <a:endParaRPr b="1" sz="3200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b="1" lang="ru" sz="1500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49"/>
          <p:cNvSpPr/>
          <p:nvPr/>
        </p:nvSpPr>
        <p:spPr>
          <a:xfrm>
            <a:off x="4514400" y="105050"/>
            <a:ext cx="4178700" cy="1793700"/>
          </a:xfrm>
          <a:prstGeom prst="wedgeRectCallout">
            <a:avLst>
              <a:gd fmla="val -45011" name="adj1"/>
              <a:gd fmla="val 78620" name="adj2"/>
            </a:avLst>
          </a:prstGeom>
          <a:solidFill>
            <a:srgbClr val="FBFB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забудьте поставить название нужной группы:)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Проговорив правила вебинара в начале занятия,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 сделаете его более более структурированным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уменьшите хаос от вопросов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это не первое занятие группы, группа уже знакома с правилами, то вы можете: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rabicPeriod"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Удалить слайд, не дублировать информацию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Прописать свои правила</a:t>
            </a: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85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5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655" name="Google Shape;655;p86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656" name="Google Shape;656;p86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7" name="Google Shape;657;p86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663" name="Google Shape;663;p87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664" name="Google Shape;66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компетенций курса</a:t>
            </a:r>
            <a:endParaRPr/>
          </a:p>
        </p:txBody>
      </p:sp>
      <p:sp>
        <p:nvSpPr>
          <p:cNvPr id="243" name="Google Shape;243;p50"/>
          <p:cNvSpPr/>
          <p:nvPr/>
        </p:nvSpPr>
        <p:spPr>
          <a:xfrm>
            <a:off x="2526175" y="1980025"/>
            <a:ext cx="5724000" cy="1418700"/>
          </a:xfrm>
          <a:prstGeom prst="wedgeRectCallout">
            <a:avLst>
              <a:gd fmla="val -19479" name="adj1"/>
              <a:gd fmla="val 61731" name="adj2"/>
            </a:avLst>
          </a:prstGeom>
          <a:solidFill>
            <a:srgbClr val="FBFB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Любой курс начинаю с визуализации скиллсета: что нужно сделать студенту, чтобы быть профессионалом в выбранной сфере. Поэтому предлагаем на основе карты компетенций рассказать про путь развития студента в рамках данного занятия - какую компетенцию и навык сформирует студент по итогам занятия.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Карту компетенций можно запросить у методиста курса.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50" y="1980025"/>
            <a:ext cx="1458850" cy="14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проектирование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робототехнику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Интеграция систем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Испытания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повторение процесса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Манипулирование объектами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stCxn id="251" idx="3"/>
            <a:endCxn id="252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fmla="val 10609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7" name="Google Shape;257;p51"/>
          <p:cNvSpPr/>
          <p:nvPr/>
        </p:nvSpPr>
        <p:spPr>
          <a:xfrm>
            <a:off x="2809700" y="4031600"/>
            <a:ext cx="30837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Собственный проект (дополнительный блок)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51"/>
          <p:cNvCxnSpPr>
            <a:stCxn id="252" idx="3"/>
            <a:endCxn id="254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fmla="val 12631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51"/>
          <p:cNvCxnSpPr>
            <a:stCxn id="253" idx="1"/>
            <a:endCxn id="257" idx="1"/>
          </p:cNvCxnSpPr>
          <p:nvPr/>
        </p:nvCxnSpPr>
        <p:spPr>
          <a:xfrm>
            <a:off x="1116500" y="3312388"/>
            <a:ext cx="1693200" cy="1008900"/>
          </a:xfrm>
          <a:prstGeom prst="curvedConnector3">
            <a:avLst>
              <a:gd fmla="val -1406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1" name="Google Shape;261;p51"/>
          <p:cNvSpPr/>
          <p:nvPr/>
        </p:nvSpPr>
        <p:spPr>
          <a:xfrm>
            <a:off x="6374550" y="3602050"/>
            <a:ext cx="2646600" cy="1152000"/>
          </a:xfrm>
          <a:prstGeom prst="wedgeRectCallout">
            <a:avLst>
              <a:gd fmla="val -38473" name="adj1"/>
              <a:gd fmla="val 78621" name="adj2"/>
            </a:avLst>
          </a:prstGeom>
          <a:solidFill>
            <a:srgbClr val="FBFB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Адаптируйте карту под свой курс и сверяйтесь каждое занятие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какой вы сейчас точке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Подтема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Подтема 2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Подтема 3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52"/>
          <p:cNvCxnSpPr>
            <a:stCxn id="271" idx="1"/>
            <a:endCxn id="272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код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Разрабатывать  ….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Сформулировать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53"/>
          <p:cNvSpPr/>
          <p:nvPr/>
        </p:nvSpPr>
        <p:spPr>
          <a:xfrm>
            <a:off x="5955225" y="73475"/>
            <a:ext cx="2609700" cy="1029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конце вебинара вы можете свериться вместе со студентами, достигнуты ли цели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3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К концу занятия вы сможете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{2814E579-E5E6-4EA0-AA39-83D75BCDB170}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54"/>
          <p:cNvSpPr/>
          <p:nvPr/>
        </p:nvSpPr>
        <p:spPr>
          <a:xfrm>
            <a:off x="5498575" y="283500"/>
            <a:ext cx="3257100" cy="7533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Обсудите практическую значимость поставленных целей. Зачем их достигать?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5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Зачем вам это уметь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