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2" r:id="rId6"/>
    <p:sldId id="263" r:id="rId7"/>
    <p:sldId id="300" r:id="rId8"/>
    <p:sldId id="299" r:id="rId9"/>
    <p:sldId id="298" r:id="rId10"/>
    <p:sldId id="338" r:id="rId11"/>
    <p:sldId id="341" r:id="rId12"/>
    <p:sldId id="340" r:id="rId13"/>
    <p:sldId id="339" r:id="rId14"/>
    <p:sldId id="265" r:id="rId15"/>
    <p:sldId id="266" r:id="rId16"/>
    <p:sldId id="309" r:id="rId17"/>
    <p:sldId id="310" r:id="rId18"/>
    <p:sldId id="308" r:id="rId19"/>
    <p:sldId id="307" r:id="rId20"/>
    <p:sldId id="320" r:id="rId21"/>
    <p:sldId id="311" r:id="rId22"/>
    <p:sldId id="317" r:id="rId23"/>
    <p:sldId id="316" r:id="rId24"/>
    <p:sldId id="318" r:id="rId25"/>
    <p:sldId id="319" r:id="rId26"/>
    <p:sldId id="314" r:id="rId27"/>
    <p:sldId id="321" r:id="rId28"/>
    <p:sldId id="327" r:id="rId29"/>
    <p:sldId id="329" r:id="rId30"/>
    <p:sldId id="328" r:id="rId31"/>
    <p:sldId id="322" r:id="rId32"/>
    <p:sldId id="331" r:id="rId33"/>
    <p:sldId id="330" r:id="rId34"/>
    <p:sldId id="323" r:id="rId35"/>
    <p:sldId id="332" r:id="rId36"/>
    <p:sldId id="333" r:id="rId37"/>
    <p:sldId id="324" r:id="rId38"/>
    <p:sldId id="312" r:id="rId39"/>
    <p:sldId id="334" r:id="rId40"/>
    <p:sldId id="325" r:id="rId41"/>
    <p:sldId id="335" r:id="rId42"/>
    <p:sldId id="336" r:id="rId43"/>
    <p:sldId id="326" r:id="rId44"/>
    <p:sldId id="348" r:id="rId45"/>
    <p:sldId id="349" r:id="rId46"/>
    <p:sldId id="344" r:id="rId47"/>
    <p:sldId id="345" r:id="rId48"/>
    <p:sldId id="346" r:id="rId49"/>
    <p:sldId id="275" r:id="rId50"/>
    <p:sldId id="350" r:id="rId51"/>
    <p:sldId id="347" r:id="rId52"/>
    <p:sldId id="351" r:id="rId53"/>
    <p:sldId id="352" r:id="rId54"/>
    <p:sldId id="283" r:id="rId55"/>
    <p:sldId id="284" r:id="rId56"/>
    <p:sldId id="343" r:id="rId57"/>
    <p:sldId id="342" r:id="rId58"/>
    <p:sldId id="295" r:id="rId59"/>
  </p:sldIdLst>
  <p:sldSz cx="9144000" cy="5143500" type="screen16x9"/>
  <p:notesSz cx="6858000" cy="9144000"/>
  <p:embeddedFontLst>
    <p:embeddedFont>
      <p:font typeface="Roboto" panose="020B060402020202020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2799" userDrawn="1">
          <p15:clr>
            <a:srgbClr val="9AA0A6"/>
          </p15:clr>
        </p15:guide>
        <p15:guide id="4" orient="horz" pos="2385">
          <p15:clr>
            <a:srgbClr val="9AA0A6"/>
          </p15:clr>
        </p15:guide>
        <p15:guide id="5" pos="55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F19102"/>
    <a:srgbClr val="A4680E"/>
    <a:srgbClr val="FF9900"/>
    <a:srgbClr val="145C78"/>
    <a:srgbClr val="BC362C"/>
    <a:srgbClr val="EA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7BA397-AA66-4ACA-B219-5C7939199CAB}">
  <a:tblStyle styleId="{897BA397-AA66-4ACA-B219-5C7939199C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7"/>
      </p:cViewPr>
      <p:guideLst>
        <p:guide pos="5533"/>
        <p:guide pos="1002"/>
        <p:guide orient="horz" pos="2799"/>
        <p:guide orient="horz" pos="2385"/>
        <p:guide pos="55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3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893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578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146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81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9de44a0c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9de44a0c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692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534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200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51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190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084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119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119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735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282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696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9166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582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811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78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3675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3660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296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2412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1194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241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484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6931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71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726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538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9337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3856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7176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8146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7132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7957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0730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1944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0307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6086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2531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f6222e6a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f6222e6a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f6222e6a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f6222e6a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8342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f6222e6a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f6222e6a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4762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711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638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71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  <a:defRPr sz="3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  <a:defRPr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hyperlink" Target="https://naniar.njtierney.com/" TargetMode="External"/><Relationship Id="rId4" Type="http://schemas.openxmlformats.org/officeDocument/2006/relationships/hyperlink" Target="https://github.com/ropensci/skimr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Язык R для анализа данных</a:t>
            </a:r>
            <a:br>
              <a:rPr lang="en-US" dirty="0"/>
            </a:br>
            <a:r>
              <a:rPr lang="ru-RU" sz="3200" dirty="0"/>
              <a:t>Разведывательный анализ данных для целей машинного обучения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Зачем вам это уметь? Для того, чтобы:</a:t>
            </a:r>
            <a:endParaRPr sz="1500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Зачем вам это уметь? Для того, чтобы:</a:t>
            </a:r>
            <a:endParaRPr sz="1500" b="1" dirty="0">
              <a:solidFill>
                <a:srgbClr val="FF9900"/>
              </a:solidFill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5AA92AE-14C2-4EB9-9159-6208C8D4AC74}"/>
              </a:ext>
            </a:extLst>
          </p:cNvPr>
          <p:cNvGrpSpPr/>
          <p:nvPr/>
        </p:nvGrpSpPr>
        <p:grpSpPr>
          <a:xfrm>
            <a:off x="967369" y="1501185"/>
            <a:ext cx="7544729" cy="620720"/>
            <a:chOff x="967369" y="1501185"/>
            <a:chExt cx="7544729" cy="62072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65A37BFA-E2E1-4693-B0BE-E1EB052A0906}"/>
                </a:ext>
              </a:extLst>
            </p:cNvPr>
            <p:cNvSpPr/>
            <p:nvPr/>
          </p:nvSpPr>
          <p:spPr>
            <a:xfrm>
              <a:off x="1691268" y="1617069"/>
              <a:ext cx="6820830" cy="388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</a:pP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Выявлять проблемы с качеством данных на</a:t>
              </a:r>
              <a:r>
                <a:rPr lang="en-US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 </a:t>
              </a: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раннем этапе</a:t>
              </a:r>
            </a:p>
          </p:txBody>
        </p:sp>
        <p:pic>
          <p:nvPicPr>
            <p:cNvPr id="12" name="Google Shape;499;p54">
              <a:extLst>
                <a:ext uri="{FF2B5EF4-FFF2-40B4-BE49-F238E27FC236}">
                  <a16:creationId xmlns:a16="http://schemas.microsoft.com/office/drawing/2014/main" id="{0F5AA970-6903-4E81-BD5B-788B2C24D9A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7369" y="1501185"/>
              <a:ext cx="620721" cy="6207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7467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Зачем вам это уметь? Для того, чтобы:</a:t>
            </a:r>
            <a:endParaRPr sz="1500" b="1" dirty="0">
              <a:solidFill>
                <a:srgbClr val="FF9900"/>
              </a:solidFill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197CAA5-BDA2-4421-B95D-CBD5ED80D1A3}"/>
              </a:ext>
            </a:extLst>
          </p:cNvPr>
          <p:cNvGrpSpPr/>
          <p:nvPr/>
        </p:nvGrpSpPr>
        <p:grpSpPr>
          <a:xfrm>
            <a:off x="967369" y="2614887"/>
            <a:ext cx="7544729" cy="620719"/>
            <a:chOff x="967369" y="2419806"/>
            <a:chExt cx="7544729" cy="620719"/>
          </a:xfrm>
        </p:grpSpPr>
        <p:pic>
          <p:nvPicPr>
            <p:cNvPr id="7" name="Google Shape;411;p52">
              <a:extLst>
                <a:ext uri="{FF2B5EF4-FFF2-40B4-BE49-F238E27FC236}">
                  <a16:creationId xmlns:a16="http://schemas.microsoft.com/office/drawing/2014/main" id="{B797DB1A-5F38-403B-80FA-60934A0363F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7369" y="2419806"/>
              <a:ext cx="620721" cy="6207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D663B15-4A64-4E78-AC27-CCBC219AA26C}"/>
                </a:ext>
              </a:extLst>
            </p:cNvPr>
            <p:cNvSpPr/>
            <p:nvPr/>
          </p:nvSpPr>
          <p:spPr>
            <a:xfrm>
              <a:off x="1691268" y="2535689"/>
              <a:ext cx="6820830" cy="388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</a:pP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Получать инсайты</a:t>
              </a: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5AA92AE-14C2-4EB9-9159-6208C8D4AC74}"/>
              </a:ext>
            </a:extLst>
          </p:cNvPr>
          <p:cNvGrpSpPr/>
          <p:nvPr/>
        </p:nvGrpSpPr>
        <p:grpSpPr>
          <a:xfrm>
            <a:off x="967369" y="1501185"/>
            <a:ext cx="7544729" cy="620720"/>
            <a:chOff x="967369" y="1501185"/>
            <a:chExt cx="7544729" cy="62072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65A37BFA-E2E1-4693-B0BE-E1EB052A0906}"/>
                </a:ext>
              </a:extLst>
            </p:cNvPr>
            <p:cNvSpPr/>
            <p:nvPr/>
          </p:nvSpPr>
          <p:spPr>
            <a:xfrm>
              <a:off x="1691268" y="1617069"/>
              <a:ext cx="6820830" cy="388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</a:pP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Выявлять проблемы с качеством данных на</a:t>
              </a:r>
              <a:r>
                <a:rPr lang="en-US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 </a:t>
              </a: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раннем этапе</a:t>
              </a:r>
            </a:p>
          </p:txBody>
        </p:sp>
        <p:pic>
          <p:nvPicPr>
            <p:cNvPr id="12" name="Google Shape;499;p54">
              <a:extLst>
                <a:ext uri="{FF2B5EF4-FFF2-40B4-BE49-F238E27FC236}">
                  <a16:creationId xmlns:a16="http://schemas.microsoft.com/office/drawing/2014/main" id="{0F5AA970-6903-4E81-BD5B-788B2C24D9A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67369" y="1501185"/>
              <a:ext cx="620721" cy="6207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0970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Зачем вам это уметь? Для того, чтобы:</a:t>
            </a:r>
            <a:endParaRPr sz="1500" b="1" dirty="0">
              <a:solidFill>
                <a:srgbClr val="FF9900"/>
              </a:solidFill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197CAA5-BDA2-4421-B95D-CBD5ED80D1A3}"/>
              </a:ext>
            </a:extLst>
          </p:cNvPr>
          <p:cNvGrpSpPr/>
          <p:nvPr/>
        </p:nvGrpSpPr>
        <p:grpSpPr>
          <a:xfrm>
            <a:off x="967369" y="2614887"/>
            <a:ext cx="7544729" cy="620719"/>
            <a:chOff x="967369" y="2419806"/>
            <a:chExt cx="7544729" cy="620719"/>
          </a:xfrm>
        </p:grpSpPr>
        <p:pic>
          <p:nvPicPr>
            <p:cNvPr id="7" name="Google Shape;411;p52">
              <a:extLst>
                <a:ext uri="{FF2B5EF4-FFF2-40B4-BE49-F238E27FC236}">
                  <a16:creationId xmlns:a16="http://schemas.microsoft.com/office/drawing/2014/main" id="{B797DB1A-5F38-403B-80FA-60934A0363F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7369" y="2419806"/>
              <a:ext cx="620721" cy="6207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D663B15-4A64-4E78-AC27-CCBC219AA26C}"/>
                </a:ext>
              </a:extLst>
            </p:cNvPr>
            <p:cNvSpPr/>
            <p:nvPr/>
          </p:nvSpPr>
          <p:spPr>
            <a:xfrm>
              <a:off x="1691268" y="2535689"/>
              <a:ext cx="6820830" cy="388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</a:pP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Получать инсайты</a:t>
              </a: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5AA92AE-14C2-4EB9-9159-6208C8D4AC74}"/>
              </a:ext>
            </a:extLst>
          </p:cNvPr>
          <p:cNvGrpSpPr/>
          <p:nvPr/>
        </p:nvGrpSpPr>
        <p:grpSpPr>
          <a:xfrm>
            <a:off x="967369" y="1501185"/>
            <a:ext cx="7544729" cy="620720"/>
            <a:chOff x="967369" y="1501185"/>
            <a:chExt cx="7544729" cy="62072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65A37BFA-E2E1-4693-B0BE-E1EB052A0906}"/>
                </a:ext>
              </a:extLst>
            </p:cNvPr>
            <p:cNvSpPr/>
            <p:nvPr/>
          </p:nvSpPr>
          <p:spPr>
            <a:xfrm>
              <a:off x="1691268" y="1617069"/>
              <a:ext cx="6820830" cy="388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</a:pP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Выявлять проблемы с качеством данных на</a:t>
              </a:r>
              <a:r>
                <a:rPr lang="en-US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 </a:t>
              </a: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раннем этапе</a:t>
              </a:r>
            </a:p>
          </p:txBody>
        </p:sp>
        <p:pic>
          <p:nvPicPr>
            <p:cNvPr id="12" name="Google Shape;499;p54">
              <a:extLst>
                <a:ext uri="{FF2B5EF4-FFF2-40B4-BE49-F238E27FC236}">
                  <a16:creationId xmlns:a16="http://schemas.microsoft.com/office/drawing/2014/main" id="{0F5AA970-6903-4E81-BD5B-788B2C24D9A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67369" y="1501185"/>
              <a:ext cx="620721" cy="6207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E8C8B23-6150-42CC-B5BC-C498285784D6}"/>
              </a:ext>
            </a:extLst>
          </p:cNvPr>
          <p:cNvGrpSpPr/>
          <p:nvPr/>
        </p:nvGrpSpPr>
        <p:grpSpPr>
          <a:xfrm>
            <a:off x="967369" y="3728587"/>
            <a:ext cx="7998211" cy="620719"/>
            <a:chOff x="967369" y="3475827"/>
            <a:chExt cx="7998211" cy="620719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F2D3FD34-26CD-4D6F-9826-B192B595DDEC}"/>
                </a:ext>
              </a:extLst>
            </p:cNvPr>
            <p:cNvSpPr/>
            <p:nvPr/>
          </p:nvSpPr>
          <p:spPr>
            <a:xfrm>
              <a:off x="1691268" y="3591710"/>
              <a:ext cx="7274312" cy="388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  <a:defRPr/>
              </a:pP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Выбирать самые подходящие методы анализа и моделирования</a:t>
              </a:r>
            </a:p>
          </p:txBody>
        </p:sp>
        <p:pic>
          <p:nvPicPr>
            <p:cNvPr id="13" name="Google Shape;430;p53">
              <a:extLst>
                <a:ext uri="{FF2B5EF4-FFF2-40B4-BE49-F238E27FC236}">
                  <a16:creationId xmlns:a16="http://schemas.microsoft.com/office/drawing/2014/main" id="{C0DFFBB9-951C-47FF-A505-C0AE955A570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67369" y="3475827"/>
              <a:ext cx="620721" cy="62071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85341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/>
        </p:nvSpPr>
        <p:spPr>
          <a:xfrm>
            <a:off x="2658300" y="2102490"/>
            <a:ext cx="6125700" cy="577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Как вы считаете: для чего он вообще нужен?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715" y="1683613"/>
            <a:ext cx="1414775" cy="14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3;p24">
            <a:extLst>
              <a:ext uri="{FF2B5EF4-FFF2-40B4-BE49-F238E27FC236}">
                <a16:creationId xmlns:a16="http://schemas.microsoft.com/office/drawing/2014/main" id="{A66D7668-8700-A81D-EC61-9B33C7E13899}"/>
              </a:ext>
            </a:extLst>
          </p:cNvPr>
          <p:cNvSpPr txBox="1">
            <a:spLocks/>
          </p:cNvSpPr>
          <p:nvPr/>
        </p:nvSpPr>
        <p:spPr>
          <a:xfrm>
            <a:off x="500550" y="85736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sz="1500" b="1" dirty="0">
                <a:solidFill>
                  <a:srgbClr val="FF9900"/>
                </a:solidFill>
              </a:rPr>
              <a:t>Разведывательный анализа данных, он же </a:t>
            </a:r>
            <a:r>
              <a:rPr lang="en-US" sz="1500" b="1" dirty="0">
                <a:solidFill>
                  <a:srgbClr val="FF9900"/>
                </a:solidFill>
              </a:rPr>
              <a:t>exploratory data analysis </a:t>
            </a:r>
            <a:r>
              <a:rPr lang="ru-RU" sz="1500" b="1" dirty="0">
                <a:solidFill>
                  <a:srgbClr val="FF9900"/>
                </a:solidFill>
              </a:rPr>
              <a:t>(далее – </a:t>
            </a:r>
            <a:r>
              <a:rPr lang="en-US" sz="1500" b="1" dirty="0">
                <a:solidFill>
                  <a:srgbClr val="FF9900"/>
                </a:solidFill>
              </a:rPr>
              <a:t>EDA</a:t>
            </a:r>
            <a:r>
              <a:rPr lang="ru-RU" sz="1500" b="1" dirty="0">
                <a:solidFill>
                  <a:srgbClr val="FF99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Часть </a:t>
            </a:r>
            <a:r>
              <a:rPr lang="en-US" sz="4900" dirty="0"/>
              <a:t>I</a:t>
            </a:r>
            <a:endParaRPr sz="4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900" dirty="0"/>
              <a:t>Зачем?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5" name="Google Shape;163;p23">
            <a:extLst>
              <a:ext uri="{FF2B5EF4-FFF2-40B4-BE49-F238E27FC236}">
                <a16:creationId xmlns:a16="http://schemas.microsoft.com/office/drawing/2014/main" id="{3FF13EE2-3E05-4315-8CC5-E01353A7072B}"/>
              </a:ext>
            </a:extLst>
          </p:cNvPr>
          <p:cNvGraphicFramePr/>
          <p:nvPr/>
        </p:nvGraphicFramePr>
        <p:xfrm>
          <a:off x="952500" y="1023804"/>
          <a:ext cx="7239000" cy="349304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85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5" name="Google Shape;163;p23">
            <a:extLst>
              <a:ext uri="{FF2B5EF4-FFF2-40B4-BE49-F238E27FC236}">
                <a16:creationId xmlns:a16="http://schemas.microsoft.com/office/drawing/2014/main" id="{3FF13EE2-3E05-4315-8CC5-E01353A7072B}"/>
              </a:ext>
            </a:extLst>
          </p:cNvPr>
          <p:cNvGraphicFramePr/>
          <p:nvPr/>
        </p:nvGraphicFramePr>
        <p:xfrm>
          <a:off x="952500" y="1023804"/>
          <a:ext cx="7239000" cy="349304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A92A0A-3435-400B-A00A-5525C04686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60417" b="-1315"/>
          <a:stretch/>
        </p:blipFill>
        <p:spPr>
          <a:xfrm>
            <a:off x="759836" y="1490678"/>
            <a:ext cx="3590599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6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5" name="Google Shape;163;p23">
            <a:extLst>
              <a:ext uri="{FF2B5EF4-FFF2-40B4-BE49-F238E27FC236}">
                <a16:creationId xmlns:a16="http://schemas.microsoft.com/office/drawing/2014/main" id="{3FF13EE2-3E05-4315-8CC5-E01353A7072B}"/>
              </a:ext>
            </a:extLst>
          </p:cNvPr>
          <p:cNvGraphicFramePr/>
          <p:nvPr/>
        </p:nvGraphicFramePr>
        <p:xfrm>
          <a:off x="952500" y="1023804"/>
          <a:ext cx="7239000" cy="349304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839C4F9-D2DB-4219-9983-080DE904A805}"/>
              </a:ext>
            </a:extLst>
          </p:cNvPr>
          <p:cNvGrpSpPr/>
          <p:nvPr/>
        </p:nvGrpSpPr>
        <p:grpSpPr>
          <a:xfrm>
            <a:off x="759836" y="1490678"/>
            <a:ext cx="7624328" cy="1980000"/>
            <a:chOff x="952501" y="2011068"/>
            <a:chExt cx="7624328" cy="1980000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2CA92A0A-3435-400B-A00A-5525C0468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r="60417" b="-1315"/>
            <a:stretch/>
          </p:blipFill>
          <p:spPr>
            <a:xfrm>
              <a:off x="952501" y="2011068"/>
              <a:ext cx="3590599" cy="1980000"/>
            </a:xfrm>
            <a:prstGeom prst="rect">
              <a:avLst/>
            </a:prstGeom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B377C394-565A-4A6E-8EB6-AAA1F57CC2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578" t="8872" r="1" b="10972"/>
            <a:stretch/>
          </p:blipFill>
          <p:spPr>
            <a:xfrm>
              <a:off x="4815840" y="2011068"/>
              <a:ext cx="3760989" cy="19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761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5" name="Google Shape;163;p23">
            <a:extLst>
              <a:ext uri="{FF2B5EF4-FFF2-40B4-BE49-F238E27FC236}">
                <a16:creationId xmlns:a16="http://schemas.microsoft.com/office/drawing/2014/main" id="{3FF13EE2-3E05-4315-8CC5-E01353A7072B}"/>
              </a:ext>
            </a:extLst>
          </p:cNvPr>
          <p:cNvGraphicFramePr/>
          <p:nvPr/>
        </p:nvGraphicFramePr>
        <p:xfrm>
          <a:off x="952500" y="1023804"/>
          <a:ext cx="7239000" cy="349304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839C4F9-D2DB-4219-9983-080DE904A805}"/>
              </a:ext>
            </a:extLst>
          </p:cNvPr>
          <p:cNvGrpSpPr/>
          <p:nvPr/>
        </p:nvGrpSpPr>
        <p:grpSpPr>
          <a:xfrm>
            <a:off x="759836" y="1490678"/>
            <a:ext cx="7624328" cy="1980000"/>
            <a:chOff x="952501" y="2011068"/>
            <a:chExt cx="7624328" cy="1980000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2CA92A0A-3435-400B-A00A-5525C0468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r="60417" b="-1315"/>
            <a:stretch/>
          </p:blipFill>
          <p:spPr>
            <a:xfrm>
              <a:off x="952501" y="2011068"/>
              <a:ext cx="3590599" cy="1980000"/>
            </a:xfrm>
            <a:prstGeom prst="rect">
              <a:avLst/>
            </a:prstGeom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B377C394-565A-4A6E-8EB6-AAA1F57CC2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578" t="8872" r="1" b="10972"/>
            <a:stretch/>
          </p:blipFill>
          <p:spPr>
            <a:xfrm>
              <a:off x="4815840" y="2011068"/>
              <a:ext cx="3760989" cy="1980000"/>
            </a:xfrm>
            <a:prstGeom prst="rect">
              <a:avLst/>
            </a:prstGeom>
          </p:spPr>
        </p:pic>
      </p:grp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3B645B7-E73F-4167-84BC-62B42B3FA34B}"/>
              </a:ext>
            </a:extLst>
          </p:cNvPr>
          <p:cNvCxnSpPr/>
          <p:nvPr/>
        </p:nvCxnSpPr>
        <p:spPr>
          <a:xfrm flipV="1">
            <a:off x="7284720" y="3388670"/>
            <a:ext cx="0" cy="396240"/>
          </a:xfrm>
          <a:prstGeom prst="straightConnector1">
            <a:avLst/>
          </a:prstGeom>
          <a:ln w="76200">
            <a:solidFill>
              <a:srgbClr val="F191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D607CF8D-32F4-4072-A978-D16B4D9D1CB2}"/>
              </a:ext>
            </a:extLst>
          </p:cNvPr>
          <p:cNvCxnSpPr/>
          <p:nvPr/>
        </p:nvCxnSpPr>
        <p:spPr>
          <a:xfrm flipV="1">
            <a:off x="7787640" y="3388670"/>
            <a:ext cx="0" cy="396240"/>
          </a:xfrm>
          <a:prstGeom prst="straightConnector1">
            <a:avLst/>
          </a:prstGeom>
          <a:ln w="76200">
            <a:solidFill>
              <a:srgbClr val="F191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9AF724-E5C7-4058-836D-492E43F1B4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00" b="97000" l="10000" r="90000">
                        <a14:foregroundMark x1="37250" y1="40750" x2="35250" y2="49500"/>
                        <a14:foregroundMark x1="37250" y1="37000" x2="31500" y2="40750"/>
                        <a14:foregroundMark x1="39250" y1="43750" x2="48750" y2="44750"/>
                        <a14:foregroundMark x1="66250" y1="50500" x2="61250" y2="59250"/>
                        <a14:foregroundMark x1="46750" y1="44750" x2="46000" y2="44750"/>
                        <a14:foregroundMark x1="66250" y1="44750" x2="67250" y2="52500"/>
                        <a14:foregroundMark x1="38250" y1="39000" x2="43000" y2="49500"/>
                        <a14:foregroundMark x1="45000" y1="37000" x2="46000" y2="39000"/>
                        <a14:foregroundMark x1="63250" y1="33250" x2="69000" y2="52500"/>
                        <a14:foregroundMark x1="53500" y1="34000" x2="66250" y2="53500"/>
                        <a14:foregroundMark x1="57500" y1="42750" x2="61250" y2="46750"/>
                        <a14:foregroundMark x1="39250" y1="46750" x2="46000" y2="46750"/>
                        <a14:foregroundMark x1="61250" y1="44750" x2="60500" y2="54500"/>
                        <a14:foregroundMark x1="55284" y1="16735" x2="56848" y2="21511"/>
                        <a14:foregroundMark x1="52750" y1="9000" x2="53403" y2="10993"/>
                        <a14:foregroundMark x1="57099" y1="25808" x2="57500" y2="28250"/>
                        <a14:foregroundMark x1="55585" y1="16602" x2="56473" y2="22000"/>
                        <a14:foregroundMark x1="54500" y1="10000" x2="54658" y2="10961"/>
                        <a14:foregroundMark x1="57178" y1="16887" x2="58180" y2="19309"/>
                        <a14:foregroundMark x1="53500" y1="8000" x2="54693" y2="10883"/>
                        <a14:foregroundMark x1="54500" y1="5000" x2="61250" y2="5000"/>
                        <a14:foregroundMark x1="42000" y1="42750" x2="46750" y2="48500"/>
                        <a14:foregroundMark x1="54500" y1="44750" x2="38250" y2="52500"/>
                        <a14:foregroundMark x1="48750" y1="40750" x2="41000" y2="39000"/>
                        <a14:foregroundMark x1="65250" y1="46750" x2="69000" y2="56250"/>
                        <a14:foregroundMark x1="64250" y1="44750" x2="63250" y2="54500"/>
                        <a14:foregroundMark x1="61250" y1="43750" x2="57500" y2="52500"/>
                        <a14:foregroundMark x1="65250" y1="86000" x2="75250" y2="87750"/>
                        <a14:foregroundMark x1="75250" y1="87750" x2="56750" y2="97000"/>
                        <a14:foregroundMark x1="56750" y1="97000" x2="68750" y2="91250"/>
                        <a14:backgroundMark x1="53250" y1="12500" x2="55250" y2="16750"/>
                        <a14:backgroundMark x1="55000" y1="12500" x2="55500" y2="11750"/>
                        <a14:backgroundMark x1="53750" y1="13000" x2="55000" y2="12000"/>
                        <a14:backgroundMark x1="54500" y1="12500" x2="53250" y2="12750"/>
                        <a14:backgroundMark x1="56250" y1="22500" x2="59250" y2="22250"/>
                        <a14:backgroundMark x1="59500" y1="22750" x2="59500" y2="22250"/>
                        <a14:backgroundMark x1="59500" y1="22000" x2="59500" y2="22750"/>
                        <a14:backgroundMark x1="57250" y1="29000" x2="57250" y2="27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0780" y="3108727"/>
            <a:ext cx="1183659" cy="118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4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 dirty="0"/>
              <a:t>Меня хорошо видно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/>
              <a:t>&amp; слышно?</a:t>
            </a:r>
            <a:endParaRPr sz="4000" dirty="0"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500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475376"/>
              </p:ext>
            </p:extLst>
          </p:nvPr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0" name="Picture 6" descr="Garbage in, garbage out - how bad data can fuel bad decisions - Well Data  Labs">
            <a:extLst>
              <a:ext uri="{FF2B5EF4-FFF2-40B4-BE49-F238E27FC236}">
                <a16:creationId xmlns:a16="http://schemas.microsoft.com/office/drawing/2014/main" id="{D8E978E8-68A2-4E40-B075-3CF3A6E5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18" b="98267" l="10000" r="90000">
                        <a14:foregroundMark x1="54925" y1="14149" x2="55500" y2="14604"/>
                        <a14:foregroundMark x1="51832" y1="11699" x2="53958" y2="13383"/>
                        <a14:foregroundMark x1="44691" y1="6043" x2="48239" y2="8853"/>
                        <a14:foregroundMark x1="40500" y1="2723" x2="42518" y2="4321"/>
                        <a14:foregroundMark x1="47029" y1="10843" x2="43387" y2="9226"/>
                        <a14:foregroundMark x1="52750" y1="13383" x2="51220" y2="12704"/>
                        <a14:foregroundMark x1="55500" y1="14604" x2="55031" y2="14396"/>
                        <a14:foregroundMark x1="50271" y1="14266" x2="52371" y2="15579"/>
                        <a14:foregroundMark x1="43060" y1="9757" x2="46414" y2="11854"/>
                        <a14:foregroundMark x1="45164" y1="13910" x2="41312" y2="12594"/>
                        <a14:foregroundMark x1="52770" y1="16508" x2="49571" y2="15415"/>
                        <a14:foregroundMark x1="42028" y1="11432" x2="42833" y2="11386"/>
                        <a14:foregroundMark x1="39625" y1="4564" x2="37667" y2="4703"/>
                        <a14:foregroundMark x1="42503" y1="4360" x2="42283" y2="4376"/>
                        <a14:foregroundMark x1="55167" y1="3465" x2="49349" y2="3876"/>
                        <a14:foregroundMark x1="37667" y1="4703" x2="38275" y2="6755"/>
                        <a14:foregroundMark x1="61000" y1="3465" x2="58667" y2="6931"/>
                        <a14:foregroundMark x1="57833" y1="3960" x2="58833" y2="4208"/>
                        <a14:foregroundMark x1="57456" y1="92875" x2="58000" y2="93317"/>
                        <a14:foregroundMark x1="45500" y1="83168" x2="56541" y2="92132"/>
                        <a14:foregroundMark x1="46500" y1="87871" x2="54399" y2="97925"/>
                        <a14:foregroundMark x1="50167" y1="89356" x2="48167" y2="85149"/>
                        <a14:foregroundMark x1="53833" y1="82426" x2="55000" y2="83911"/>
                        <a14:foregroundMark x1="57833" y1="5446" x2="59333" y2="3465"/>
                        <a14:backgroundMark x1="38167" y1="6931" x2="42667" y2="10396"/>
                        <a14:backgroundMark x1="43333" y1="2228" x2="50667" y2="495"/>
                        <a14:backgroundMark x1="41333" y1="13614" x2="39167" y2="17574"/>
                        <a14:backgroundMark x1="56500" y1="17822" x2="53333" y2="17822"/>
                        <a14:backgroundMark x1="47000" y1="10891" x2="50667" y2="13614"/>
                        <a14:backgroundMark x1="54167" y1="98762" x2="57333" y2="93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39" y="1853310"/>
            <a:ext cx="2840767" cy="191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873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0" name="Picture 6" descr="Garbage in, garbage out - how bad data can fuel bad decisions - Well Data  Labs">
            <a:extLst>
              <a:ext uri="{FF2B5EF4-FFF2-40B4-BE49-F238E27FC236}">
                <a16:creationId xmlns:a16="http://schemas.microsoft.com/office/drawing/2014/main" id="{D8E978E8-68A2-4E40-B075-3CF3A6E5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18" b="98267" l="10000" r="90000">
                        <a14:foregroundMark x1="54925" y1="14149" x2="55500" y2="14604"/>
                        <a14:foregroundMark x1="51832" y1="11699" x2="53958" y2="13383"/>
                        <a14:foregroundMark x1="44691" y1="6043" x2="48239" y2="8853"/>
                        <a14:foregroundMark x1="40500" y1="2723" x2="42518" y2="4321"/>
                        <a14:foregroundMark x1="47029" y1="10843" x2="43387" y2="9226"/>
                        <a14:foregroundMark x1="52750" y1="13383" x2="51220" y2="12704"/>
                        <a14:foregroundMark x1="55500" y1="14604" x2="55031" y2="14396"/>
                        <a14:foregroundMark x1="50271" y1="14266" x2="52371" y2="15579"/>
                        <a14:foregroundMark x1="43060" y1="9757" x2="46414" y2="11854"/>
                        <a14:foregroundMark x1="45164" y1="13910" x2="41312" y2="12594"/>
                        <a14:foregroundMark x1="52770" y1="16508" x2="49571" y2="15415"/>
                        <a14:foregroundMark x1="42028" y1="11432" x2="42833" y2="11386"/>
                        <a14:foregroundMark x1="39625" y1="4564" x2="37667" y2="4703"/>
                        <a14:foregroundMark x1="42503" y1="4360" x2="42283" y2="4376"/>
                        <a14:foregroundMark x1="55167" y1="3465" x2="49349" y2="3876"/>
                        <a14:foregroundMark x1="37667" y1="4703" x2="38275" y2="6755"/>
                        <a14:foregroundMark x1="61000" y1="3465" x2="58667" y2="6931"/>
                        <a14:foregroundMark x1="57833" y1="3960" x2="58833" y2="4208"/>
                        <a14:foregroundMark x1="57456" y1="92875" x2="58000" y2="93317"/>
                        <a14:foregroundMark x1="45500" y1="83168" x2="56541" y2="92132"/>
                        <a14:foregroundMark x1="46500" y1="87871" x2="54399" y2="97925"/>
                        <a14:foregroundMark x1="50167" y1="89356" x2="48167" y2="85149"/>
                        <a14:foregroundMark x1="53833" y1="82426" x2="55000" y2="83911"/>
                        <a14:foregroundMark x1="57833" y1="5446" x2="59333" y2="3465"/>
                        <a14:backgroundMark x1="38167" y1="6931" x2="42667" y2="10396"/>
                        <a14:backgroundMark x1="43333" y1="2228" x2="50667" y2="495"/>
                        <a14:backgroundMark x1="41333" y1="13614" x2="39167" y2="17574"/>
                        <a14:backgroundMark x1="56500" y1="17822" x2="53333" y2="17822"/>
                        <a14:backgroundMark x1="47000" y1="10891" x2="50667" y2="13614"/>
                        <a14:backgroundMark x1="54167" y1="98762" x2="57333" y2="93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39" y="1853310"/>
            <a:ext cx="2840767" cy="191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C90E4A4-69DA-45B5-A9B2-9016BC5D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212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62"/>
          <a:stretch/>
        </p:blipFill>
        <p:spPr bwMode="auto">
          <a:xfrm>
            <a:off x="3845306" y="1853310"/>
            <a:ext cx="4213767" cy="14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371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0" name="Picture 6" descr="Garbage in, garbage out - how bad data can fuel bad decisions - Well Data  Labs">
            <a:extLst>
              <a:ext uri="{FF2B5EF4-FFF2-40B4-BE49-F238E27FC236}">
                <a16:creationId xmlns:a16="http://schemas.microsoft.com/office/drawing/2014/main" id="{D8E978E8-68A2-4E40-B075-3CF3A6E5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18" b="98267" l="10000" r="90000">
                        <a14:foregroundMark x1="54925" y1="14149" x2="55500" y2="14604"/>
                        <a14:foregroundMark x1="51832" y1="11699" x2="53958" y2="13383"/>
                        <a14:foregroundMark x1="44691" y1="6043" x2="48239" y2="8853"/>
                        <a14:foregroundMark x1="40500" y1="2723" x2="42518" y2="4321"/>
                        <a14:foregroundMark x1="47029" y1="10843" x2="43387" y2="9226"/>
                        <a14:foregroundMark x1="52750" y1="13383" x2="51220" y2="12704"/>
                        <a14:foregroundMark x1="55500" y1="14604" x2="55031" y2="14396"/>
                        <a14:foregroundMark x1="50271" y1="14266" x2="52371" y2="15579"/>
                        <a14:foregroundMark x1="43060" y1="9757" x2="46414" y2="11854"/>
                        <a14:foregroundMark x1="45164" y1="13910" x2="41312" y2="12594"/>
                        <a14:foregroundMark x1="52770" y1="16508" x2="49571" y2="15415"/>
                        <a14:foregroundMark x1="42028" y1="11432" x2="42833" y2="11386"/>
                        <a14:foregroundMark x1="39625" y1="4564" x2="37667" y2="4703"/>
                        <a14:foregroundMark x1="42503" y1="4360" x2="42283" y2="4376"/>
                        <a14:foregroundMark x1="55167" y1="3465" x2="49349" y2="3876"/>
                        <a14:foregroundMark x1="37667" y1="4703" x2="38275" y2="6755"/>
                        <a14:foregroundMark x1="61000" y1="3465" x2="58667" y2="6931"/>
                        <a14:foregroundMark x1="57833" y1="3960" x2="58833" y2="4208"/>
                        <a14:foregroundMark x1="57456" y1="92875" x2="58000" y2="93317"/>
                        <a14:foregroundMark x1="45500" y1="83168" x2="56541" y2="92132"/>
                        <a14:foregroundMark x1="46500" y1="87871" x2="54399" y2="97925"/>
                        <a14:foregroundMark x1="50167" y1="89356" x2="48167" y2="85149"/>
                        <a14:foregroundMark x1="53833" y1="82426" x2="55000" y2="83911"/>
                        <a14:foregroundMark x1="57833" y1="5446" x2="59333" y2="3465"/>
                        <a14:backgroundMark x1="38167" y1="6931" x2="42667" y2="10396"/>
                        <a14:backgroundMark x1="43333" y1="2228" x2="50667" y2="495"/>
                        <a14:backgroundMark x1="41333" y1="13614" x2="39167" y2="17574"/>
                        <a14:backgroundMark x1="56500" y1="17822" x2="53333" y2="17822"/>
                        <a14:backgroundMark x1="47000" y1="10891" x2="50667" y2="13614"/>
                        <a14:backgroundMark x1="54167" y1="98762" x2="57333" y2="93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39" y="1853310"/>
            <a:ext cx="2840767" cy="191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C90E4A4-69DA-45B5-A9B2-9016BC5D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212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62"/>
          <a:stretch/>
        </p:blipFill>
        <p:spPr bwMode="auto">
          <a:xfrm>
            <a:off x="3845306" y="1853310"/>
            <a:ext cx="4213767" cy="14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BABC615-FB0F-4DF8-87E4-695FF9566D70}"/>
              </a:ext>
            </a:extLst>
          </p:cNvPr>
          <p:cNvCxnSpPr>
            <a:cxnSpLocks/>
          </p:cNvCxnSpPr>
          <p:nvPr/>
        </p:nvCxnSpPr>
        <p:spPr>
          <a:xfrm flipV="1">
            <a:off x="6020915" y="3058036"/>
            <a:ext cx="0" cy="822588"/>
          </a:xfrm>
          <a:prstGeom prst="straightConnector1">
            <a:avLst/>
          </a:prstGeom>
          <a:ln w="76200">
            <a:solidFill>
              <a:srgbClr val="F191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CDE87C7-30B7-451C-BA8A-FD100ED70840}"/>
              </a:ext>
            </a:extLst>
          </p:cNvPr>
          <p:cNvSpPr/>
          <p:nvPr/>
        </p:nvSpPr>
        <p:spPr>
          <a:xfrm>
            <a:off x="5613591" y="3880624"/>
            <a:ext cx="906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t-</a:t>
            </a:r>
            <a:r>
              <a:rPr lang="ru-RU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тест</a:t>
            </a:r>
            <a:endParaRPr lang="ru-RU" sz="2000" b="1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DFE3381-DF00-4E93-9F58-36FF33A70884}"/>
              </a:ext>
            </a:extLst>
          </p:cNvPr>
          <p:cNvSpPr/>
          <p:nvPr/>
        </p:nvSpPr>
        <p:spPr>
          <a:xfrm>
            <a:off x="5613591" y="4305037"/>
            <a:ext cx="2752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Корреляция Пирсона</a:t>
            </a:r>
            <a:endParaRPr lang="ru-RU" sz="2000" b="1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765FF59-A196-4345-AC56-2FB61256B86F}"/>
              </a:ext>
            </a:extLst>
          </p:cNvPr>
          <p:cNvSpPr/>
          <p:nvPr/>
        </p:nvSpPr>
        <p:spPr>
          <a:xfrm>
            <a:off x="7285483" y="3880624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ANOVA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089618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0" name="Picture 6" descr="Garbage in, garbage out - how bad data can fuel bad decisions - Well Data  Labs">
            <a:extLst>
              <a:ext uri="{FF2B5EF4-FFF2-40B4-BE49-F238E27FC236}">
                <a16:creationId xmlns:a16="http://schemas.microsoft.com/office/drawing/2014/main" id="{D8E978E8-68A2-4E40-B075-3CF3A6E5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18" b="98267" l="10000" r="90000">
                        <a14:foregroundMark x1="54925" y1="14149" x2="55500" y2="14604"/>
                        <a14:foregroundMark x1="51832" y1="11699" x2="53958" y2="13383"/>
                        <a14:foregroundMark x1="44691" y1="6043" x2="48239" y2="8853"/>
                        <a14:foregroundMark x1="40500" y1="2723" x2="42518" y2="4321"/>
                        <a14:foregroundMark x1="47029" y1="10843" x2="43387" y2="9226"/>
                        <a14:foregroundMark x1="52750" y1="13383" x2="51220" y2="12704"/>
                        <a14:foregroundMark x1="55500" y1="14604" x2="55031" y2="14396"/>
                        <a14:foregroundMark x1="50271" y1="14266" x2="52371" y2="15579"/>
                        <a14:foregroundMark x1="43060" y1="9757" x2="46414" y2="11854"/>
                        <a14:foregroundMark x1="45164" y1="13910" x2="41312" y2="12594"/>
                        <a14:foregroundMark x1="52770" y1="16508" x2="49571" y2="15415"/>
                        <a14:foregroundMark x1="42028" y1="11432" x2="42833" y2="11386"/>
                        <a14:foregroundMark x1="39625" y1="4564" x2="37667" y2="4703"/>
                        <a14:foregroundMark x1="42503" y1="4360" x2="42283" y2="4376"/>
                        <a14:foregroundMark x1="55167" y1="3465" x2="49349" y2="3876"/>
                        <a14:foregroundMark x1="37667" y1="4703" x2="38275" y2="6755"/>
                        <a14:foregroundMark x1="61000" y1="3465" x2="58667" y2="6931"/>
                        <a14:foregroundMark x1="57833" y1="3960" x2="58833" y2="4208"/>
                        <a14:foregroundMark x1="57456" y1="92875" x2="58000" y2="93317"/>
                        <a14:foregroundMark x1="45500" y1="83168" x2="56541" y2="92132"/>
                        <a14:foregroundMark x1="46500" y1="87871" x2="54399" y2="97925"/>
                        <a14:foregroundMark x1="50167" y1="89356" x2="48167" y2="85149"/>
                        <a14:foregroundMark x1="53833" y1="82426" x2="55000" y2="83911"/>
                        <a14:foregroundMark x1="57833" y1="5446" x2="59333" y2="3465"/>
                        <a14:backgroundMark x1="38167" y1="6931" x2="42667" y2="10396"/>
                        <a14:backgroundMark x1="43333" y1="2228" x2="50667" y2="495"/>
                        <a14:backgroundMark x1="41333" y1="13614" x2="39167" y2="17574"/>
                        <a14:backgroundMark x1="56500" y1="17822" x2="53333" y2="17822"/>
                        <a14:backgroundMark x1="47000" y1="10891" x2="50667" y2="13614"/>
                        <a14:backgroundMark x1="54167" y1="98762" x2="57333" y2="93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39" y="1853310"/>
            <a:ext cx="2840767" cy="191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C90E4A4-69DA-45B5-A9B2-9016BC5D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212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62"/>
          <a:stretch/>
        </p:blipFill>
        <p:spPr bwMode="auto">
          <a:xfrm>
            <a:off x="3845306" y="1853310"/>
            <a:ext cx="4213767" cy="14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BABC615-FB0F-4DF8-87E4-695FF9566D70}"/>
              </a:ext>
            </a:extLst>
          </p:cNvPr>
          <p:cNvCxnSpPr>
            <a:cxnSpLocks/>
          </p:cNvCxnSpPr>
          <p:nvPr/>
        </p:nvCxnSpPr>
        <p:spPr>
          <a:xfrm flipV="1">
            <a:off x="6020915" y="3058036"/>
            <a:ext cx="0" cy="822588"/>
          </a:xfrm>
          <a:prstGeom prst="straightConnector1">
            <a:avLst/>
          </a:prstGeom>
          <a:ln w="76200">
            <a:solidFill>
              <a:srgbClr val="F191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CDE87C7-30B7-451C-BA8A-FD100ED70840}"/>
              </a:ext>
            </a:extLst>
          </p:cNvPr>
          <p:cNvSpPr/>
          <p:nvPr/>
        </p:nvSpPr>
        <p:spPr>
          <a:xfrm>
            <a:off x="5613591" y="3880624"/>
            <a:ext cx="906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t-</a:t>
            </a:r>
            <a:r>
              <a:rPr lang="ru-RU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тест</a:t>
            </a:r>
            <a:endParaRPr lang="ru-RU" sz="2000" b="1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DFE3381-DF00-4E93-9F58-36FF33A70884}"/>
              </a:ext>
            </a:extLst>
          </p:cNvPr>
          <p:cNvSpPr/>
          <p:nvPr/>
        </p:nvSpPr>
        <p:spPr>
          <a:xfrm>
            <a:off x="5613591" y="4305037"/>
            <a:ext cx="2752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Корреляция Пирсона</a:t>
            </a:r>
            <a:endParaRPr lang="ru-RU" sz="2000" b="1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765FF59-A196-4345-AC56-2FB61256B86F}"/>
              </a:ext>
            </a:extLst>
          </p:cNvPr>
          <p:cNvSpPr/>
          <p:nvPr/>
        </p:nvSpPr>
        <p:spPr>
          <a:xfrm>
            <a:off x="7285483" y="3880624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ANOVA</a:t>
            </a:r>
            <a:endParaRPr lang="ru-RU" sz="2000" b="1" dirty="0"/>
          </a:p>
        </p:txBody>
      </p:sp>
      <p:sp>
        <p:nvSpPr>
          <p:cNvPr id="12" name="Знак умножения 11">
            <a:extLst>
              <a:ext uri="{FF2B5EF4-FFF2-40B4-BE49-F238E27FC236}">
                <a16:creationId xmlns:a16="http://schemas.microsoft.com/office/drawing/2014/main" id="{9E0B9AAD-CE12-4947-92C3-EFAABB34A441}"/>
              </a:ext>
            </a:extLst>
          </p:cNvPr>
          <p:cNvSpPr/>
          <p:nvPr/>
        </p:nvSpPr>
        <p:spPr>
          <a:xfrm>
            <a:off x="5357043" y="3880624"/>
            <a:ext cx="1419111" cy="457200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81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0" name="Picture 6" descr="Garbage in, garbage out - how bad data can fuel bad decisions - Well Data  Labs">
            <a:extLst>
              <a:ext uri="{FF2B5EF4-FFF2-40B4-BE49-F238E27FC236}">
                <a16:creationId xmlns:a16="http://schemas.microsoft.com/office/drawing/2014/main" id="{D8E978E8-68A2-4E40-B075-3CF3A6E5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18" b="98267" l="10000" r="90000">
                        <a14:foregroundMark x1="54925" y1="14149" x2="55500" y2="14604"/>
                        <a14:foregroundMark x1="51832" y1="11699" x2="53958" y2="13383"/>
                        <a14:foregroundMark x1="44691" y1="6043" x2="48239" y2="8853"/>
                        <a14:foregroundMark x1="40500" y1="2723" x2="42518" y2="4321"/>
                        <a14:foregroundMark x1="47029" y1="10843" x2="43387" y2="9226"/>
                        <a14:foregroundMark x1="52750" y1="13383" x2="51220" y2="12704"/>
                        <a14:foregroundMark x1="55500" y1="14604" x2="55031" y2="14396"/>
                        <a14:foregroundMark x1="50271" y1="14266" x2="52371" y2="15579"/>
                        <a14:foregroundMark x1="43060" y1="9757" x2="46414" y2="11854"/>
                        <a14:foregroundMark x1="45164" y1="13910" x2="41312" y2="12594"/>
                        <a14:foregroundMark x1="52770" y1="16508" x2="49571" y2="15415"/>
                        <a14:foregroundMark x1="42028" y1="11432" x2="42833" y2="11386"/>
                        <a14:foregroundMark x1="39625" y1="4564" x2="37667" y2="4703"/>
                        <a14:foregroundMark x1="42503" y1="4360" x2="42283" y2="4376"/>
                        <a14:foregroundMark x1="55167" y1="3465" x2="49349" y2="3876"/>
                        <a14:foregroundMark x1="37667" y1="4703" x2="38275" y2="6755"/>
                        <a14:foregroundMark x1="61000" y1="3465" x2="58667" y2="6931"/>
                        <a14:foregroundMark x1="57833" y1="3960" x2="58833" y2="4208"/>
                        <a14:foregroundMark x1="57456" y1="92875" x2="58000" y2="93317"/>
                        <a14:foregroundMark x1="45500" y1="83168" x2="56541" y2="92132"/>
                        <a14:foregroundMark x1="46500" y1="87871" x2="54399" y2="97925"/>
                        <a14:foregroundMark x1="50167" y1="89356" x2="48167" y2="85149"/>
                        <a14:foregroundMark x1="53833" y1="82426" x2="55000" y2="83911"/>
                        <a14:foregroundMark x1="57833" y1="5446" x2="59333" y2="3465"/>
                        <a14:backgroundMark x1="38167" y1="6931" x2="42667" y2="10396"/>
                        <a14:backgroundMark x1="43333" y1="2228" x2="50667" y2="495"/>
                        <a14:backgroundMark x1="41333" y1="13614" x2="39167" y2="17574"/>
                        <a14:backgroundMark x1="56500" y1="17822" x2="53333" y2="17822"/>
                        <a14:backgroundMark x1="47000" y1="10891" x2="50667" y2="13614"/>
                        <a14:backgroundMark x1="54167" y1="98762" x2="57333" y2="93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39" y="1853310"/>
            <a:ext cx="2840767" cy="191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C90E4A4-69DA-45B5-A9B2-9016BC5D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212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62"/>
          <a:stretch/>
        </p:blipFill>
        <p:spPr bwMode="auto">
          <a:xfrm>
            <a:off x="3845306" y="1853310"/>
            <a:ext cx="4213767" cy="14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BABC615-FB0F-4DF8-87E4-695FF9566D70}"/>
              </a:ext>
            </a:extLst>
          </p:cNvPr>
          <p:cNvCxnSpPr>
            <a:cxnSpLocks/>
          </p:cNvCxnSpPr>
          <p:nvPr/>
        </p:nvCxnSpPr>
        <p:spPr>
          <a:xfrm flipV="1">
            <a:off x="6020915" y="3058036"/>
            <a:ext cx="0" cy="822588"/>
          </a:xfrm>
          <a:prstGeom prst="straightConnector1">
            <a:avLst/>
          </a:prstGeom>
          <a:ln w="76200">
            <a:solidFill>
              <a:srgbClr val="F191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CDE87C7-30B7-451C-BA8A-FD100ED70840}"/>
              </a:ext>
            </a:extLst>
          </p:cNvPr>
          <p:cNvSpPr/>
          <p:nvPr/>
        </p:nvSpPr>
        <p:spPr>
          <a:xfrm>
            <a:off x="5613591" y="3880624"/>
            <a:ext cx="906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t-</a:t>
            </a:r>
            <a:r>
              <a:rPr lang="ru-RU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тест</a:t>
            </a:r>
            <a:endParaRPr lang="ru-RU" sz="2000" b="1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DFE3381-DF00-4E93-9F58-36FF33A70884}"/>
              </a:ext>
            </a:extLst>
          </p:cNvPr>
          <p:cNvSpPr/>
          <p:nvPr/>
        </p:nvSpPr>
        <p:spPr>
          <a:xfrm>
            <a:off x="5613591" y="4305037"/>
            <a:ext cx="2752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Корреляция Пирсона</a:t>
            </a:r>
            <a:endParaRPr lang="ru-RU" sz="2000" b="1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765FF59-A196-4345-AC56-2FB61256B86F}"/>
              </a:ext>
            </a:extLst>
          </p:cNvPr>
          <p:cNvSpPr/>
          <p:nvPr/>
        </p:nvSpPr>
        <p:spPr>
          <a:xfrm>
            <a:off x="7285483" y="3880624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ANOVA</a:t>
            </a:r>
            <a:endParaRPr lang="ru-RU" sz="2000" b="1" dirty="0"/>
          </a:p>
        </p:txBody>
      </p:sp>
      <p:sp>
        <p:nvSpPr>
          <p:cNvPr id="12" name="Знак умножения 11">
            <a:extLst>
              <a:ext uri="{FF2B5EF4-FFF2-40B4-BE49-F238E27FC236}">
                <a16:creationId xmlns:a16="http://schemas.microsoft.com/office/drawing/2014/main" id="{9E0B9AAD-CE12-4947-92C3-EFAABB34A441}"/>
              </a:ext>
            </a:extLst>
          </p:cNvPr>
          <p:cNvSpPr/>
          <p:nvPr/>
        </p:nvSpPr>
        <p:spPr>
          <a:xfrm>
            <a:off x="5357043" y="3880624"/>
            <a:ext cx="1419111" cy="457200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нак умножения 19">
            <a:extLst>
              <a:ext uri="{FF2B5EF4-FFF2-40B4-BE49-F238E27FC236}">
                <a16:creationId xmlns:a16="http://schemas.microsoft.com/office/drawing/2014/main" id="{C651B98C-A1F5-4AEA-9F89-08C8B5E44AC3}"/>
              </a:ext>
            </a:extLst>
          </p:cNvPr>
          <p:cNvSpPr/>
          <p:nvPr/>
        </p:nvSpPr>
        <p:spPr>
          <a:xfrm>
            <a:off x="7104277" y="3880624"/>
            <a:ext cx="1419111" cy="457200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927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0" name="Picture 6" descr="Garbage in, garbage out - how bad data can fuel bad decisions - Well Data  Labs">
            <a:extLst>
              <a:ext uri="{FF2B5EF4-FFF2-40B4-BE49-F238E27FC236}">
                <a16:creationId xmlns:a16="http://schemas.microsoft.com/office/drawing/2014/main" id="{D8E978E8-68A2-4E40-B075-3CF3A6E5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18" b="98267" l="10000" r="90000">
                        <a14:foregroundMark x1="54925" y1="14149" x2="55500" y2="14604"/>
                        <a14:foregroundMark x1="51832" y1="11699" x2="53958" y2="13383"/>
                        <a14:foregroundMark x1="44691" y1="6043" x2="48239" y2="8853"/>
                        <a14:foregroundMark x1="40500" y1="2723" x2="42518" y2="4321"/>
                        <a14:foregroundMark x1="47029" y1="10843" x2="43387" y2="9226"/>
                        <a14:foregroundMark x1="52750" y1="13383" x2="51220" y2="12704"/>
                        <a14:foregroundMark x1="55500" y1="14604" x2="55031" y2="14396"/>
                        <a14:foregroundMark x1="50271" y1="14266" x2="52371" y2="15579"/>
                        <a14:foregroundMark x1="43060" y1="9757" x2="46414" y2="11854"/>
                        <a14:foregroundMark x1="45164" y1="13910" x2="41312" y2="12594"/>
                        <a14:foregroundMark x1="52770" y1="16508" x2="49571" y2="15415"/>
                        <a14:foregroundMark x1="42028" y1="11432" x2="42833" y2="11386"/>
                        <a14:foregroundMark x1="39625" y1="4564" x2="37667" y2="4703"/>
                        <a14:foregroundMark x1="42503" y1="4360" x2="42283" y2="4376"/>
                        <a14:foregroundMark x1="55167" y1="3465" x2="49349" y2="3876"/>
                        <a14:foregroundMark x1="37667" y1="4703" x2="38275" y2="6755"/>
                        <a14:foregroundMark x1="61000" y1="3465" x2="58667" y2="6931"/>
                        <a14:foregroundMark x1="57833" y1="3960" x2="58833" y2="4208"/>
                        <a14:foregroundMark x1="57456" y1="92875" x2="58000" y2="93317"/>
                        <a14:foregroundMark x1="45500" y1="83168" x2="56541" y2="92132"/>
                        <a14:foregroundMark x1="46500" y1="87871" x2="54399" y2="97925"/>
                        <a14:foregroundMark x1="50167" y1="89356" x2="48167" y2="85149"/>
                        <a14:foregroundMark x1="53833" y1="82426" x2="55000" y2="83911"/>
                        <a14:foregroundMark x1="57833" y1="5446" x2="59333" y2="3465"/>
                        <a14:backgroundMark x1="38167" y1="6931" x2="42667" y2="10396"/>
                        <a14:backgroundMark x1="43333" y1="2228" x2="50667" y2="495"/>
                        <a14:backgroundMark x1="41333" y1="13614" x2="39167" y2="17574"/>
                        <a14:backgroundMark x1="56500" y1="17822" x2="53333" y2="17822"/>
                        <a14:backgroundMark x1="47000" y1="10891" x2="50667" y2="13614"/>
                        <a14:backgroundMark x1="54167" y1="98762" x2="57333" y2="93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39" y="1853310"/>
            <a:ext cx="2840767" cy="191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C90E4A4-69DA-45B5-A9B2-9016BC5D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212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62"/>
          <a:stretch/>
        </p:blipFill>
        <p:spPr bwMode="auto">
          <a:xfrm>
            <a:off x="3845306" y="1853310"/>
            <a:ext cx="4213767" cy="14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BABC615-FB0F-4DF8-87E4-695FF9566D70}"/>
              </a:ext>
            </a:extLst>
          </p:cNvPr>
          <p:cNvCxnSpPr>
            <a:cxnSpLocks/>
          </p:cNvCxnSpPr>
          <p:nvPr/>
        </p:nvCxnSpPr>
        <p:spPr>
          <a:xfrm flipV="1">
            <a:off x="6020915" y="3058036"/>
            <a:ext cx="0" cy="822588"/>
          </a:xfrm>
          <a:prstGeom prst="straightConnector1">
            <a:avLst/>
          </a:prstGeom>
          <a:ln w="76200">
            <a:solidFill>
              <a:srgbClr val="F191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CDE87C7-30B7-451C-BA8A-FD100ED70840}"/>
              </a:ext>
            </a:extLst>
          </p:cNvPr>
          <p:cNvSpPr/>
          <p:nvPr/>
        </p:nvSpPr>
        <p:spPr>
          <a:xfrm>
            <a:off x="5613591" y="3880624"/>
            <a:ext cx="906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t-</a:t>
            </a:r>
            <a:r>
              <a:rPr lang="ru-RU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тест</a:t>
            </a:r>
            <a:endParaRPr lang="ru-RU" sz="2000" b="1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DFE3381-DF00-4E93-9F58-36FF33A70884}"/>
              </a:ext>
            </a:extLst>
          </p:cNvPr>
          <p:cNvSpPr/>
          <p:nvPr/>
        </p:nvSpPr>
        <p:spPr>
          <a:xfrm>
            <a:off x="5613591" y="4305037"/>
            <a:ext cx="2752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Корреляция Пирсона</a:t>
            </a:r>
            <a:endParaRPr lang="ru-RU" sz="2000" b="1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765FF59-A196-4345-AC56-2FB61256B86F}"/>
              </a:ext>
            </a:extLst>
          </p:cNvPr>
          <p:cNvSpPr/>
          <p:nvPr/>
        </p:nvSpPr>
        <p:spPr>
          <a:xfrm>
            <a:off x="7285483" y="3880624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ANOVA</a:t>
            </a:r>
            <a:endParaRPr lang="ru-RU" sz="2000" b="1" dirty="0"/>
          </a:p>
        </p:txBody>
      </p:sp>
      <p:sp>
        <p:nvSpPr>
          <p:cNvPr id="12" name="Знак умножения 11">
            <a:extLst>
              <a:ext uri="{FF2B5EF4-FFF2-40B4-BE49-F238E27FC236}">
                <a16:creationId xmlns:a16="http://schemas.microsoft.com/office/drawing/2014/main" id="{9E0B9AAD-CE12-4947-92C3-EFAABB34A441}"/>
              </a:ext>
            </a:extLst>
          </p:cNvPr>
          <p:cNvSpPr/>
          <p:nvPr/>
        </p:nvSpPr>
        <p:spPr>
          <a:xfrm>
            <a:off x="5357043" y="3880624"/>
            <a:ext cx="1419111" cy="457200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нак умножения 19">
            <a:extLst>
              <a:ext uri="{FF2B5EF4-FFF2-40B4-BE49-F238E27FC236}">
                <a16:creationId xmlns:a16="http://schemas.microsoft.com/office/drawing/2014/main" id="{C651B98C-A1F5-4AEA-9F89-08C8B5E44AC3}"/>
              </a:ext>
            </a:extLst>
          </p:cNvPr>
          <p:cNvSpPr/>
          <p:nvPr/>
        </p:nvSpPr>
        <p:spPr>
          <a:xfrm>
            <a:off x="7104277" y="3880624"/>
            <a:ext cx="1419111" cy="457200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нак умножения 20">
            <a:extLst>
              <a:ext uri="{FF2B5EF4-FFF2-40B4-BE49-F238E27FC236}">
                <a16:creationId xmlns:a16="http://schemas.microsoft.com/office/drawing/2014/main" id="{35DD0D88-DDBD-4C9C-8F99-94676E36E0D5}"/>
              </a:ext>
            </a:extLst>
          </p:cNvPr>
          <p:cNvSpPr/>
          <p:nvPr/>
        </p:nvSpPr>
        <p:spPr>
          <a:xfrm>
            <a:off x="5406756" y="4185179"/>
            <a:ext cx="3166345" cy="818948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171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640034"/>
              </p:ext>
            </p:extLst>
          </p:nvPr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367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50349"/>
            <a:ext cx="3841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4135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50349"/>
            <a:ext cx="3841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pic>
        <p:nvPicPr>
          <p:cNvPr id="2050" name="Picture 2" descr="Thoughts on Teaching R and Yet Another Tidyverse Intro | R-bloggers">
            <a:extLst>
              <a:ext uri="{FF2B5EF4-FFF2-40B4-BE49-F238E27FC236}">
                <a16:creationId xmlns:a16="http://schemas.microsoft.com/office/drawing/2014/main" id="{EC672A6D-A0C2-477A-8623-C5B5D1E03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3" t="14706" r="13347" b="32146"/>
          <a:stretch/>
        </p:blipFill>
        <p:spPr bwMode="auto">
          <a:xfrm>
            <a:off x="952499" y="2585375"/>
            <a:ext cx="4980781" cy="185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89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/>
          <a:srcRect t="11848" b="11848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00550" y="821220"/>
            <a:ext cx="85206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/>
              <a:t>Разведывательный анализ данных для целей машинного обучения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 вебинара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3135423" y="2978825"/>
            <a:ext cx="5648215" cy="17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dirty="0"/>
              <a:t>Старший аналитик, </a:t>
            </a:r>
            <a:r>
              <a:rPr lang="en-US" sz="1250" dirty="0"/>
              <a:t>RSpectr</a:t>
            </a:r>
            <a:endParaRPr sz="12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 dirty="0"/>
              <a:t>Об опыте:</a:t>
            </a:r>
            <a:endParaRPr sz="12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 b="0" dirty="0"/>
              <a:t>Мониторинг и исследования медиа (</a:t>
            </a:r>
            <a:r>
              <a:rPr lang="en-US" sz="1250" b="0" dirty="0"/>
              <a:t>Brand Analytics, </a:t>
            </a:r>
            <a:r>
              <a:rPr lang="ru-RU" sz="1250" b="0" dirty="0"/>
              <a:t>Медиалогия</a:t>
            </a:r>
            <a:r>
              <a:rPr lang="ru" sz="1250" b="0" dirty="0"/>
              <a:t>, R, </a:t>
            </a:r>
            <a:r>
              <a:rPr lang="en-US" sz="1250" b="0" dirty="0"/>
              <a:t>Python</a:t>
            </a:r>
            <a:r>
              <a:rPr lang="ru" sz="1250" b="0" dirty="0"/>
              <a:t>)</a:t>
            </a: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 b="0" dirty="0"/>
              <a:t>Люблю делать: </a:t>
            </a:r>
            <a:r>
              <a:rPr lang="en-US" sz="1250" b="0" dirty="0"/>
              <a:t>Text Mining, </a:t>
            </a:r>
            <a:r>
              <a:rPr lang="ru-RU" sz="1250" b="0" dirty="0" err="1"/>
              <a:t>графовый</a:t>
            </a:r>
            <a:r>
              <a:rPr lang="ru-RU" sz="1250" b="0" dirty="0"/>
              <a:t> анализ, интерактивные </a:t>
            </a:r>
            <a:r>
              <a:rPr lang="ru-RU" sz="1250" b="0" dirty="0" err="1"/>
              <a:t>дэшборды</a:t>
            </a: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 b="0" dirty="0"/>
              <a:t>+7 915 254-87-83 / </a:t>
            </a:r>
            <a:r>
              <a:rPr lang="en-US" sz="1250" b="0" dirty="0"/>
              <a:t>a.pawluczenko@gmail.com </a:t>
            </a:r>
            <a:r>
              <a:rPr lang="ru" sz="1250" b="0" dirty="0"/>
              <a:t>/ </a:t>
            </a:r>
            <a:r>
              <a:rPr lang="en-US" sz="1250" b="0" dirty="0"/>
              <a:t>@a.pawluczenko</a:t>
            </a:r>
            <a:endParaRPr b="0"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3225575" y="25633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Андрей Павлюченко</a:t>
            </a:r>
            <a:endParaRPr sz="1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50349"/>
            <a:ext cx="3841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pic>
        <p:nvPicPr>
          <p:cNvPr id="2050" name="Picture 2" descr="Thoughts on Teaching R and Yet Another Tidyverse Intro | R-bloggers">
            <a:extLst>
              <a:ext uri="{FF2B5EF4-FFF2-40B4-BE49-F238E27FC236}">
                <a16:creationId xmlns:a16="http://schemas.microsoft.com/office/drawing/2014/main" id="{EC672A6D-A0C2-477A-8623-C5B5D1E03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3" t="14706" r="13347" b="32146"/>
          <a:stretch/>
        </p:blipFill>
        <p:spPr bwMode="auto">
          <a:xfrm>
            <a:off x="952499" y="2585375"/>
            <a:ext cx="4980781" cy="185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нак умножения 6">
            <a:extLst>
              <a:ext uri="{FF2B5EF4-FFF2-40B4-BE49-F238E27FC236}">
                <a16:creationId xmlns:a16="http://schemas.microsoft.com/office/drawing/2014/main" id="{B6812B40-1C05-4DB8-9462-5470418FD3D5}"/>
              </a:ext>
            </a:extLst>
          </p:cNvPr>
          <p:cNvSpPr/>
          <p:nvPr/>
        </p:nvSpPr>
        <p:spPr>
          <a:xfrm>
            <a:off x="401982" y="2967240"/>
            <a:ext cx="3166345" cy="818948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нак умножения 7">
            <a:extLst>
              <a:ext uri="{FF2B5EF4-FFF2-40B4-BE49-F238E27FC236}">
                <a16:creationId xmlns:a16="http://schemas.microsoft.com/office/drawing/2014/main" id="{A8D62CC0-2BCA-40EC-BCC5-08EC47AEAB12}"/>
              </a:ext>
            </a:extLst>
          </p:cNvPr>
          <p:cNvSpPr/>
          <p:nvPr/>
        </p:nvSpPr>
        <p:spPr>
          <a:xfrm>
            <a:off x="253298" y="3668582"/>
            <a:ext cx="4071966" cy="818948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299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65898"/>
            <a:ext cx="3841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743058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65898"/>
            <a:ext cx="3841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переменных</a:t>
            </a:r>
          </a:p>
        </p:txBody>
      </p:sp>
      <p:pic>
        <p:nvPicPr>
          <p:cNvPr id="3074" name="Picture 2" descr="12 Tidy data | R for Data Science">
            <a:extLst>
              <a:ext uri="{FF2B5EF4-FFF2-40B4-BE49-F238E27FC236}">
                <a16:creationId xmlns:a16="http://schemas.microsoft.com/office/drawing/2014/main" id="{505F2800-0C73-4B99-A63F-AFD0BFD89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7" t="30489" r="58049" b="14438"/>
          <a:stretch/>
        </p:blipFill>
        <p:spPr bwMode="auto">
          <a:xfrm>
            <a:off x="952499" y="2780370"/>
            <a:ext cx="3238505" cy="225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854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65898"/>
            <a:ext cx="3841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переменных</a:t>
            </a:r>
          </a:p>
        </p:txBody>
      </p:sp>
      <p:pic>
        <p:nvPicPr>
          <p:cNvPr id="3074" name="Picture 2" descr="12 Tidy data | R for Data Science">
            <a:extLst>
              <a:ext uri="{FF2B5EF4-FFF2-40B4-BE49-F238E27FC236}">
                <a16:creationId xmlns:a16="http://schemas.microsoft.com/office/drawing/2014/main" id="{505F2800-0C73-4B99-A63F-AFD0BFD89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7" t="30489" r="58049" b="14438"/>
          <a:stretch/>
        </p:blipFill>
        <p:spPr bwMode="auto">
          <a:xfrm>
            <a:off x="952499" y="2780370"/>
            <a:ext cx="3238505" cy="225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нак умножения 7">
            <a:extLst>
              <a:ext uri="{FF2B5EF4-FFF2-40B4-BE49-F238E27FC236}">
                <a16:creationId xmlns:a16="http://schemas.microsoft.com/office/drawing/2014/main" id="{5D873329-1C12-4514-B14C-3CE66D92ADCF}"/>
              </a:ext>
            </a:extLst>
          </p:cNvPr>
          <p:cNvSpPr/>
          <p:nvPr/>
        </p:nvSpPr>
        <p:spPr>
          <a:xfrm>
            <a:off x="2320057" y="2265898"/>
            <a:ext cx="1870947" cy="3506182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23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65898"/>
            <a:ext cx="503535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переменных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наличие пропущенных или бессмысленных значений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5102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65898"/>
            <a:ext cx="503535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переменных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наличие пропущенных или бессмысленных значений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5457FB-15CA-4105-8BAA-D62B256D0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808"/>
          <a:stretch/>
        </p:blipFill>
        <p:spPr>
          <a:xfrm>
            <a:off x="952499" y="2971933"/>
            <a:ext cx="1809750" cy="184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35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65898"/>
            <a:ext cx="503535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переменных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наличие пропущенных или бессмысленных значений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5457FB-15CA-4105-8BAA-D62B256D0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808"/>
          <a:stretch/>
        </p:blipFill>
        <p:spPr>
          <a:xfrm>
            <a:off x="952499" y="2971933"/>
            <a:ext cx="1809750" cy="1840843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E39CB4F-CC15-4FEC-BC06-1E4407D1389B}"/>
              </a:ext>
            </a:extLst>
          </p:cNvPr>
          <p:cNvCxnSpPr/>
          <p:nvPr/>
        </p:nvCxnSpPr>
        <p:spPr>
          <a:xfrm flipV="1">
            <a:off x="712512" y="4083696"/>
            <a:ext cx="2304000" cy="36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024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65898"/>
            <a:ext cx="503535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переменных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наличие пропущенных или бессмысленных значений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719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7362969"/>
              </p:ext>
            </p:extLst>
          </p:nvPr>
        </p:nvGraphicFramePr>
        <p:xfrm>
          <a:off x="952500" y="102380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 распределения признаков и выявление выбросов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766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 распределения признаков и выявление выбросов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Picture 2" descr="STATS4STEM">
            <a:extLst>
              <a:ext uri="{FF2B5EF4-FFF2-40B4-BE49-F238E27FC236}">
                <a16:creationId xmlns:a16="http://schemas.microsoft.com/office/drawing/2014/main" id="{0D15B514-A426-4E3C-A84C-5FE9D173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212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16562" r="6885" b="12570"/>
          <a:stretch/>
        </p:blipFill>
        <p:spPr bwMode="auto">
          <a:xfrm>
            <a:off x="991738" y="2207942"/>
            <a:ext cx="3769112" cy="278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18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500550" y="67489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 dirty="0"/>
              <a:t>Правила вебинара</a:t>
            </a:r>
            <a:endParaRPr sz="3200" b="1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F1C7913-9C2C-9895-E5B3-B216D14B0627}"/>
              </a:ext>
            </a:extLst>
          </p:cNvPr>
          <p:cNvGrpSpPr/>
          <p:nvPr/>
        </p:nvGrpSpPr>
        <p:grpSpPr>
          <a:xfrm>
            <a:off x="837650" y="802808"/>
            <a:ext cx="3292175" cy="692620"/>
            <a:chOff x="837650" y="885932"/>
            <a:chExt cx="3292175" cy="692620"/>
          </a:xfrm>
        </p:grpSpPr>
        <p:pic>
          <p:nvPicPr>
            <p:cNvPr id="96" name="Google Shape;96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7650" y="885932"/>
              <a:ext cx="692621" cy="692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9"/>
            <p:cNvSpPr txBox="1"/>
            <p:nvPr/>
          </p:nvSpPr>
          <p:spPr>
            <a:xfrm>
              <a:off x="1654525" y="908992"/>
              <a:ext cx="2475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Активно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участвуем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AF21B2DC-D5D9-F0A1-70B0-7C10AE4C0911}"/>
              </a:ext>
            </a:extLst>
          </p:cNvPr>
          <p:cNvGrpSpPr/>
          <p:nvPr/>
        </p:nvGrpSpPr>
        <p:grpSpPr>
          <a:xfrm>
            <a:off x="837651" y="2519774"/>
            <a:ext cx="4938412" cy="692599"/>
            <a:chOff x="837651" y="2519774"/>
            <a:chExt cx="4938412" cy="692599"/>
          </a:xfrm>
        </p:grpSpPr>
        <p:pic>
          <p:nvPicPr>
            <p:cNvPr id="97" name="Google Shape;97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7651" y="2519774"/>
              <a:ext cx="692621" cy="692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9"/>
            <p:cNvSpPr txBox="1"/>
            <p:nvPr/>
          </p:nvSpPr>
          <p:spPr>
            <a:xfrm>
              <a:off x="1654525" y="2542923"/>
              <a:ext cx="4121538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Задаем вопрос </a:t>
              </a:r>
              <a:r>
                <a:rPr lang="ru-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</a:t>
              </a: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 чат или поднимаем руку и говорим голосом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4EA6A28-AAC5-CEC5-FFE8-1BE4DAD374BD}"/>
              </a:ext>
            </a:extLst>
          </p:cNvPr>
          <p:cNvGrpSpPr/>
          <p:nvPr/>
        </p:nvGrpSpPr>
        <p:grpSpPr>
          <a:xfrm>
            <a:off x="837650" y="4235300"/>
            <a:ext cx="4047875" cy="692620"/>
            <a:chOff x="837650" y="3570282"/>
            <a:chExt cx="4047875" cy="692620"/>
          </a:xfrm>
        </p:grpSpPr>
        <p:pic>
          <p:nvPicPr>
            <p:cNvPr id="95" name="Google Shape;95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37650" y="3570282"/>
              <a:ext cx="692621" cy="692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9"/>
            <p:cNvSpPr txBox="1"/>
            <p:nvPr/>
          </p:nvSpPr>
          <p:spPr>
            <a:xfrm>
              <a:off x="1654525" y="3593342"/>
              <a:ext cx="3231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Вопросы вижу в чате,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могу ответить не сразу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D42DFE6-06C9-9351-5B86-AFFB60684308}"/>
              </a:ext>
            </a:extLst>
          </p:cNvPr>
          <p:cNvGrpSpPr/>
          <p:nvPr/>
        </p:nvGrpSpPr>
        <p:grpSpPr>
          <a:xfrm>
            <a:off x="837650" y="1661291"/>
            <a:ext cx="3292175" cy="692620"/>
            <a:chOff x="837650" y="1704355"/>
            <a:chExt cx="3292175" cy="692620"/>
          </a:xfrm>
        </p:grpSpPr>
        <p:pic>
          <p:nvPicPr>
            <p:cNvPr id="98" name="Google Shape;98;p1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7650" y="1704355"/>
              <a:ext cx="692621" cy="692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9"/>
            <p:cNvSpPr txBox="1"/>
            <p:nvPr/>
          </p:nvSpPr>
          <p:spPr>
            <a:xfrm>
              <a:off x="1654525" y="1727515"/>
              <a:ext cx="2475300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Off-topic обсуждаем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 </a:t>
              </a:r>
              <a:r>
                <a:rPr lang="en-US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Telegram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3" name="Google Shape;103;p1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BEC50E9-FF03-E4DA-33A2-45783AA61BD8}"/>
              </a:ext>
            </a:extLst>
          </p:cNvPr>
          <p:cNvGrpSpPr/>
          <p:nvPr/>
        </p:nvGrpSpPr>
        <p:grpSpPr>
          <a:xfrm>
            <a:off x="839072" y="3378236"/>
            <a:ext cx="4046453" cy="691200"/>
            <a:chOff x="839072" y="3320619"/>
            <a:chExt cx="4046453" cy="691200"/>
          </a:xfrm>
        </p:grpSpPr>
        <p:sp>
          <p:nvSpPr>
            <p:cNvPr id="8" name="Google Shape;101;p19">
              <a:extLst>
                <a:ext uri="{FF2B5EF4-FFF2-40B4-BE49-F238E27FC236}">
                  <a16:creationId xmlns:a16="http://schemas.microsoft.com/office/drawing/2014/main" id="{6C5B6895-BD02-6FDA-F011-CA6E5FA5EF89}"/>
                </a:ext>
              </a:extLst>
            </p:cNvPr>
            <p:cNvSpPr txBox="1"/>
            <p:nvPr/>
          </p:nvSpPr>
          <p:spPr>
            <a:xfrm>
              <a:off x="1654525" y="3343069"/>
              <a:ext cx="3231000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Включенная камера – желательно, но не обязательно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9" name="Google Shape;105;p19">
              <a:extLst>
                <a:ext uri="{FF2B5EF4-FFF2-40B4-BE49-F238E27FC236}">
                  <a16:creationId xmlns:a16="http://schemas.microsoft.com/office/drawing/2014/main" id="{BD31B13B-64AE-197D-B785-93251BF93EF6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39072" y="3320619"/>
              <a:ext cx="691200" cy="69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6501413"/>
              </p:ext>
            </p:extLst>
          </p:nvPr>
        </p:nvGraphicFramePr>
        <p:xfrm>
          <a:off x="952500" y="102380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 распределения признаков и выявление выбросов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Поиск связей и определение важности признаков для целевой переменной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975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 распределения признаков и выявление выбросов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Поиск связей и определение важности признаков для целевой переменной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47E07B49-CD5D-42CB-8560-6E85DA41C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38" y="2535758"/>
            <a:ext cx="3181135" cy="240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849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 распределения признаков и выявление выбросов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Поиск связей и определение важности признаков для целевой переменной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47E07B49-CD5D-42CB-8560-6E85DA41C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38" y="2535758"/>
            <a:ext cx="3181135" cy="240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 Tutorial on People Analytics Using R – Clustering - AIHR">
            <a:extLst>
              <a:ext uri="{FF2B5EF4-FFF2-40B4-BE49-F238E27FC236}">
                <a16:creationId xmlns:a16="http://schemas.microsoft.com/office/drawing/2014/main" id="{38A666CE-A01A-4E19-8EBF-A85A1A92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184" y="2535758"/>
            <a:ext cx="3735200" cy="24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937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1974490"/>
              </p:ext>
            </p:extLst>
          </p:nvPr>
        </p:nvGraphicFramePr>
        <p:xfrm>
          <a:off x="952500" y="1023804"/>
          <a:ext cx="7239000" cy="1746520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 распределения признаков и выявление выбросов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Поиск связей и определение важности признаков для целевой переменной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Подготовка данных для построения модели и принятия решений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876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157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br>
              <a:rPr lang="ru"/>
            </a:b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499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4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dirty="0"/>
          </a:p>
        </p:txBody>
      </p:sp>
      <p:sp>
        <p:nvSpPr>
          <p:cNvPr id="249" name="Google Shape;249;p35"/>
          <p:cNvSpPr txBox="1"/>
          <p:nvPr/>
        </p:nvSpPr>
        <p:spPr>
          <a:xfrm>
            <a:off x="44393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57842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Что вы об этом думаете</a:t>
            </a:r>
            <a:r>
              <a:rPr lang="ru" dirty="0"/>
              <a:t>?</a:t>
            </a:r>
            <a:br>
              <a:rPr lang="ru" dirty="0"/>
            </a:br>
            <a:endParaRPr dirty="0"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0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399" y="3372213"/>
            <a:ext cx="4635259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</a:t>
            </a:r>
            <a:r>
              <a:rPr lang="ru-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готовы прокомментировать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9314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Часть </a:t>
            </a:r>
            <a:r>
              <a:rPr lang="en-US" sz="4900" dirty="0"/>
              <a:t>II</a:t>
            </a:r>
            <a:endParaRPr sz="4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900" dirty="0"/>
              <a:t>Чем?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7660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Библиотеки для </a:t>
            </a:r>
            <a:r>
              <a:rPr lang="en-US" dirty="0"/>
              <a:t>EDA</a:t>
            </a:r>
            <a:endParaRPr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90C28D1-5C37-4004-8E8C-2D07C3813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" y="1375364"/>
            <a:ext cx="945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B17B36-7ADF-41EF-8C80-A644A611D985}"/>
              </a:ext>
            </a:extLst>
          </p:cNvPr>
          <p:cNvSpPr/>
          <p:nvPr/>
        </p:nvSpPr>
        <p:spPr>
          <a:xfrm>
            <a:off x="500550" y="1014505"/>
            <a:ext cx="36487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Общая информация и диагностика:</a:t>
            </a:r>
            <a:endParaRPr lang="ru-RU" sz="16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B43237-8025-4A73-8A9F-9235FA6B08D1}"/>
              </a:ext>
            </a:extLst>
          </p:cNvPr>
          <p:cNvSpPr/>
          <p:nvPr/>
        </p:nvSpPr>
        <p:spPr>
          <a:xfrm>
            <a:off x="668319" y="2477669"/>
            <a:ext cx="60946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4"/>
              </a:rPr>
              <a:t>skimr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6E97ED4-B21D-44A6-A944-4CF5E1BDB263}"/>
              </a:ext>
            </a:extLst>
          </p:cNvPr>
          <p:cNvSpPr/>
          <p:nvPr/>
        </p:nvSpPr>
        <p:spPr>
          <a:xfrm>
            <a:off x="2073553" y="2477669"/>
            <a:ext cx="6559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5"/>
              </a:rPr>
              <a:t>naniar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B203762-61AF-46BE-9523-2A1E69462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40" y="1375364"/>
            <a:ext cx="93237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320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Часть </a:t>
            </a:r>
            <a:r>
              <a:rPr lang="en-US" sz="4900" dirty="0"/>
              <a:t>III</a:t>
            </a:r>
            <a:endParaRPr sz="4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900" dirty="0"/>
              <a:t>Как?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92228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br>
              <a:rPr lang="ru"/>
            </a:b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499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4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dirty="0"/>
          </a:p>
        </p:txBody>
      </p:sp>
      <p:sp>
        <p:nvSpPr>
          <p:cNvPr id="249" name="Google Shape;249;p35"/>
          <p:cNvSpPr txBox="1"/>
          <p:nvPr/>
        </p:nvSpPr>
        <p:spPr>
          <a:xfrm>
            <a:off x="44393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Зачем нам это нужно?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Решения по автоматизации РАД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Работа в </a:t>
            </a:r>
            <a:r>
              <a:rPr lang="en-US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ru-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: смотрим и сравниваем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2"/>
          <p:cNvCxnSpPr>
            <a:stCxn id="147" idx="1"/>
            <a:endCxn id="148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2"/>
          <p:cNvCxnSpPr>
            <a:stCxn id="148" idx="1"/>
            <a:endCxn id="149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2"/>
          <p:cNvCxnSpPr>
            <a:stCxn id="149" idx="1"/>
            <a:endCxn id="150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2"/>
          <p:cNvCxnSpPr>
            <a:cxnSpLocks/>
            <a:stCxn id="150" idx="1"/>
            <a:endCxn id="151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Что вы об этом думаете</a:t>
            </a:r>
            <a:r>
              <a:rPr lang="ru" dirty="0"/>
              <a:t>?</a:t>
            </a:r>
            <a:br>
              <a:rPr lang="ru" dirty="0"/>
            </a:br>
            <a:endParaRPr dirty="0"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0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399" y="3372213"/>
            <a:ext cx="4635259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</a:t>
            </a:r>
            <a:r>
              <a:rPr lang="ru-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готовы прокомментировать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467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Примеры использования библиотек</a:t>
            </a:r>
            <a:endParaRPr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0669953-9D1D-44AA-AB46-1247CA6C3E88}"/>
              </a:ext>
            </a:extLst>
          </p:cNvPr>
          <p:cNvGrpSpPr/>
          <p:nvPr/>
        </p:nvGrpSpPr>
        <p:grpSpPr>
          <a:xfrm>
            <a:off x="961987" y="1610422"/>
            <a:ext cx="2154607" cy="619200"/>
            <a:chOff x="961987" y="1610422"/>
            <a:chExt cx="2154607" cy="619200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7CDF9103-393E-46C0-A311-C2ABD57B56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987" y="1610422"/>
              <a:ext cx="619200" cy="6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4E42193F-8068-419C-837D-4DA43E17D052}"/>
                </a:ext>
              </a:extLst>
            </p:cNvPr>
            <p:cNvSpPr/>
            <p:nvPr/>
          </p:nvSpPr>
          <p:spPr>
            <a:xfrm>
              <a:off x="1601436" y="1689190"/>
              <a:ext cx="1515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Смотрим</a:t>
              </a:r>
              <a:endParaRPr lang="ru-RU" sz="2400" dirty="0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A7B2C6C-B153-4EE4-BD4D-0481A1C35D0E}"/>
              </a:ext>
            </a:extLst>
          </p:cNvPr>
          <p:cNvGrpSpPr/>
          <p:nvPr/>
        </p:nvGrpSpPr>
        <p:grpSpPr>
          <a:xfrm>
            <a:off x="961987" y="2709202"/>
            <a:ext cx="2366204" cy="619200"/>
            <a:chOff x="961987" y="2571750"/>
            <a:chExt cx="2366204" cy="619200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07A9DBD9-D753-4E82-A12B-DF44E3992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987" y="2571750"/>
              <a:ext cx="619200" cy="6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88EB1D6-35EA-4B4F-997A-476C95F2D5BD}"/>
                </a:ext>
              </a:extLst>
            </p:cNvPr>
            <p:cNvSpPr/>
            <p:nvPr/>
          </p:nvSpPr>
          <p:spPr>
            <a:xfrm>
              <a:off x="1601436" y="2650518"/>
              <a:ext cx="17267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Реагируем</a:t>
              </a:r>
              <a:endParaRPr lang="ru-RU" sz="2400" dirty="0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96CB7-F909-4AAB-82C1-8E8A770FCFD6}"/>
              </a:ext>
            </a:extLst>
          </p:cNvPr>
          <p:cNvGrpSpPr/>
          <p:nvPr/>
        </p:nvGrpSpPr>
        <p:grpSpPr>
          <a:xfrm>
            <a:off x="961987" y="3807981"/>
            <a:ext cx="6017844" cy="619200"/>
            <a:chOff x="961987" y="3807981"/>
            <a:chExt cx="6017844" cy="619200"/>
          </a:xfrm>
        </p:grpSpPr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02D834F0-D3D2-4C70-818A-F4E8F1572F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987" y="3807981"/>
              <a:ext cx="619200" cy="6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5306DF77-F0EF-4BFD-B62A-583BF7064EF0}"/>
                </a:ext>
              </a:extLst>
            </p:cNvPr>
            <p:cNvSpPr/>
            <p:nvPr/>
          </p:nvSpPr>
          <p:spPr>
            <a:xfrm>
              <a:off x="1601436" y="3886749"/>
              <a:ext cx="53783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Представляем, что сделали бы вы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06428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br>
              <a:rPr lang="ru"/>
            </a:b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499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4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dirty="0"/>
          </a:p>
        </p:txBody>
      </p:sp>
      <p:sp>
        <p:nvSpPr>
          <p:cNvPr id="249" name="Google Shape;249;p35"/>
          <p:cNvSpPr txBox="1"/>
          <p:nvPr/>
        </p:nvSpPr>
        <p:spPr>
          <a:xfrm>
            <a:off x="44393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194238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Что вы об этом думаете</a:t>
            </a:r>
            <a:r>
              <a:rPr lang="ru" dirty="0"/>
              <a:t>?</a:t>
            </a:r>
            <a:br>
              <a:rPr lang="ru" dirty="0"/>
            </a:br>
            <a:endParaRPr dirty="0"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0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399" y="3372213"/>
            <a:ext cx="4635259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</a:t>
            </a:r>
            <a:r>
              <a:rPr lang="ru-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готовы прокомментировать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086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Рефлексия</a:t>
            </a:r>
            <a:endParaRPr dirty="0"/>
          </a:p>
        </p:txBody>
      </p:sp>
      <p:sp>
        <p:nvSpPr>
          <p:cNvPr id="310" name="Google Shape;310;p4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dirty="0">
                <a:solidFill>
                  <a:srgbClr val="FF9900"/>
                </a:solidFill>
              </a:rPr>
              <a:t>Спросите себя. Расскажите в чате или голосом: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5" name="Google Shape;316;p45">
            <a:extLst>
              <a:ext uri="{FF2B5EF4-FFF2-40B4-BE49-F238E27FC236}">
                <a16:creationId xmlns:a16="http://schemas.microsoft.com/office/drawing/2014/main" id="{430AC1A1-563C-41F4-8EBA-04E29EA22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427705"/>
              </p:ext>
            </p:extLst>
          </p:nvPr>
        </p:nvGraphicFramePr>
        <p:xfrm>
          <a:off x="952500" y="1612959"/>
          <a:ext cx="7239000" cy="349304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 вы узнали о разведывательном анализе, чего не знали раньше?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Рефлексия</a:t>
            </a:r>
            <a:endParaRPr dirty="0"/>
          </a:p>
        </p:txBody>
      </p:sp>
      <p:sp>
        <p:nvSpPr>
          <p:cNvPr id="310" name="Google Shape;310;p4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dirty="0">
                <a:solidFill>
                  <a:srgbClr val="FF9900"/>
                </a:solidFill>
              </a:rPr>
              <a:t>Спросите себя. Расскажите в чате или голосом: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5" name="Google Shape;316;p45">
            <a:extLst>
              <a:ext uri="{FF2B5EF4-FFF2-40B4-BE49-F238E27FC236}">
                <a16:creationId xmlns:a16="http://schemas.microsoft.com/office/drawing/2014/main" id="{430AC1A1-563C-41F4-8EBA-04E29EA22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740334"/>
              </p:ext>
            </p:extLst>
          </p:nvPr>
        </p:nvGraphicFramePr>
        <p:xfrm>
          <a:off x="952500" y="1612959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 вы узнали о разведывательном анализе, чего не знали раньше?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Какой этап вам кажется самым интересным? А какой самым скучным?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895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Рефлексия</a:t>
            </a:r>
            <a:endParaRPr dirty="0"/>
          </a:p>
        </p:txBody>
      </p:sp>
      <p:sp>
        <p:nvSpPr>
          <p:cNvPr id="310" name="Google Shape;310;p4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dirty="0">
                <a:solidFill>
                  <a:srgbClr val="FF9900"/>
                </a:solidFill>
              </a:rPr>
              <a:t>Спросите себя. Расскажите в чате или голосом: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5" name="Google Shape;316;p45">
            <a:extLst>
              <a:ext uri="{FF2B5EF4-FFF2-40B4-BE49-F238E27FC236}">
                <a16:creationId xmlns:a16="http://schemas.microsoft.com/office/drawing/2014/main" id="{430AC1A1-563C-41F4-8EBA-04E29EA22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4150"/>
              </p:ext>
            </p:extLst>
          </p:nvPr>
        </p:nvGraphicFramePr>
        <p:xfrm>
          <a:off x="952500" y="1612959"/>
          <a:ext cx="7239000" cy="1047912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 вы узнали о разведывательном анализе, чего не знали раньше?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Какой этап вам кажется самым интересным? А какой самым скучным?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Какую библиотеку хотели бы опробовать первой? На каких данных?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16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55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55"/>
          <p:cNvSpPr/>
          <p:nvPr/>
        </p:nvSpPr>
        <p:spPr>
          <a:xfrm>
            <a:off x="664800" y="183565"/>
            <a:ext cx="2840100" cy="847800"/>
          </a:xfrm>
          <a:prstGeom prst="wedgeRectCallout">
            <a:avLst>
              <a:gd name="adj1" fmla="val 43935"/>
              <a:gd name="adj2" fmla="val 86342"/>
            </a:avLst>
          </a:prstGeom>
          <a:noFill/>
          <a:ln w="28575" cap="flat" cmpd="sng">
            <a:solidFill>
              <a:srgbClr val="F191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До встречи ;)</a:t>
            </a:r>
            <a:endParaRPr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163" name="Google Shape;163;p23"/>
          <p:cNvGraphicFramePr/>
          <p:nvPr>
            <p:extLst>
              <p:ext uri="{D42A27DB-BD31-4B8C-83A1-F6EECF244321}">
                <p14:modId xmlns:p14="http://schemas.microsoft.com/office/powerpoint/2010/main" val="2361545609"/>
              </p:ext>
            </p:extLst>
          </p:nvPr>
        </p:nvGraphicFramePr>
        <p:xfrm>
          <a:off x="952500" y="1544194"/>
          <a:ext cx="7239000" cy="349304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Оценивать качество данных и их адекватность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163" name="Google Shape;163;p23"/>
          <p:cNvGraphicFramePr/>
          <p:nvPr>
            <p:extLst>
              <p:ext uri="{D42A27DB-BD31-4B8C-83A1-F6EECF244321}">
                <p14:modId xmlns:p14="http://schemas.microsoft.com/office/powerpoint/2010/main" val="3331239335"/>
              </p:ext>
            </p:extLst>
          </p:nvPr>
        </p:nvGraphicFramePr>
        <p:xfrm>
          <a:off x="952500" y="154419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Оценивать качество данных и их адекватность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Предварительно выявлять закономерности и связи между признаками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8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163" name="Google Shape;163;p23"/>
          <p:cNvGraphicFramePr/>
          <p:nvPr>
            <p:extLst>
              <p:ext uri="{D42A27DB-BD31-4B8C-83A1-F6EECF244321}">
                <p14:modId xmlns:p14="http://schemas.microsoft.com/office/powerpoint/2010/main" val="1936616604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Оценивать качество данных и их адекватность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Предварительно выявлять закономерности и связи между признаками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Использовать библиотеки, ускоряющие пункты 1 и 2 в разы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163" name="Google Shape;163;p23"/>
          <p:cNvGraphicFramePr/>
          <p:nvPr/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Оценивать качество данных и их адекватность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Предварительно выявлять закономерности и связи между признаками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Использовать библиотеки, ускоряющие пункты 1 и 2 в разы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Принимать решения на основе разведывательного анализа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12469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1463</Words>
  <Application>Microsoft Office PowerPoint</Application>
  <PresentationFormat>Экран (16:9)</PresentationFormat>
  <Paragraphs>334</Paragraphs>
  <Slides>58</Slides>
  <Notes>58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2" baseType="lpstr">
      <vt:lpstr>Roboto</vt:lpstr>
      <vt:lpstr>Arial</vt:lpstr>
      <vt:lpstr>Wingdings</vt:lpstr>
      <vt:lpstr>Светлая тема</vt:lpstr>
      <vt:lpstr>Язык R для анализа данных Разведывательный анализ данных для целей машинного обучения</vt:lpstr>
      <vt:lpstr>Проверить, идет ли запись</vt:lpstr>
      <vt:lpstr>Разведывательный анализ данных для целей машинного обучения </vt:lpstr>
      <vt:lpstr>Правила вебинара</vt:lpstr>
      <vt:lpstr>Маршрут вебинара</vt:lpstr>
      <vt:lpstr>Цели вебинара</vt:lpstr>
      <vt:lpstr>Цели вебинара</vt:lpstr>
      <vt:lpstr>Цели вебинара</vt:lpstr>
      <vt:lpstr>Цели вебинара</vt:lpstr>
      <vt:lpstr>Смысл</vt:lpstr>
      <vt:lpstr>Смысл</vt:lpstr>
      <vt:lpstr>Смысл</vt:lpstr>
      <vt:lpstr>Смысл</vt:lpstr>
      <vt:lpstr>Презентация PowerPoint</vt:lpstr>
      <vt:lpstr>Часть I Зачем?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Вопросы? </vt:lpstr>
      <vt:lpstr>Что вы об этом думаете? </vt:lpstr>
      <vt:lpstr>Часть II Чем?</vt:lpstr>
      <vt:lpstr>Библиотеки для EDA</vt:lpstr>
      <vt:lpstr>Часть III Как?</vt:lpstr>
      <vt:lpstr>Вопросы? </vt:lpstr>
      <vt:lpstr>Что вы об этом думаете? </vt:lpstr>
      <vt:lpstr>Примеры использования библиотек</vt:lpstr>
      <vt:lpstr>Вопросы? </vt:lpstr>
      <vt:lpstr>Что вы об этом думаете? </vt:lpstr>
      <vt:lpstr>Рефлексия</vt:lpstr>
      <vt:lpstr>Рефлексия</vt:lpstr>
      <vt:lpstr>Рефлексия</vt:lpstr>
      <vt:lpstr>Рефлексия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название темы вебинара</dc:title>
  <dc:creator>Павлюченко Андрей Александрович</dc:creator>
  <cp:lastModifiedBy>Pawluczenko Andrej</cp:lastModifiedBy>
  <cp:revision>161</cp:revision>
  <dcterms:modified xsi:type="dcterms:W3CDTF">2023-04-12T23:31:47Z</dcterms:modified>
</cp:coreProperties>
</file>