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310"/>
  </p:normalViewPr>
  <p:slideViewPr>
    <p:cSldViewPr snapToGrid="0" snapToObjects="1">
      <p:cViewPr>
        <p:scale>
          <a:sx n="90" d="100"/>
          <a:sy n="90" d="100"/>
        </p:scale>
        <p:origin x="89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21389-D7E6-F142-AE83-D60D7E2AFC9F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D774-1E34-2745-9D42-1EF81B8A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7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dataset is a CSV, where each row is a tweet. The different columns are described below. Every conversation included has at least one request from a consumer and at least one response from a company. Which user IDs are company user IDs can be calculated using the inbound field.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1D774-1E34-2745-9D42-1EF81B8A52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1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1D774-1E34-2745-9D42-1EF81B8A52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1D774-1E34-2745-9D42-1EF81B8A52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4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45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513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027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078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15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788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818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35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1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1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0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989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0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8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5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31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29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microsoft.com/office/2007/relationships/hdphoto" Target="../media/hdphoto2.wdp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12.jpe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94D2-832D-6146-A64F-D5B2FC39C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933" y="4534958"/>
            <a:ext cx="10127192" cy="93134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CUSTOMER SUPPORT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5173F-E33C-134F-8908-488552AD9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5469474"/>
            <a:ext cx="7197726" cy="39792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FRAMEWORK TO ANALYSING CUSTOMER SENTIMENT </a:t>
            </a:r>
          </a:p>
        </p:txBody>
      </p:sp>
      <p:pic>
        <p:nvPicPr>
          <p:cNvPr id="6" name="Graphic 5" descr="In love face outline with solid fill">
            <a:extLst>
              <a:ext uri="{FF2B5EF4-FFF2-40B4-BE49-F238E27FC236}">
                <a16:creationId xmlns:a16="http://schemas.microsoft.com/office/drawing/2014/main" id="{AE6CF172-6FC0-CB4F-B782-7806A2A52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867" y="850392"/>
            <a:ext cx="3328416" cy="332841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Graphic 7" descr="Funny face outline with solid fill">
            <a:extLst>
              <a:ext uri="{FF2B5EF4-FFF2-40B4-BE49-F238E27FC236}">
                <a16:creationId xmlns:a16="http://schemas.microsoft.com/office/drawing/2014/main" id="{CBE47186-B3BC-2149-A036-45B26C1E72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9083" y="850392"/>
            <a:ext cx="3328416" cy="332841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Graphic 11" descr="Nervous face outline with solid fill">
            <a:extLst>
              <a:ext uri="{FF2B5EF4-FFF2-40B4-BE49-F238E27FC236}">
                <a16:creationId xmlns:a16="http://schemas.microsoft.com/office/drawing/2014/main" id="{C1EEEC73-0F0A-6A40-87BF-5806370EDC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35299" y="850392"/>
            <a:ext cx="3328416" cy="332841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493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DF6C-EE8C-124A-8687-D02618D2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8186737" cy="1360714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Conclusions  &amp; improvements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89088-5D3E-8641-962D-6512FFC26322}"/>
              </a:ext>
            </a:extLst>
          </p:cNvPr>
          <p:cNvSpPr/>
          <p:nvPr/>
        </p:nvSpPr>
        <p:spPr>
          <a:xfrm>
            <a:off x="817764" y="1752695"/>
            <a:ext cx="10126462" cy="46045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6030A-7BD8-1440-BD2E-1C18AA653F39}"/>
              </a:ext>
            </a:extLst>
          </p:cNvPr>
          <p:cNvSpPr txBox="1"/>
          <p:nvPr/>
        </p:nvSpPr>
        <p:spPr>
          <a:xfrm>
            <a:off x="1057274" y="1839653"/>
            <a:ext cx="8658225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ts val="120"/>
              </a:spcBef>
              <a:spcAft>
                <a:spcPts val="13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Support addresses customer tweets always with </a:t>
            </a:r>
            <a:r>
              <a:rPr lang="en-GB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emoticons/emojis </a:t>
            </a:r>
            <a:r>
              <a:rPr lang="en-GB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most customer queries included negative ones</a:t>
            </a:r>
          </a:p>
          <a:p>
            <a:pPr marL="285750" indent="-285750" fontAlgn="base">
              <a:spcBef>
                <a:spcPts val="120"/>
              </a:spcBef>
              <a:spcAft>
                <a:spcPts val="13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</a:t>
            </a:r>
            <a:r>
              <a:rPr lang="en-GB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degree of subjectivit</a:t>
            </a:r>
            <a:r>
              <a:rPr lang="en-GB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in tweets (36% are objective)</a:t>
            </a:r>
          </a:p>
          <a:p>
            <a:pPr marL="285750" indent="-285750" fontAlgn="base">
              <a:spcBef>
                <a:spcPts val="120"/>
              </a:spcBef>
              <a:spcAft>
                <a:spcPts val="13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Polarity in tweets is </a:t>
            </a:r>
            <a:r>
              <a:rPr lang="en-GB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mainly neutral </a:t>
            </a:r>
            <a:r>
              <a:rPr lang="en-GB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(according to polarity distribution)</a:t>
            </a:r>
          </a:p>
          <a:p>
            <a:pPr marL="285750" indent="-285750" fontAlgn="base">
              <a:spcBef>
                <a:spcPts val="120"/>
              </a:spcBef>
              <a:spcAft>
                <a:spcPts val="13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</a:t>
            </a:r>
            <a:r>
              <a:rPr lang="en-GB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apparent correlation</a:t>
            </a:r>
            <a:r>
              <a:rPr lang="en-GB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between customer support and customer’s polarity in tweets </a:t>
            </a:r>
          </a:p>
          <a:p>
            <a:pPr marL="285750" indent="-285750" fontAlgn="base">
              <a:spcBef>
                <a:spcPts val="120"/>
              </a:spcBef>
              <a:spcAft>
                <a:spcPts val="13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</a:t>
            </a:r>
            <a:r>
              <a:rPr lang="en-GB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 correlation </a:t>
            </a:r>
            <a:r>
              <a:rPr lang="en-GB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GB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subjectivity and polarity </a:t>
            </a:r>
            <a:r>
              <a:rPr lang="en-GB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the more strong feelings are expressed, the more the overall comment is subjective and vice versa</a:t>
            </a:r>
          </a:p>
          <a:p>
            <a:pPr marL="285750" indent="-285750" fontAlgn="base">
              <a:spcBef>
                <a:spcPts val="120"/>
              </a:spcBef>
              <a:spcAft>
                <a:spcPts val="13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Amazon’s time response is </a:t>
            </a:r>
            <a:r>
              <a:rPr lang="en-GB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at any time </a:t>
            </a:r>
            <a:r>
              <a:rPr lang="en-GB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day (around 14 minutes), surpassing Uber and Apple customer support response time</a:t>
            </a:r>
          </a:p>
          <a:p>
            <a:pPr marL="285750" indent="-285750" fontAlgn="base">
              <a:spcBef>
                <a:spcPts val="120"/>
              </a:spcBef>
              <a:spcAft>
                <a:spcPts val="130"/>
              </a:spcAft>
              <a:buFont typeface="Arial" panose="020B0604020202020204" pitchFamily="34" charset="0"/>
              <a:buChar char="•"/>
            </a:pPr>
            <a:endParaRPr lang="en-GB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ts val="120"/>
              </a:spcBef>
              <a:spcAft>
                <a:spcPts val="130"/>
              </a:spcAft>
            </a:pPr>
            <a:r>
              <a:rPr lang="en-GB" sz="17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</a:p>
          <a:p>
            <a:pPr marL="285750" indent="-285750" fontAlgn="base">
              <a:spcBef>
                <a:spcPts val="120"/>
              </a:spcBef>
              <a:spcAft>
                <a:spcPts val="13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customers’ main concerns and how can companies address them?</a:t>
            </a:r>
          </a:p>
          <a:p>
            <a:pPr marL="285750" indent="-285750" fontAlgn="base">
              <a:spcBef>
                <a:spcPts val="120"/>
              </a:spcBef>
              <a:spcAft>
                <a:spcPts val="13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Trying out models to predict accurate successful outcomes</a:t>
            </a:r>
          </a:p>
          <a:p>
            <a:pPr marL="285750" indent="-285750" fontAlgn="base">
              <a:spcBef>
                <a:spcPts val="120"/>
              </a:spcBef>
              <a:spcAft>
                <a:spcPts val="13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Investigating voice recordings (call centres) to measure customer satisfaction </a:t>
            </a:r>
          </a:p>
          <a:p>
            <a:pPr marL="285750" indent="-285750" fontAlgn="base">
              <a:spcBef>
                <a:spcPts val="120"/>
              </a:spcBef>
              <a:spcAft>
                <a:spcPts val="130"/>
              </a:spcAft>
              <a:buFont typeface="Arial" panose="020B0604020202020204" pitchFamily="34" charset="0"/>
              <a:buChar char="•"/>
            </a:pPr>
            <a:endParaRPr lang="en-GB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ts val="120"/>
              </a:spcBef>
              <a:spcAft>
                <a:spcPts val="130"/>
              </a:spcAft>
            </a:pPr>
            <a:endParaRPr lang="en-GB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Twitter Logo | The most famous brands and company logos in the world">
            <a:extLst>
              <a:ext uri="{FF2B5EF4-FFF2-40B4-BE49-F238E27FC236}">
                <a16:creationId xmlns:a16="http://schemas.microsoft.com/office/drawing/2014/main" id="{97DD9BC5-EEE5-344D-8CB2-F3037C72F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5" y="-182054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Grinning face with solid fill with solid fill">
            <a:extLst>
              <a:ext uri="{FF2B5EF4-FFF2-40B4-BE49-F238E27FC236}">
                <a16:creationId xmlns:a16="http://schemas.microsoft.com/office/drawing/2014/main" id="{F46E340A-C06F-B641-B1E6-79125A7615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34342" y="1749419"/>
            <a:ext cx="755703" cy="755703"/>
          </a:xfrm>
          <a:prstGeom prst="rect">
            <a:avLst/>
          </a:prstGeom>
        </p:spPr>
      </p:pic>
      <p:pic>
        <p:nvPicPr>
          <p:cNvPr id="10" name="Graphic 9" descr="Scatterplot outline">
            <a:extLst>
              <a:ext uri="{FF2B5EF4-FFF2-40B4-BE49-F238E27FC236}">
                <a16:creationId xmlns:a16="http://schemas.microsoft.com/office/drawing/2014/main" id="{F0D1F9CA-7F5C-4448-8F74-C8167503B1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34342" y="3445903"/>
            <a:ext cx="755703" cy="755703"/>
          </a:xfrm>
          <a:prstGeom prst="rect">
            <a:avLst/>
          </a:prstGeom>
        </p:spPr>
      </p:pic>
      <p:pic>
        <p:nvPicPr>
          <p:cNvPr id="12" name="Graphic 11" descr="Stopwatch 75% with solid fill">
            <a:extLst>
              <a:ext uri="{FF2B5EF4-FFF2-40B4-BE49-F238E27FC236}">
                <a16:creationId xmlns:a16="http://schemas.microsoft.com/office/drawing/2014/main" id="{8A547553-7C92-9C4B-AE74-7550D38201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34342" y="4294145"/>
            <a:ext cx="755703" cy="755703"/>
          </a:xfrm>
          <a:prstGeom prst="rect">
            <a:avLst/>
          </a:prstGeom>
        </p:spPr>
      </p:pic>
      <p:pic>
        <p:nvPicPr>
          <p:cNvPr id="14" name="Graphic 13" descr="Neutral face with solid fill with solid fill">
            <a:extLst>
              <a:ext uri="{FF2B5EF4-FFF2-40B4-BE49-F238E27FC236}">
                <a16:creationId xmlns:a16="http://schemas.microsoft.com/office/drawing/2014/main" id="{CCB381F2-09CB-FE42-9C74-2E77C9D741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34342" y="2597661"/>
            <a:ext cx="755703" cy="755703"/>
          </a:xfrm>
          <a:prstGeom prst="rect">
            <a:avLst/>
          </a:prstGeom>
        </p:spPr>
      </p:pic>
      <p:pic>
        <p:nvPicPr>
          <p:cNvPr id="16" name="Graphic 15" descr="Continuous Improvement outline">
            <a:extLst>
              <a:ext uri="{FF2B5EF4-FFF2-40B4-BE49-F238E27FC236}">
                <a16:creationId xmlns:a16="http://schemas.microsoft.com/office/drawing/2014/main" id="{ABA65E93-434D-1041-B6B3-CFFEA6CAB9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5291" y="51423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8743AEC-478F-EF43-8E90-F08A6A627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7" y="1756147"/>
            <a:ext cx="5076230" cy="260101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Thank you for your attention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C0422C-2414-CA4B-A22D-91CFF6090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7" y="4460395"/>
            <a:ext cx="5076230" cy="91440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</a:p>
        </p:txBody>
      </p:sp>
      <p:pic>
        <p:nvPicPr>
          <p:cNvPr id="6" name="Graphic 5" descr="In love face outline with solid fill">
            <a:extLst>
              <a:ext uri="{FF2B5EF4-FFF2-40B4-BE49-F238E27FC236}">
                <a16:creationId xmlns:a16="http://schemas.microsoft.com/office/drawing/2014/main" id="{AE6CF172-6FC0-CB4F-B782-7806A2A52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4411" y="693360"/>
            <a:ext cx="2638161" cy="263816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Graphic 7" descr="Funny face outline with solid fill">
            <a:extLst>
              <a:ext uri="{FF2B5EF4-FFF2-40B4-BE49-F238E27FC236}">
                <a16:creationId xmlns:a16="http://schemas.microsoft.com/office/drawing/2014/main" id="{CBE47186-B3BC-2149-A036-45B26C1E72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0371" y="693360"/>
            <a:ext cx="2638161" cy="263816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Graphic 11" descr="Nervous face outline with solid fill">
            <a:extLst>
              <a:ext uri="{FF2B5EF4-FFF2-40B4-BE49-F238E27FC236}">
                <a16:creationId xmlns:a16="http://schemas.microsoft.com/office/drawing/2014/main" id="{C1EEEC73-0F0A-6A40-87BF-5806370EDC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75260" y="3522111"/>
            <a:ext cx="2692424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985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2FE3-8F12-914C-9668-2A816995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43718-02D8-2D41-B7F8-539B55C41482}"/>
              </a:ext>
            </a:extLst>
          </p:cNvPr>
          <p:cNvSpPr/>
          <p:nvPr/>
        </p:nvSpPr>
        <p:spPr>
          <a:xfrm>
            <a:off x="940526" y="1841862"/>
            <a:ext cx="9876700" cy="4406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2B8AF-A0CA-7B40-A3BE-B6673C196DFD}"/>
              </a:ext>
            </a:extLst>
          </p:cNvPr>
          <p:cNvSpPr txBox="1"/>
          <p:nvPr/>
        </p:nvSpPr>
        <p:spPr>
          <a:xfrm>
            <a:off x="3200401" y="2184775"/>
            <a:ext cx="7327843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30"/>
              </a:spcAft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customer/user and customer support pairings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finding room for improvement</a:t>
            </a:r>
          </a:p>
          <a:p>
            <a:pPr marL="285750" indent="-285750" algn="just">
              <a:spcAft>
                <a:spcPts val="130"/>
              </a:spcAft>
              <a:buFontTx/>
              <a:buChar char="-"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a certain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polarity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a customer message influence the way customer support responds? Is there a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85750" indent="-285750" algn="just">
              <a:spcAft>
                <a:spcPts val="130"/>
              </a:spcAft>
              <a:buFontTx/>
              <a:buChar char="-"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obtain valuable information from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emoji usage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85750" indent="-285750" algn="just">
              <a:spcAft>
                <a:spcPts val="130"/>
              </a:spcAft>
              <a:buFontTx/>
              <a:buChar char="-"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time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playing an important role?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D60B9FD-EE45-F049-8A0D-93D7BF503B4E}"/>
              </a:ext>
            </a:extLst>
          </p:cNvPr>
          <p:cNvSpPr/>
          <p:nvPr/>
        </p:nvSpPr>
        <p:spPr>
          <a:xfrm>
            <a:off x="1350951" y="2065867"/>
            <a:ext cx="1567543" cy="16962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7E0A63C-547C-FB49-B46F-A470876DB7AC}"/>
              </a:ext>
            </a:extLst>
          </p:cNvPr>
          <p:cNvSpPr/>
          <p:nvPr/>
        </p:nvSpPr>
        <p:spPr>
          <a:xfrm>
            <a:off x="1350951" y="3946919"/>
            <a:ext cx="1567543" cy="169623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CONTEXT &amp; CHOSEN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909E6-7E8A-2A44-9D70-E858218BAC79}"/>
              </a:ext>
            </a:extLst>
          </p:cNvPr>
          <p:cNvSpPr txBox="1"/>
          <p:nvPr/>
        </p:nvSpPr>
        <p:spPr>
          <a:xfrm>
            <a:off x="3200401" y="4156039"/>
            <a:ext cx="7327843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30"/>
              </a:spcAft>
              <a:buFontTx/>
              <a:buChar char="-"/>
            </a:pP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language 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remains the densest encoding of human experience we have</a:t>
            </a:r>
          </a:p>
          <a:p>
            <a:pPr marL="285750" indent="-285750" algn="just">
              <a:spcAft>
                <a:spcPts val="130"/>
              </a:spcAft>
              <a:buFontTx/>
              <a:buChar char="-"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in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 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accelerated to power understanding of this data</a:t>
            </a:r>
          </a:p>
          <a:p>
            <a:pPr marL="285750" indent="-285750" algn="just">
              <a:spcAft>
                <a:spcPts val="130"/>
              </a:spcAft>
              <a:buFontTx/>
              <a:buChar char="-"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Support on Twitter dataset 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offers a large corpus of modern English conversations between consumers and customer support agents on Twitter</a:t>
            </a:r>
          </a:p>
        </p:txBody>
      </p:sp>
    </p:spTree>
    <p:extLst>
      <p:ext uri="{BB962C8B-B14F-4D97-AF65-F5344CB8AC3E}">
        <p14:creationId xmlns:p14="http://schemas.microsoft.com/office/powerpoint/2010/main" val="133264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ADF6C-EE8C-124A-8687-D02618D2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&amp; Tools used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89088-5D3E-8641-962D-6512FFC26322}"/>
              </a:ext>
            </a:extLst>
          </p:cNvPr>
          <p:cNvSpPr/>
          <p:nvPr/>
        </p:nvSpPr>
        <p:spPr>
          <a:xfrm>
            <a:off x="817764" y="1752695"/>
            <a:ext cx="7525048" cy="41466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497F354-57D5-2841-9CDA-ED79843F9952}"/>
              </a:ext>
            </a:extLst>
          </p:cNvPr>
          <p:cNvSpPr/>
          <p:nvPr/>
        </p:nvSpPr>
        <p:spPr>
          <a:xfrm>
            <a:off x="619151" y="1657793"/>
            <a:ext cx="1567543" cy="3216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6030A-7BD8-1440-BD2E-1C18AA653F39}"/>
              </a:ext>
            </a:extLst>
          </p:cNvPr>
          <p:cNvSpPr txBox="1"/>
          <p:nvPr/>
        </p:nvSpPr>
        <p:spPr>
          <a:xfrm>
            <a:off x="1047135" y="2049436"/>
            <a:ext cx="70409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- Dataset of about </a:t>
            </a:r>
            <a:r>
              <a:rPr lang="en-GB" sz="1500" b="1" dirty="0">
                <a:latin typeface="Arial" panose="020B0604020202020204" pitchFamily="34" charset="0"/>
                <a:cs typeface="Arial" panose="020B0604020202020204" pitchFamily="34" charset="0"/>
              </a:rPr>
              <a:t>3 million tweets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focusing around Customer Support queries and responses</a:t>
            </a:r>
            <a:endParaRPr lang="en-GB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- Columns of the dataset include the following information: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GB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tweet_id</a:t>
            </a:r>
            <a:r>
              <a:rPr lang="en-GB" sz="15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A unique, anonymized ID for the Tweet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GB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author_id</a:t>
            </a:r>
            <a:r>
              <a:rPr lang="en-GB" sz="15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A unique, anonymized user ID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GB" sz="1500" b="1" dirty="0">
                <a:latin typeface="Arial" panose="020B0604020202020204" pitchFamily="34" charset="0"/>
                <a:cs typeface="Arial" panose="020B0604020202020204" pitchFamily="34" charset="0"/>
              </a:rPr>
              <a:t>Inbound: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Whether the tweet is "inbound" to a company doing customer support on Twitter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GB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created_at</a:t>
            </a:r>
            <a:r>
              <a:rPr lang="en-GB" sz="15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Date and time when the tweet was sent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GB" sz="1500" b="1" dirty="0">
                <a:latin typeface="Arial" panose="020B0604020202020204" pitchFamily="34" charset="0"/>
                <a:cs typeface="Arial" panose="020B0604020202020204" pitchFamily="34" charset="0"/>
              </a:rPr>
              <a:t>Text: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Tweet content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GB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response_tweet_id</a:t>
            </a:r>
            <a:r>
              <a:rPr lang="en-GB" sz="15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IDs of tweets that are responses to this tweet, comma-separated</a:t>
            </a:r>
          </a:p>
          <a:p>
            <a:pPr marL="285750" indent="-285750" fontAlgn="base">
              <a:buFont typeface="Courier New" panose="02070309020205020404" pitchFamily="49" charset="0"/>
              <a:buChar char="o"/>
            </a:pPr>
            <a:r>
              <a:rPr lang="en-GB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in_response_to_tweet_id</a:t>
            </a:r>
            <a:r>
              <a:rPr lang="en-GB" sz="15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ID of the tweet this tweet is in response to, if any</a:t>
            </a:r>
          </a:p>
        </p:txBody>
      </p:sp>
      <p:pic>
        <p:nvPicPr>
          <p:cNvPr id="1028" name="Picture 4" descr="Twitter Logo | The most famous brands and company logos in the world">
            <a:extLst>
              <a:ext uri="{FF2B5EF4-FFF2-40B4-BE49-F238E27FC236}">
                <a16:creationId xmlns:a16="http://schemas.microsoft.com/office/drawing/2014/main" id="{97DD9BC5-EEE5-344D-8CB2-F3037C72F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019" y="-182054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29A9305-B62A-EF4D-86B2-19769329D6CE}"/>
              </a:ext>
            </a:extLst>
          </p:cNvPr>
          <p:cNvSpPr/>
          <p:nvPr/>
        </p:nvSpPr>
        <p:spPr>
          <a:xfrm>
            <a:off x="619151" y="4929234"/>
            <a:ext cx="1567543" cy="3216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48B05-016A-034B-A03A-076B65C013EF}"/>
              </a:ext>
            </a:extLst>
          </p:cNvPr>
          <p:cNvSpPr txBox="1"/>
          <p:nvPr/>
        </p:nvSpPr>
        <p:spPr>
          <a:xfrm>
            <a:off x="1059812" y="5276640"/>
            <a:ext cx="70409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Pre-processing text techniques (Stemming, Lemmatizing…) </a:t>
            </a:r>
          </a:p>
          <a:p>
            <a:pPr marL="285750" indent="-285750" fontAlgn="base">
              <a:buFontTx/>
              <a:buChar char="-"/>
            </a:pP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NLTK, </a:t>
            </a:r>
            <a:r>
              <a:rPr lang="en-GB" sz="15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, Statistics (Mean, </a:t>
            </a:r>
            <a:r>
              <a:rPr lang="en-GB" sz="1500" dirty="0" err="1">
                <a:latin typeface="Arial" panose="020B0604020202020204" pitchFamily="34" charset="0"/>
                <a:cs typeface="Arial" panose="020B0604020202020204" pitchFamily="34" charset="0"/>
              </a:rPr>
              <a:t>Cov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, Correlation – Pearson’s)</a:t>
            </a:r>
          </a:p>
        </p:txBody>
      </p:sp>
    </p:spTree>
    <p:extLst>
      <p:ext uri="{BB962C8B-B14F-4D97-AF65-F5344CB8AC3E}">
        <p14:creationId xmlns:p14="http://schemas.microsoft.com/office/powerpoint/2010/main" val="418620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293698-9968-F748-98DC-8EC3D805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6" y="2472005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start exploring….</a:t>
            </a:r>
          </a:p>
        </p:txBody>
      </p:sp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95D4AC9-0C78-6B44-9B48-2F514F708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356" y="2616615"/>
            <a:ext cx="4461161" cy="3780834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0A87FD2-935B-824F-B9BB-3AEEB7B5C316}"/>
              </a:ext>
            </a:extLst>
          </p:cNvPr>
          <p:cNvSpPr/>
          <p:nvPr/>
        </p:nvSpPr>
        <p:spPr>
          <a:xfrm>
            <a:off x="6782116" y="1891341"/>
            <a:ext cx="5078645" cy="4708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Tweets Volume per Company</a:t>
            </a:r>
          </a:p>
        </p:txBody>
      </p:sp>
      <p:pic>
        <p:nvPicPr>
          <p:cNvPr id="2050" name="Picture 2" descr="Amazon Help (@AmazonHelp) | Twitter">
            <a:extLst>
              <a:ext uri="{FF2B5EF4-FFF2-40B4-BE49-F238E27FC236}">
                <a16:creationId xmlns:a16="http://schemas.microsoft.com/office/drawing/2014/main" id="{EFADCFAD-3DDA-8A4F-A679-796239DCF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0"/>
          <a:stretch/>
        </p:blipFill>
        <p:spPr bwMode="auto">
          <a:xfrm>
            <a:off x="2891807" y="425691"/>
            <a:ext cx="1333045" cy="115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1894CBD-4D59-AB41-8FED-10146F3FA4EF}"/>
              </a:ext>
            </a:extLst>
          </p:cNvPr>
          <p:cNvSpPr/>
          <p:nvPr/>
        </p:nvSpPr>
        <p:spPr>
          <a:xfrm>
            <a:off x="2635424" y="320838"/>
            <a:ext cx="482675" cy="4875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Apple Support YouTube Channel Launches With Videos Featuring iOS Tips and  Tricks - MacRumors">
            <a:extLst>
              <a:ext uri="{FF2B5EF4-FFF2-40B4-BE49-F238E27FC236}">
                <a16:creationId xmlns:a16="http://schemas.microsoft.com/office/drawing/2014/main" id="{609BED4F-28CB-AA45-9BCD-ED87A5F31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4" b="11042"/>
          <a:stretch/>
        </p:blipFill>
        <p:spPr bwMode="auto">
          <a:xfrm>
            <a:off x="2893955" y="1759391"/>
            <a:ext cx="1419425" cy="107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BB0C814-C31E-254D-93B1-CAD6233667AA}"/>
              </a:ext>
            </a:extLst>
          </p:cNvPr>
          <p:cNvSpPr/>
          <p:nvPr/>
        </p:nvSpPr>
        <p:spPr>
          <a:xfrm>
            <a:off x="2639678" y="1677046"/>
            <a:ext cx="482675" cy="48755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Uber Brand">
            <a:extLst>
              <a:ext uri="{FF2B5EF4-FFF2-40B4-BE49-F238E27FC236}">
                <a16:creationId xmlns:a16="http://schemas.microsoft.com/office/drawing/2014/main" id="{8A19596F-45C6-A146-A408-C2B63FE47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745" y="4824720"/>
            <a:ext cx="1244768" cy="1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DEEAB2B-CA7A-3348-86F3-8502A8095754}"/>
              </a:ext>
            </a:extLst>
          </p:cNvPr>
          <p:cNvSpPr/>
          <p:nvPr/>
        </p:nvSpPr>
        <p:spPr>
          <a:xfrm>
            <a:off x="2876761" y="4796139"/>
            <a:ext cx="482675" cy="48755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12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560A45-AB09-A248-9ACF-F00D3925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352" y="605406"/>
            <a:ext cx="10127192" cy="7697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And what about most frequent words?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28F5D2-6EB1-CD41-BA18-09D09E6F6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692" y="2066177"/>
            <a:ext cx="4060582" cy="411198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740891D-62CE-4D4B-ADC6-FEA0CDE3D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616" y="2066177"/>
            <a:ext cx="4060582" cy="411198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54896A1-6A0B-7B4D-9A2B-926F26E18AAD}"/>
              </a:ext>
            </a:extLst>
          </p:cNvPr>
          <p:cNvSpPr/>
          <p:nvPr/>
        </p:nvSpPr>
        <p:spPr>
          <a:xfrm>
            <a:off x="1338492" y="1543613"/>
            <a:ext cx="4197227" cy="4708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Customer Support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F046C69-D435-9A48-BC09-E3D8EA9C2278}"/>
              </a:ext>
            </a:extLst>
          </p:cNvPr>
          <p:cNvSpPr/>
          <p:nvPr/>
        </p:nvSpPr>
        <p:spPr>
          <a:xfrm>
            <a:off x="6567293" y="1548390"/>
            <a:ext cx="4197227" cy="4708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Customers</a:t>
            </a:r>
          </a:p>
        </p:txBody>
      </p:sp>
    </p:spTree>
    <p:extLst>
      <p:ext uri="{BB962C8B-B14F-4D97-AF65-F5344CB8AC3E}">
        <p14:creationId xmlns:p14="http://schemas.microsoft.com/office/powerpoint/2010/main" val="93163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7B774F07-E22A-8841-BB04-3A7279A47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44" y="2356581"/>
            <a:ext cx="3156533" cy="42582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7AC50B-0AFB-894A-9D57-F22324A9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Emoji analysis: Amazon case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A32AA99-27D5-E947-9FD7-BA13B6588A2D}"/>
              </a:ext>
            </a:extLst>
          </p:cNvPr>
          <p:cNvSpPr/>
          <p:nvPr/>
        </p:nvSpPr>
        <p:spPr>
          <a:xfrm>
            <a:off x="926618" y="1788109"/>
            <a:ext cx="4197227" cy="4708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Customers Emojis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F3C272-FCEA-284F-80E8-5AE8F7DE903C}"/>
              </a:ext>
            </a:extLst>
          </p:cNvPr>
          <p:cNvSpPr/>
          <p:nvPr/>
        </p:nvSpPr>
        <p:spPr>
          <a:xfrm>
            <a:off x="4007138" y="6078124"/>
            <a:ext cx="607895" cy="28156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D8EA8-E311-4347-985B-9219B35E319F}"/>
              </a:ext>
            </a:extLst>
          </p:cNvPr>
          <p:cNvSpPr/>
          <p:nvPr/>
        </p:nvSpPr>
        <p:spPr>
          <a:xfrm>
            <a:off x="3066262" y="5576679"/>
            <a:ext cx="607895" cy="28156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202A41-9F70-B743-A7D6-180A8CB3D02A}"/>
              </a:ext>
            </a:extLst>
          </p:cNvPr>
          <p:cNvSpPr/>
          <p:nvPr/>
        </p:nvSpPr>
        <p:spPr>
          <a:xfrm>
            <a:off x="2874537" y="5060486"/>
            <a:ext cx="607895" cy="28156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212998-BB1B-5649-904C-2BB2C56CC29F}"/>
              </a:ext>
            </a:extLst>
          </p:cNvPr>
          <p:cNvSpPr/>
          <p:nvPr/>
        </p:nvSpPr>
        <p:spPr>
          <a:xfrm>
            <a:off x="2417337" y="4559041"/>
            <a:ext cx="607895" cy="28156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4DB1A8-6734-2D45-ACFE-5FC2B3B9D1B6}"/>
              </a:ext>
            </a:extLst>
          </p:cNvPr>
          <p:cNvSpPr/>
          <p:nvPr/>
        </p:nvSpPr>
        <p:spPr>
          <a:xfrm>
            <a:off x="2417337" y="4057597"/>
            <a:ext cx="607895" cy="28156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6AF16E-6A32-884E-B586-3F26FA7380A0}"/>
              </a:ext>
            </a:extLst>
          </p:cNvPr>
          <p:cNvSpPr/>
          <p:nvPr/>
        </p:nvSpPr>
        <p:spPr>
          <a:xfrm>
            <a:off x="2402589" y="3556152"/>
            <a:ext cx="607895" cy="28156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2BC2F-D167-D741-85EF-45F573EEF627}"/>
              </a:ext>
            </a:extLst>
          </p:cNvPr>
          <p:cNvSpPr/>
          <p:nvPr/>
        </p:nvSpPr>
        <p:spPr>
          <a:xfrm>
            <a:off x="2373093" y="3039959"/>
            <a:ext cx="607895" cy="28156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35D1FB-CFE0-BB41-8D81-B75C243FDFC0}"/>
              </a:ext>
            </a:extLst>
          </p:cNvPr>
          <p:cNvSpPr/>
          <p:nvPr/>
        </p:nvSpPr>
        <p:spPr>
          <a:xfrm>
            <a:off x="2328849" y="2538514"/>
            <a:ext cx="607895" cy="28156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8244662-DD65-2C40-A428-EB7F23255922}"/>
              </a:ext>
            </a:extLst>
          </p:cNvPr>
          <p:cNvSpPr/>
          <p:nvPr/>
        </p:nvSpPr>
        <p:spPr>
          <a:xfrm>
            <a:off x="6236037" y="1788109"/>
            <a:ext cx="4197227" cy="4708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Customer Support Emojis</a:t>
            </a:r>
          </a:p>
        </p:txBody>
      </p:sp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7CE790E3-8A14-CD4F-9161-A1E0044E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906" y="2372258"/>
            <a:ext cx="3162702" cy="425827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ACC4FD4-7F86-C249-942B-5E2C2B251F2A}"/>
              </a:ext>
            </a:extLst>
          </p:cNvPr>
          <p:cNvSpPr/>
          <p:nvPr/>
        </p:nvSpPr>
        <p:spPr>
          <a:xfrm>
            <a:off x="9493539" y="6122368"/>
            <a:ext cx="607895" cy="2815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C75C2E-A699-3F42-8071-F7C07B5B02F9}"/>
              </a:ext>
            </a:extLst>
          </p:cNvPr>
          <p:cNvSpPr/>
          <p:nvPr/>
        </p:nvSpPr>
        <p:spPr>
          <a:xfrm>
            <a:off x="9083603" y="5606175"/>
            <a:ext cx="607895" cy="2815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1C260A-72C5-CF4A-842B-43C25463E036}"/>
              </a:ext>
            </a:extLst>
          </p:cNvPr>
          <p:cNvSpPr/>
          <p:nvPr/>
        </p:nvSpPr>
        <p:spPr>
          <a:xfrm>
            <a:off x="7741506" y="5075234"/>
            <a:ext cx="607895" cy="2815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34A19F-CEAC-0E43-8C1B-43FD4322F818}"/>
              </a:ext>
            </a:extLst>
          </p:cNvPr>
          <p:cNvSpPr/>
          <p:nvPr/>
        </p:nvSpPr>
        <p:spPr>
          <a:xfrm>
            <a:off x="7697261" y="4559041"/>
            <a:ext cx="607895" cy="2815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79E8E0-1DD5-E744-BC19-F0CFBB70B316}"/>
              </a:ext>
            </a:extLst>
          </p:cNvPr>
          <p:cNvSpPr/>
          <p:nvPr/>
        </p:nvSpPr>
        <p:spPr>
          <a:xfrm>
            <a:off x="7594025" y="4057597"/>
            <a:ext cx="607895" cy="2815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0395C0-D89A-6A45-8CCD-E454C88B1612}"/>
              </a:ext>
            </a:extLst>
          </p:cNvPr>
          <p:cNvSpPr/>
          <p:nvPr/>
        </p:nvSpPr>
        <p:spPr>
          <a:xfrm>
            <a:off x="7476034" y="3556152"/>
            <a:ext cx="607895" cy="2815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8AFAA9-86B3-CD4E-9699-4E90D4C160E8}"/>
              </a:ext>
            </a:extLst>
          </p:cNvPr>
          <p:cNvSpPr/>
          <p:nvPr/>
        </p:nvSpPr>
        <p:spPr>
          <a:xfrm>
            <a:off x="7431790" y="3039959"/>
            <a:ext cx="607895" cy="2815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B7F96-7221-CE4E-A1E7-F082724FCDEF}"/>
              </a:ext>
            </a:extLst>
          </p:cNvPr>
          <p:cNvSpPr/>
          <p:nvPr/>
        </p:nvSpPr>
        <p:spPr>
          <a:xfrm>
            <a:off x="7387546" y="2523766"/>
            <a:ext cx="607895" cy="28156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pic>
        <p:nvPicPr>
          <p:cNvPr id="37" name="Picture 2" descr="Amazon Help (@AmazonHelp) | Twitter">
            <a:extLst>
              <a:ext uri="{FF2B5EF4-FFF2-40B4-BE49-F238E27FC236}">
                <a16:creationId xmlns:a16="http://schemas.microsoft.com/office/drawing/2014/main" id="{FBF7466A-1B7B-A040-A83D-2CCD1B496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0"/>
          <a:stretch/>
        </p:blipFill>
        <p:spPr bwMode="auto">
          <a:xfrm>
            <a:off x="10779562" y="324055"/>
            <a:ext cx="1001536" cy="86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00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B352737B-8477-4343-9F69-751ACA113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045" y="2402962"/>
            <a:ext cx="4944335" cy="2878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99D08C-CC57-5745-A9CD-D15DABA4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SUBJECTIVITY AND POLARITY: amazon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CD09C-C11E-B948-8EA2-8F11E667C631}"/>
              </a:ext>
            </a:extLst>
          </p:cNvPr>
          <p:cNvSpPr txBox="1"/>
          <p:nvPr/>
        </p:nvSpPr>
        <p:spPr>
          <a:xfrm>
            <a:off x="766917" y="1637588"/>
            <a:ext cx="96306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Subjectivity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Means emotions expressed in a sentence, across a range of negative, to positive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Polarity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Subjective sentence expresses some personal feelings, views, or beliefs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12C606E-E23C-674C-873A-CB206C8E3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76" y="2402351"/>
            <a:ext cx="5801932" cy="3615696"/>
          </a:xfrm>
          <a:prstGeom prst="rect">
            <a:avLst/>
          </a:prstGeom>
        </p:spPr>
      </p:pic>
      <p:pic>
        <p:nvPicPr>
          <p:cNvPr id="10" name="Graphic 9" descr="Sad face with solid fill with solid fill">
            <a:extLst>
              <a:ext uri="{FF2B5EF4-FFF2-40B4-BE49-F238E27FC236}">
                <a16:creationId xmlns:a16="http://schemas.microsoft.com/office/drawing/2014/main" id="{C069604B-B70F-084C-8E80-E4C730636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0927" y="3448380"/>
            <a:ext cx="469232" cy="469232"/>
          </a:xfrm>
          <a:prstGeom prst="rect">
            <a:avLst/>
          </a:prstGeom>
        </p:spPr>
      </p:pic>
      <p:pic>
        <p:nvPicPr>
          <p:cNvPr id="14" name="Graphic 13" descr="Grinning face with solid fill with solid fill">
            <a:extLst>
              <a:ext uri="{FF2B5EF4-FFF2-40B4-BE49-F238E27FC236}">
                <a16:creationId xmlns:a16="http://schemas.microsoft.com/office/drawing/2014/main" id="{98B49D1C-3128-7442-A095-73E894593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25577" y="3445100"/>
            <a:ext cx="469232" cy="469232"/>
          </a:xfrm>
          <a:prstGeom prst="rect">
            <a:avLst/>
          </a:prstGeom>
        </p:spPr>
      </p:pic>
      <p:pic>
        <p:nvPicPr>
          <p:cNvPr id="16" name="Graphic 15" descr="Neutral face with solid fill with solid fill">
            <a:extLst>
              <a:ext uri="{FF2B5EF4-FFF2-40B4-BE49-F238E27FC236}">
                <a16:creationId xmlns:a16="http://schemas.microsoft.com/office/drawing/2014/main" id="{6FA1707B-43A6-BF40-B728-B6813007AC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92040" y="2771057"/>
            <a:ext cx="469232" cy="4692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A57041-ACE0-214C-8360-D705569661B9}"/>
              </a:ext>
            </a:extLst>
          </p:cNvPr>
          <p:cNvSpPr/>
          <p:nvPr/>
        </p:nvSpPr>
        <p:spPr>
          <a:xfrm>
            <a:off x="10544240" y="4034535"/>
            <a:ext cx="81144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/>
              <a:t>27.5 %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C5F5B7-6D95-5649-9FC4-B2AFE1BDCCED}"/>
              </a:ext>
            </a:extLst>
          </p:cNvPr>
          <p:cNvSpPr/>
          <p:nvPr/>
        </p:nvSpPr>
        <p:spPr>
          <a:xfrm>
            <a:off x="9092521" y="3289906"/>
            <a:ext cx="81144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/>
              <a:t>31.0 %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EFCE80-76F5-B643-9364-FCDC5A18A7C1}"/>
              </a:ext>
            </a:extLst>
          </p:cNvPr>
          <p:cNvSpPr/>
          <p:nvPr/>
        </p:nvSpPr>
        <p:spPr>
          <a:xfrm>
            <a:off x="7678829" y="3956355"/>
            <a:ext cx="81144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/>
              <a:t>31.0 %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834D56-531C-6C40-8CD8-20273EF25A98}"/>
              </a:ext>
            </a:extLst>
          </p:cNvPr>
          <p:cNvSpPr/>
          <p:nvPr/>
        </p:nvSpPr>
        <p:spPr>
          <a:xfrm>
            <a:off x="7149032" y="5436452"/>
            <a:ext cx="4380914" cy="9372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Subjectivity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35. 6% of objective tweets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2" descr="Amazon Help (@AmazonHelp) | Twitter">
            <a:extLst>
              <a:ext uri="{FF2B5EF4-FFF2-40B4-BE49-F238E27FC236}">
                <a16:creationId xmlns:a16="http://schemas.microsoft.com/office/drawing/2014/main" id="{32BB2551-0A5A-4D4E-8752-723DCD26C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0"/>
          <a:stretch/>
        </p:blipFill>
        <p:spPr bwMode="auto">
          <a:xfrm>
            <a:off x="10779562" y="324055"/>
            <a:ext cx="1001536" cy="86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94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F044-A0F7-F24A-A447-60482B05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Relationship between Customer and Customer Support tweets: AMAZON CASE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FAECD9A-5A2D-D34F-8424-E1DBC031F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69" y="2582056"/>
            <a:ext cx="6070103" cy="3693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25358C6-8D3F-9141-B545-39863AAECA85}"/>
              </a:ext>
            </a:extLst>
          </p:cNvPr>
          <p:cNvSpPr/>
          <p:nvPr/>
        </p:nvSpPr>
        <p:spPr>
          <a:xfrm>
            <a:off x="950914" y="2006875"/>
            <a:ext cx="6145161" cy="4708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Testing Correlation between Customer and Customer Support Polarity in Tweets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1BC8BC-8108-BA4D-8DC3-D1D3EECE06EB}"/>
              </a:ext>
            </a:extLst>
          </p:cNvPr>
          <p:cNvSpPr/>
          <p:nvPr/>
        </p:nvSpPr>
        <p:spPr>
          <a:xfrm>
            <a:off x="7541733" y="2611552"/>
            <a:ext cx="4163447" cy="15696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Covariance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between polarities shows a positive result of 0.011 -&gt; variables change in the same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Pearson’s correlation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suggests positive correlation but not a very strong one (0.11)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0F1529-3483-6041-BC80-11CF327AC474}"/>
              </a:ext>
            </a:extLst>
          </p:cNvPr>
          <p:cNvSpPr/>
          <p:nvPr/>
        </p:nvSpPr>
        <p:spPr>
          <a:xfrm>
            <a:off x="7541530" y="4465914"/>
            <a:ext cx="4163650" cy="18158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about the relationship between polarity and subjectivity?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Covariance</a:t>
            </a: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between polarities shows a positive result of 0.08 -&gt; variables change in the same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Pearson’s correlation</a:t>
            </a:r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suggests positive correlation -&gt; strong one (0.67) </a:t>
            </a:r>
          </a:p>
        </p:txBody>
      </p:sp>
      <p:pic>
        <p:nvPicPr>
          <p:cNvPr id="9" name="Picture 2" descr="Amazon Help (@AmazonHelp) | Twitter">
            <a:extLst>
              <a:ext uri="{FF2B5EF4-FFF2-40B4-BE49-F238E27FC236}">
                <a16:creationId xmlns:a16="http://schemas.microsoft.com/office/drawing/2014/main" id="{34B31506-5068-1843-87DF-CACACEE7DD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0"/>
          <a:stretch/>
        </p:blipFill>
        <p:spPr bwMode="auto">
          <a:xfrm>
            <a:off x="10779562" y="324055"/>
            <a:ext cx="1001536" cy="86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55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75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747D7-2E19-4E45-9D11-6738F523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06" y="270703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 response analysis: amazon case</a:t>
            </a:r>
          </a:p>
        </p:txBody>
      </p:sp>
      <p:sp>
        <p:nvSpPr>
          <p:cNvPr id="202" name="Rounded Rectangle 34">
            <a:extLst>
              <a:ext uri="{FF2B5EF4-FFF2-40B4-BE49-F238E27FC236}">
                <a16:creationId xmlns:a16="http://schemas.microsoft.com/office/drawing/2014/main" id="{34A918FF-5290-4B4B-83A9-D73C8CA8E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2146EEB-BC02-B44C-82BA-7A90E30A4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495" y="603249"/>
            <a:ext cx="3963024" cy="2747434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03" name="Rounded Rectangle 37">
            <a:extLst>
              <a:ext uri="{FF2B5EF4-FFF2-40B4-BE49-F238E27FC236}">
                <a16:creationId xmlns:a16="http://schemas.microsoft.com/office/drawing/2014/main" id="{35BB87D9-C656-40D9-982C-E5C527908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DCAFDA8-18CC-2C49-80F4-2B9AFF388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498" y="3492704"/>
            <a:ext cx="4637018" cy="2747434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BE9F40A6-B533-3344-A935-027142F3B384}"/>
              </a:ext>
            </a:extLst>
          </p:cNvPr>
          <p:cNvSpPr/>
          <p:nvPr/>
        </p:nvSpPr>
        <p:spPr>
          <a:xfrm>
            <a:off x="8326531" y="1032304"/>
            <a:ext cx="2136611" cy="7783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600" dirty="0"/>
              <a:t>Amazon's average response time is 13.44 minutes.</a:t>
            </a:r>
            <a:endParaRPr lang="en-US" sz="1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69F01A-4231-7C42-B984-26B7FBF84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51240"/>
              </p:ext>
            </p:extLst>
          </p:nvPr>
        </p:nvGraphicFramePr>
        <p:xfrm>
          <a:off x="486697" y="3137883"/>
          <a:ext cx="4637018" cy="214848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2355485">
                  <a:extLst>
                    <a:ext uri="{9D8B030D-6E8A-4147-A177-3AD203B41FA5}">
                      <a16:colId xmlns:a16="http://schemas.microsoft.com/office/drawing/2014/main" val="1209894176"/>
                    </a:ext>
                  </a:extLst>
                </a:gridCol>
                <a:gridCol w="2281533">
                  <a:extLst>
                    <a:ext uri="{9D8B030D-6E8A-4147-A177-3AD203B41FA5}">
                      <a16:colId xmlns:a16="http://schemas.microsoft.com/office/drawing/2014/main" val="3290014907"/>
                    </a:ext>
                  </a:extLst>
                </a:gridCol>
              </a:tblGrid>
              <a:tr h="565391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</a:rPr>
                        <a:t>Part of Day</a:t>
                      </a:r>
                      <a:endParaRPr lang="en-GB" sz="17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897" marR="86897" marT="43448" marB="434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1" dirty="0">
                          <a:solidFill>
                            <a:schemeClr val="tx1"/>
                          </a:solidFill>
                          <a:effectLst/>
                        </a:rPr>
                        <a:t>Response Time</a:t>
                      </a:r>
                      <a:endParaRPr lang="en-GB" sz="17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897" marR="86897" marT="43448" marB="434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210255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Afternoon</a:t>
                      </a:r>
                    </a:p>
                  </a:txBody>
                  <a:tcPr marL="86897" marR="86897" marT="43448" marB="434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13.69</a:t>
                      </a:r>
                    </a:p>
                  </a:txBody>
                  <a:tcPr marL="86897" marR="86897" marT="43448" marB="434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89999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Evening</a:t>
                      </a:r>
                    </a:p>
                  </a:txBody>
                  <a:tcPr marL="86897" marR="86897" marT="43448" marB="434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11.47</a:t>
                      </a:r>
                    </a:p>
                  </a:txBody>
                  <a:tcPr marL="86897" marR="86897" marT="43448" marB="434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306699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Morning</a:t>
                      </a:r>
                    </a:p>
                  </a:txBody>
                  <a:tcPr marL="86897" marR="86897" marT="43448" marB="434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14.94</a:t>
                      </a:r>
                    </a:p>
                  </a:txBody>
                  <a:tcPr marL="86897" marR="86897" marT="43448" marB="434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581374"/>
                  </a:ext>
                </a:extLst>
              </a:tr>
              <a:tr h="39577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Night</a:t>
                      </a:r>
                    </a:p>
                  </a:txBody>
                  <a:tcPr marL="86897" marR="86897" marT="43448" marB="434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12.65</a:t>
                      </a:r>
                    </a:p>
                  </a:txBody>
                  <a:tcPr marL="86897" marR="86897" marT="43448" marB="434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417317"/>
                  </a:ext>
                </a:extLst>
              </a:tr>
            </a:tbl>
          </a:graphicData>
        </a:graphic>
      </p:graphicFrame>
      <p:sp>
        <p:nvSpPr>
          <p:cNvPr id="105" name="Rectangle 104">
            <a:extLst>
              <a:ext uri="{FF2B5EF4-FFF2-40B4-BE49-F238E27FC236}">
                <a16:creationId xmlns:a16="http://schemas.microsoft.com/office/drawing/2014/main" id="{1761DFCB-EB88-B64A-B44E-05554F862F56}"/>
              </a:ext>
            </a:extLst>
          </p:cNvPr>
          <p:cNvSpPr/>
          <p:nvPr/>
        </p:nvSpPr>
        <p:spPr>
          <a:xfrm>
            <a:off x="500248" y="5549343"/>
            <a:ext cx="45239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Uber's average response time is 13.76 minutes.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670DC30-B17C-F840-B591-E948976380ED}"/>
              </a:ext>
            </a:extLst>
          </p:cNvPr>
          <p:cNvSpPr/>
          <p:nvPr/>
        </p:nvSpPr>
        <p:spPr>
          <a:xfrm>
            <a:off x="500248" y="5918675"/>
            <a:ext cx="47163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Apple's average response time is 109.08 minutes.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0" name="Picture 2" descr="Amazon Help (@AmazonHelp) | Twitter">
            <a:extLst>
              <a:ext uri="{FF2B5EF4-FFF2-40B4-BE49-F238E27FC236}">
                <a16:creationId xmlns:a16="http://schemas.microsoft.com/office/drawing/2014/main" id="{25CB9C73-2FC4-6041-846E-42C51CD0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0"/>
          <a:stretch/>
        </p:blipFill>
        <p:spPr bwMode="auto">
          <a:xfrm>
            <a:off x="10779562" y="324055"/>
            <a:ext cx="1001536" cy="86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954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698</Words>
  <Application>Microsoft Macintosh PowerPoint</Application>
  <PresentationFormat>Widescreen</PresentationFormat>
  <Paragraphs>100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Celestial</vt:lpstr>
      <vt:lpstr>CUSTOMER SUPPORT ANALYSIS</vt:lpstr>
      <vt:lpstr>INTRODUCTION</vt:lpstr>
      <vt:lpstr>DATASET &amp; Tools used </vt:lpstr>
      <vt:lpstr>Let’s start exploring….</vt:lpstr>
      <vt:lpstr>And what about most frequent words?</vt:lpstr>
      <vt:lpstr>Emoji analysis: Amazon case</vt:lpstr>
      <vt:lpstr>SUBJECTIVITY AND POLARITY: amazon case</vt:lpstr>
      <vt:lpstr>Relationship between Customer and Customer Support tweets: AMAZON CASE</vt:lpstr>
      <vt:lpstr>Time response analysis: amazon case</vt:lpstr>
      <vt:lpstr>Conclusions  &amp; improvements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SUPPORT ANALYSIS</dc:title>
  <dc:creator>Mariana Dañobeitia</dc:creator>
  <cp:lastModifiedBy>Mariana Dañobeitia</cp:lastModifiedBy>
  <cp:revision>14</cp:revision>
  <dcterms:created xsi:type="dcterms:W3CDTF">2020-12-17T20:16:44Z</dcterms:created>
  <dcterms:modified xsi:type="dcterms:W3CDTF">2020-12-17T23:47:25Z</dcterms:modified>
</cp:coreProperties>
</file>