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08" r:id="rId4"/>
    <p:sldId id="259" r:id="rId5"/>
    <p:sldId id="260" r:id="rId6"/>
    <p:sldId id="262" r:id="rId7"/>
    <p:sldId id="261" r:id="rId8"/>
    <p:sldId id="269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58" r:id="rId18"/>
    <p:sldId id="273" r:id="rId19"/>
    <p:sldId id="305" r:id="rId20"/>
    <p:sldId id="274" r:id="rId21"/>
    <p:sldId id="276" r:id="rId22"/>
    <p:sldId id="277" r:id="rId23"/>
    <p:sldId id="278" r:id="rId24"/>
    <p:sldId id="279" r:id="rId25"/>
    <p:sldId id="306" r:id="rId26"/>
    <p:sldId id="307" r:id="rId27"/>
    <p:sldId id="281" r:id="rId28"/>
    <p:sldId id="282" r:id="rId29"/>
    <p:sldId id="280" r:id="rId30"/>
    <p:sldId id="313" r:id="rId31"/>
    <p:sldId id="283" r:id="rId32"/>
    <p:sldId id="284" r:id="rId33"/>
    <p:sldId id="286" r:id="rId34"/>
    <p:sldId id="288" r:id="rId35"/>
    <p:sldId id="309" r:id="rId36"/>
    <p:sldId id="287" r:id="rId37"/>
    <p:sldId id="285" r:id="rId38"/>
    <p:sldId id="311" r:id="rId39"/>
    <p:sldId id="289" r:id="rId40"/>
    <p:sldId id="290" r:id="rId41"/>
    <p:sldId id="291" r:id="rId42"/>
    <p:sldId id="310" r:id="rId43"/>
    <p:sldId id="295" r:id="rId44"/>
    <p:sldId id="296" r:id="rId45"/>
    <p:sldId id="297" r:id="rId46"/>
    <p:sldId id="292" r:id="rId47"/>
    <p:sldId id="298" r:id="rId48"/>
    <p:sldId id="299" r:id="rId49"/>
    <p:sldId id="303" r:id="rId50"/>
    <p:sldId id="293" r:id="rId51"/>
    <p:sldId id="294" r:id="rId52"/>
    <p:sldId id="300" r:id="rId53"/>
    <p:sldId id="301" r:id="rId54"/>
    <p:sldId id="302" r:id="rId55"/>
    <p:sldId id="312" r:id="rId56"/>
    <p:sldId id="314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45" autoAdjust="0"/>
  </p:normalViewPr>
  <p:slideViewPr>
    <p:cSldViewPr>
      <p:cViewPr varScale="1">
        <p:scale>
          <a:sx n="76" d="100"/>
          <a:sy n="76" d="100"/>
        </p:scale>
        <p:origin x="-18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49345-4DA3-4D3A-954D-0635065F779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B8B83-A421-4F64-9CED-4D633B07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0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9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public</a:t>
            </a:r>
            <a:r>
              <a:rPr lang="en-US" altLang="zh-CN" dirty="0" smtClean="0"/>
              <a:t> Item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GenerateRandomItem</a:t>
            </a:r>
            <a:r>
              <a:rPr lang="en-US" altLang="zh-CN" dirty="0" smtClean="0"/>
              <a:t>(Transform dropper) {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en-US" altLang="zh-CN" dirty="0" smtClean="0"/>
              <a:t> r = </a:t>
            </a:r>
            <a:r>
              <a:rPr lang="en-US" altLang="zh-CN" dirty="0" err="1" smtClean="0"/>
              <a:t>Random.</a:t>
            </a:r>
            <a:r>
              <a:rPr lang="en-US" altLang="zh-CN" b="1" dirty="0" err="1" smtClean="0">
                <a:effectLst/>
              </a:rPr>
              <a:t>value</a:t>
            </a:r>
            <a:r>
              <a:rPr lang="en-US" altLang="zh-CN" dirty="0" smtClean="0"/>
              <a:t>;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currentLevel</a:t>
            </a:r>
            <a:r>
              <a:rPr lang="en-US" altLang="zh-CN" dirty="0" smtClean="0"/>
              <a:t>;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enemyLevel</a:t>
            </a:r>
            <a:r>
              <a:rPr lang="en-US" altLang="zh-CN" dirty="0" smtClean="0"/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dropper.gameObject.GetComponent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EnemyDropItemProc</a:t>
            </a:r>
            <a:r>
              <a:rPr lang="en-US" altLang="zh-CN" dirty="0" smtClean="0"/>
              <a:t>&gt;().</a:t>
            </a:r>
            <a:r>
              <a:rPr lang="en-US" altLang="zh-CN" dirty="0" err="1" smtClean="0"/>
              <a:t>enemyLevel</a:t>
            </a:r>
            <a:r>
              <a:rPr lang="en-US" altLang="zh-CN" dirty="0" smtClean="0"/>
              <a:t>; </a:t>
            </a:r>
            <a:r>
              <a:rPr lang="en-US" altLang="zh-CN" b="1" dirty="0" smtClean="0">
                <a:effectLst/>
              </a:rPr>
              <a:t>if</a:t>
            </a:r>
            <a:r>
              <a:rPr lang="en-US" altLang="zh-CN" dirty="0" smtClean="0"/>
              <a:t> (r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There is 80% to generate the same level item</a:t>
            </a:r>
            <a:r>
              <a:rPr lang="en-US" altLang="zh-CN" dirty="0" smtClean="0"/>
              <a:t>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enemyLevel</a:t>
            </a:r>
            <a:r>
              <a:rPr lang="en-US" altLang="zh-CN" dirty="0" smtClean="0"/>
              <a:t>; } </a:t>
            </a:r>
            <a:r>
              <a:rPr lang="en-US" altLang="zh-CN" b="1" dirty="0" smtClean="0">
                <a:effectLst/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(r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10% to generate 1 higher level item</a:t>
            </a:r>
            <a:r>
              <a:rPr lang="en-US" altLang="zh-CN" dirty="0" smtClean="0"/>
              <a:t>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+=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; } </a:t>
            </a:r>
            <a:r>
              <a:rPr lang="en-US" altLang="zh-CN" b="1" dirty="0" smtClean="0">
                <a:effectLst/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(r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0.95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5% to generate 2 higher level item</a:t>
            </a:r>
            <a:r>
              <a:rPr lang="en-US" altLang="zh-CN" dirty="0" smtClean="0"/>
              <a:t>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+=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; } </a:t>
            </a:r>
            <a:r>
              <a:rPr lang="en-US" altLang="zh-CN" b="1" dirty="0" smtClean="0">
                <a:effectLst/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(r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0.96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1% to generate particular,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special, level item</a:t>
            </a:r>
            <a:r>
              <a:rPr lang="en-US" altLang="zh-CN" dirty="0" smtClean="0"/>
              <a:t>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ItemLevel.Particular</a:t>
            </a:r>
            <a:r>
              <a:rPr lang="en-US" altLang="zh-CN" dirty="0" smtClean="0"/>
              <a:t>; } </a:t>
            </a:r>
            <a:r>
              <a:rPr lang="en-US" altLang="zh-CN" b="1" dirty="0" smtClean="0">
                <a:effectLst/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null</a:t>
            </a:r>
            <a:r>
              <a:rPr lang="en-US" altLang="zh-CN" dirty="0" smtClean="0"/>
              <a:t>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if the enemy itself is special level, it has more opportunity to drop special item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enemyLevel</a:t>
            </a:r>
            <a:r>
              <a:rPr lang="en-US" altLang="zh-CN" dirty="0" smtClean="0"/>
              <a:t> ==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ItemLevel.Particular</a:t>
            </a:r>
            <a:r>
              <a:rPr lang="en-US" altLang="zh-CN" dirty="0" smtClean="0"/>
              <a:t>) { </a:t>
            </a:r>
            <a:r>
              <a:rPr lang="en-US" altLang="zh-CN" b="1" dirty="0" smtClean="0">
                <a:effectLst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Random.</a:t>
            </a:r>
            <a:r>
              <a:rPr lang="en-US" altLang="zh-CN" b="1" dirty="0" err="1" smtClean="0">
                <a:effectLst/>
              </a:rPr>
              <a:t>value</a:t>
            </a:r>
            <a:r>
              <a:rPr lang="en-US" altLang="zh-CN" dirty="0" smtClean="0"/>
              <a:t>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0.33</a:t>
            </a:r>
            <a:r>
              <a:rPr lang="en-US" altLang="zh-CN" dirty="0" smtClean="0"/>
              <a:t>) {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ItemLevel.Particular</a:t>
            </a:r>
            <a:r>
              <a:rPr lang="en-US" altLang="zh-CN" dirty="0" smtClean="0"/>
              <a:t>; } }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allLevelItems.Length</a:t>
            </a:r>
            <a:r>
              <a:rPr lang="en-US" altLang="zh-CN" dirty="0" smtClean="0"/>
              <a:t>) ? 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 : (</a:t>
            </a:r>
            <a:r>
              <a:rPr lang="en-US" altLang="zh-CN" dirty="0" err="1" smtClean="0"/>
              <a:t>allLevelItems.Length</a:t>
            </a:r>
            <a:r>
              <a:rPr lang="en-US" altLang="zh-CN" dirty="0" smtClean="0"/>
              <a:t> -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call `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GenerateRandomLevelItem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to finally drop a random item in this level</a:t>
            </a:r>
            <a:r>
              <a:rPr lang="en-US" altLang="zh-CN" dirty="0" smtClean="0"/>
              <a:t> Item 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allLevelItems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itemLevel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GenerateRandomLevelItem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Debug.Assert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!=</a:t>
            </a:r>
            <a:r>
              <a:rPr lang="en-US" altLang="zh-CN" b="1" dirty="0" smtClean="0">
                <a:effectLst/>
              </a:rPr>
              <a:t>null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 = (Item)</a:t>
            </a:r>
            <a:r>
              <a:rPr lang="en-US" altLang="zh-CN" dirty="0" err="1" smtClean="0"/>
              <a:t>GameObject.Instantiate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dropper.position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Quaternion.identity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droppedItem.SetupRandomPickableItem</a:t>
            </a:r>
            <a:r>
              <a:rPr lang="en-US" altLang="zh-CN" dirty="0" smtClean="0"/>
              <a:t>(); </a:t>
            </a:r>
            <a:r>
              <a:rPr lang="en-US" altLang="zh-CN" b="1" dirty="0" smtClean="0">
                <a:effectLst/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droppedItem</a:t>
            </a:r>
            <a:r>
              <a:rPr lang="en-US" altLang="zh-CN" dirty="0" smtClean="0"/>
              <a:t>; 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3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Bake path finding in Navigation page first.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20E5F-2C63-4304-AAA7-2AD68F5DCE5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5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This is a collider trigger as the child of the enemy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fieldOfViewAngle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110f;           // Number of degrees,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forward, for the enemy see.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bool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// Whether or not the player is currently sighted.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// Last place this enemy spotted the player.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static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Vector3.back;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player;                      // Reference to the player.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Awake()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player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GameObject.FindGameObjectWithTag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("Player"/*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Tags.player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Set the personal sighting and the previous sighting to the reset position.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OnTriggerStay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player has entered the trigger sphere...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player)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By default the player is not in sight.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Create a vector from the enemy to the player and store the angle between it and forward.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Vector3 direction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angle = Vector3.Angle(direction,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transform.forward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the angle between forward and where the player is, is less than half the angle of view...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(angle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fieldOfViewAngle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0.5f)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RaycastHit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... and if a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raycast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towards the player hits something...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Physics.Raycast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direction.normalized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out hit,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col.radius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// ... and if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raycast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hits the player...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hit.collider.gameObject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player)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// ... the player is in sight.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// Set the last global sighting is the players current position.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lastPlayerSighting.position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player.transform.position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player.transform.position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OnTriggerExit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player leaves the trigger zone...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player)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the player is not in sight.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9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EnemyPatrol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2f;                          //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mesh agent's speed when patrolling.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5f;                           //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mesh agent's speed when chasing.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5f;                        // The amount of time to wait when the last sighting is reached.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1f;                       // The amount of time to wait when the patrol way point is reached.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Transform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patrolWayPoints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 // An array of transforms for the patrol route.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shootRotSpeed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5f;                        // Turning speed when aiming at something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disappearEffect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effectDurationTime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1f;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    // Reference to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script.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UnityEngine.AI.NavMeshAgent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// Reference to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mesh agent.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         // A timer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               // A timer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                         // A counter for the way point array.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bool chase = false;                             //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Awake()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Get the enemy sight among the children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transform.Find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Debug.Assert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UnityEngine.AI.NavMeshAgent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Update()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player is in sight and is alive...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enemySight.playerInSight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... shoot.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Shooting();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chase = true;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player has been sighted and isn't dead...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 if (chase)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chase.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Chasing();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Otherwise...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... patrol.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Patrolling();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("Patrol!");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Shooting()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Implement shooting function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Chasing()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("Chasing");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nav.Resume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Create a vector from the enemy to the last sighting of the player.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sightingDeltaPos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enemySight.personalLastSighting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personal sighting of the player is not close...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sightingDeltaPos.sqrMagnitude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4f)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set the destination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last personal sighting of the player.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nav.destination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enemySight.personalLastSighting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Set the appropriate speed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near the last personal sighting...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nav.remainingDistance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nav.stoppingDistance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increment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the timer exceeds the wait time...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... reset last global sighting, the last personal sighting and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lastPlayerSighting.position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lastPlayerSighting.resetPosition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chase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not near the last sighting personal sighting of the player, reset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chaseTimer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Patrolling()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nav.Resume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Set an appropriate speed for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NavMeshAgent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patrolSpeed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If near the next waypoint or there is no destination...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nav.remainingDistance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nav.stoppingDistance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... increment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the timer exceeds the wait time...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patrolWaitTime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... increment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patrolWayPoints.childCount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Reset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If not near a destination, reset the timer.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patrolTimer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Set the destination to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patrolWayPoint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nav.destination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patrolWayPoints.GetChild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wayPointIndex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).position;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2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7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bullet =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Transform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1f;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float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Use this for initialization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Start()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Update is called once per frame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Update()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Fire(Vector3 target)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target -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bulletPos.position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xyProject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Vector3.ProjectOnPlane(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Vector3.up);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bulletStartPos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bulletPos.position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bulletStartPos.y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GameObject.Instantiate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(bullet,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bulletStartPos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Quaternion.FromToRotation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(Vector3.forward,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xyProject.normalized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lastShootTime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void Update()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rb.MovePosition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transform.forward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speed *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OnTriggerEnter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switch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Tags.obstacle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default: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(other);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&lt;Renderer&gt;().enabled = false;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EnemyTutorial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EnemyTutorial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GameObject.Destroy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4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Transform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weapons;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protected Vector3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Use this for initialization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Start()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gameObject.transform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)Instantiate(weapons[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Quaternion.identity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true);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transform.SetParent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SetUsable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Fire(Vector3 target)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("Fire", target);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Update is called once per frame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void Update()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Input.GetButton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("Fire1"))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Ray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Camera.main.ScreenPointToRay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Input.mousePosition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enter = 0.0f;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Plane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firePlane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Plane(Vector3.up,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weaponPos.position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firePlane.Raycast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(ray, out enter))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ray.GetPoint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(enter);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Fire(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Input.GetButtonUp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("Fire1"))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change weapon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float f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Input.GetAxis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("Mouse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ScrollWheel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(f &gt; 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 if (f &lt; 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(-1);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protected void Die()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Application.Quit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bool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next)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Mathf.Abs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next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%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StopFire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// stop fire when changing to a new weapon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true;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bool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weapons[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gameObject.SetActive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currWeapon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("Changed Weapon");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return true;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7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override void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OnTriggerEnter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pickable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base.OnTriggerEnter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(other);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switch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Tags.obstacle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return;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Tags.player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return;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default: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//Explosion();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GameObject.Destroy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("damage object:"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StartCoroutine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other);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("Called damage");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&lt;Renderer&gt;().enabled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transform.SetParent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other.gameObject.transform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Actor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&lt;Actor&gt;();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Explosion(other);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switch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bulletType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WeaponType.Pistol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WeaponType.Gun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("Persistent");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transform.SetParent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other.transform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float t = 0.0f;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while (t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effectDurationTime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 +=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damagePerSecond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yield return null;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("this time:" + t + "damage:"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damagePerSecond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Time.deltaTime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WeaponType.Rocket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cols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Physics.OverlapSphere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damageRadius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damagedActors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List&lt;Actor&gt;();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("overlap"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cols.GetLength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 in cols)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Actor a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col.gameObject.GetComponent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&lt;Actor&gt;();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(a &amp;&amp; 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damagedActors.Contains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float r = Vector3.Distance(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transform.position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damageRadius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r) /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damageRadius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 = r &lt; 0f ? 0 : r;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if ((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Tags.player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||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 * r);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damagedActors.Add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("Damage" + a);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WeaponType.Laser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Tags.player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|| (!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Tags.enemy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otherActor.Damage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(damage);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default: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break;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GameObject.Destroy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B8B83-A421-4F64-9CED-4D633B07A6E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Unity%205.5.0b4\Editor\Data\Documentation\en\Manual\class-Avatar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Shooter Tutorial</a:t>
            </a:r>
            <a:br>
              <a:rPr lang="en-US" altLang="zh-CN" dirty="0" smtClean="0"/>
            </a:br>
            <a:r>
              <a:rPr lang="en-US" altLang="zh-CN" dirty="0" smtClean="0"/>
              <a:t>How to make a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 shoot game using Unity 3D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Honglei</a:t>
            </a:r>
            <a:r>
              <a:rPr lang="en-US" altLang="zh-CN" dirty="0" smtClean="0"/>
              <a:t>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1760" y="2204864"/>
            <a:ext cx="3914776" cy="22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proper camera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19872" y="1412776"/>
            <a:ext cx="2323301" cy="532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Mecanim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Tutorial_2_Animation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3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135" y="548680"/>
            <a:ext cx="6191250" cy="3095625"/>
          </a:xfrm>
        </p:spPr>
      </p:pic>
      <p:sp>
        <p:nvSpPr>
          <p:cNvPr id="8" name="Rectangle 7"/>
          <p:cNvSpPr/>
          <p:nvPr/>
        </p:nvSpPr>
        <p:spPr>
          <a:xfrm>
            <a:off x="179512" y="3861048"/>
            <a:ext cx="9036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455463"/>
                </a:solidFill>
                <a:latin typeface="Open Sans"/>
              </a:rPr>
              <a:t>Animation clips are imported from an external source or created within 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Unity.</a:t>
            </a:r>
            <a:endParaRPr lang="en-US" altLang="zh-CN" dirty="0">
              <a:solidFill>
                <a:srgbClr val="455463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455463"/>
                </a:solidFill>
                <a:latin typeface="Open Sans"/>
              </a:rPr>
              <a:t>The animation clips are placed and arranged in an Animator 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Controller.</a:t>
            </a:r>
            <a:endParaRPr lang="en-US" altLang="zh-CN" dirty="0">
              <a:solidFill>
                <a:srgbClr val="455463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455463"/>
                </a:solidFill>
                <a:latin typeface="Open Sans"/>
              </a:rPr>
              <a:t>The rigged character model 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has </a:t>
            </a:r>
            <a:r>
              <a:rPr lang="en-US" altLang="zh-CN" dirty="0">
                <a:solidFill>
                  <a:srgbClr val="455463"/>
                </a:solidFill>
                <a:latin typeface="Open Sans"/>
              </a:rPr>
              <a:t>a specific configuration of bones which are mapped to Unity’s common </a:t>
            </a:r>
            <a:r>
              <a:rPr lang="en-US" altLang="zh-CN" u="sng" dirty="0">
                <a:solidFill>
                  <a:srgbClr val="B83C82"/>
                </a:solidFill>
                <a:latin typeface="Open Sans"/>
                <a:hlinkClick r:id="rId3" action="ppaction://hlinkfile"/>
              </a:rPr>
              <a:t>Avatar</a:t>
            </a:r>
            <a:r>
              <a:rPr lang="en-US" altLang="zh-CN" dirty="0">
                <a:solidFill>
                  <a:srgbClr val="455463"/>
                </a:solidFill>
                <a:latin typeface="Open Sans"/>
              </a:rPr>
              <a:t> 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format.</a:t>
            </a:r>
            <a:endParaRPr lang="en-US" altLang="zh-CN" dirty="0">
              <a:solidFill>
                <a:srgbClr val="455463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455463"/>
                </a:solidFill>
                <a:latin typeface="Open Sans"/>
              </a:rPr>
              <a:t>When animating the character model, it has an Animator component </a:t>
            </a:r>
            <a:r>
              <a:rPr lang="en-US" altLang="zh-CN" dirty="0" smtClean="0">
                <a:solidFill>
                  <a:srgbClr val="455463"/>
                </a:solidFill>
                <a:latin typeface="Open Sans"/>
              </a:rPr>
              <a:t>attached</a:t>
            </a:r>
            <a:endParaRPr lang="en-US" altLang="zh-CN" b="0" i="0" dirty="0">
              <a:solidFill>
                <a:srgbClr val="45546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994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 Transitions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24012"/>
            <a:ext cx="752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parameters to control state transit</a:t>
            </a:r>
          </a:p>
          <a:p>
            <a:r>
              <a:rPr lang="en-US" altLang="zh-CN" dirty="0" smtClean="0"/>
              <a:t>The parameter can be retrieved through script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3356992"/>
            <a:ext cx="733966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multi-layer animation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132" y="1772816"/>
            <a:ext cx="8353736" cy="340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 Mask property </a:t>
            </a:r>
            <a:r>
              <a:rPr lang="en-US" altLang="zh-CN" dirty="0" smtClean="0"/>
              <a:t>to </a:t>
            </a:r>
            <a:r>
              <a:rPr lang="en-US" altLang="zh-CN" dirty="0"/>
              <a:t>specify the mask used on this </a:t>
            </a:r>
            <a:r>
              <a:rPr lang="en-US" altLang="zh-CN" dirty="0" smtClean="0"/>
              <a:t>layer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 if you wanted to play a throwing animation on just the upper body of your model, while having your character also able to walk, run or stand still at the same time, you would use a mask on the layer which plays the throwing animation where the upper body sections are </a:t>
            </a:r>
            <a:r>
              <a:rPr lang="en-US" altLang="zh-CN" dirty="0" smtClean="0"/>
              <a:t>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7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1770" y="1700808"/>
            <a:ext cx="2640459" cy="44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the mask to the new layer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mask in a additive layer that exclude legs</a:t>
            </a:r>
          </a:p>
          <a:p>
            <a:r>
              <a:rPr lang="en-US" altLang="zh-CN" dirty="0" smtClean="0"/>
              <a:t>When transit to a animation clip in this layer, it would only replace the animation of upper body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5616" y="3645024"/>
            <a:ext cx="668645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New scene</a:t>
            </a:r>
          </a:p>
          <a:p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Mecanim</a:t>
            </a:r>
            <a:endParaRPr lang="en-US" altLang="zh-CN" dirty="0" smtClean="0"/>
          </a:p>
          <a:p>
            <a:r>
              <a:rPr lang="en-US" altLang="zh-CN" dirty="0" smtClean="0"/>
              <a:t>Enemy patrol, and react</a:t>
            </a:r>
          </a:p>
          <a:p>
            <a:r>
              <a:rPr lang="en-US" altLang="zh-CN" dirty="0" smtClean="0"/>
              <a:t>Weapon system</a:t>
            </a:r>
          </a:p>
          <a:p>
            <a:r>
              <a:rPr lang="en-US" altLang="zh-CN" dirty="0" smtClean="0"/>
              <a:t>Adding interactive items</a:t>
            </a:r>
          </a:p>
          <a:p>
            <a:r>
              <a:rPr lang="en-US" altLang="zh-CN" dirty="0" smtClean="0"/>
              <a:t>Dropping random items</a:t>
            </a:r>
          </a:p>
          <a:p>
            <a:r>
              <a:rPr lang="en-US" altLang="zh-CN" dirty="0" smtClean="0"/>
              <a:t>UI</a:t>
            </a:r>
          </a:p>
          <a:p>
            <a:r>
              <a:rPr lang="en-US" altLang="zh-CN" dirty="0" smtClean="0"/>
              <a:t>Make it complete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0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Actor AI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Tutorial_3_AI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2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AI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AI to enemies, mainly path finding</a:t>
            </a:r>
          </a:p>
          <a:p>
            <a:r>
              <a:rPr lang="en-US" altLang="zh-CN" dirty="0" smtClean="0"/>
              <a:t>Bake navigation first</a:t>
            </a:r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2780928"/>
            <a:ext cx="4937723" cy="3833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3060" y="2852936"/>
            <a:ext cx="3175517" cy="31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NavMeshAgent</a:t>
            </a:r>
            <a:r>
              <a:rPr lang="en-US" altLang="zh-CN" dirty="0" smtClean="0"/>
              <a:t> to AI models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1760" y="2132856"/>
            <a:ext cx="4824536" cy="44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script to give them destination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2526163"/>
            <a:ext cx="71532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To avoid polluting complete game script, all script class should be put inside </a:t>
            </a:r>
            <a:r>
              <a:rPr lang="en-US" altLang="zh-CN" dirty="0"/>
              <a:t>namespace </a:t>
            </a:r>
            <a:r>
              <a:rPr lang="en-US" altLang="zh-CN" dirty="0" smtClean="0"/>
              <a:t>Tutorial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2636912"/>
            <a:ext cx="8856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destPoint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   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NavMeshAgent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Awake()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GetComponent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UnityEngine.AI.</a:t>
            </a:r>
            <a:r>
              <a:rPr lang="en-US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NavMeshAgent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  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nav.SetDestination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destPoint.position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set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nav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destination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4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Enemy patrols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Tutorial_3_AI_2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5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logic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enemy patrols in a particular path</a:t>
            </a:r>
          </a:p>
          <a:p>
            <a:r>
              <a:rPr lang="en-US" altLang="zh-CN" dirty="0" smtClean="0"/>
              <a:t>When he sees the player, </a:t>
            </a:r>
            <a:r>
              <a:rPr lang="en-US" altLang="zh-CN" dirty="0" smtClean="0"/>
              <a:t>he will shoot the player</a:t>
            </a:r>
          </a:p>
          <a:p>
            <a:r>
              <a:rPr lang="en-US" altLang="zh-CN" dirty="0" smtClean="0"/>
              <a:t>If he lost </a:t>
            </a:r>
            <a:r>
              <a:rPr lang="en-US" altLang="zh-CN" smtClean="0"/>
              <a:t>the player, he </a:t>
            </a:r>
            <a:r>
              <a:rPr lang="en-US" altLang="zh-CN" dirty="0" smtClean="0"/>
              <a:t>would try to chase him</a:t>
            </a:r>
          </a:p>
          <a:p>
            <a:r>
              <a:rPr lang="en-US" altLang="zh-CN" dirty="0" smtClean="0"/>
              <a:t>If he can't catch with the player, he would go back to patrol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5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sight of enemy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an empty game </a:t>
            </a:r>
            <a:r>
              <a:rPr lang="en-US" altLang="zh-CN" dirty="0"/>
              <a:t>object named </a:t>
            </a:r>
            <a:r>
              <a:rPr lang="en-US" altLang="zh-CN" dirty="0" err="1"/>
              <a:t>EnemySight</a:t>
            </a:r>
            <a:endParaRPr lang="en-US" altLang="zh-CN" dirty="0" smtClean="0"/>
          </a:p>
          <a:p>
            <a:r>
              <a:rPr lang="en-US" altLang="zh-CN" dirty="0" smtClean="0"/>
              <a:t>Add a sphere collider to it, adjust the radius, and set it as Trigger</a:t>
            </a:r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856" y="3789040"/>
            <a:ext cx="2635002" cy="25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the sight game object as the child of the enemy</a:t>
            </a:r>
          </a:p>
          <a:p>
            <a:r>
              <a:rPr lang="en-US" altLang="zh-CN" dirty="0" smtClean="0"/>
              <a:t>Give it a script named </a:t>
            </a:r>
            <a:r>
              <a:rPr lang="en-US" altLang="zh-CN" dirty="0" err="1"/>
              <a:t>EnemySight</a:t>
            </a:r>
            <a:endParaRPr lang="en-US" altLang="zh-CN" dirty="0"/>
          </a:p>
          <a:p>
            <a:r>
              <a:rPr lang="en-US" altLang="zh-CN" dirty="0" smtClean="0"/>
              <a:t>The script can </a:t>
            </a:r>
            <a:r>
              <a:rPr lang="en-US" altLang="zh-CN" smtClean="0"/>
              <a:t>judge whether </a:t>
            </a:r>
            <a:r>
              <a:rPr lang="en-US" altLang="zh-CN" dirty="0" smtClean="0"/>
              <a:t>the player is inside the sight of the enemy or not</a:t>
            </a:r>
          </a:p>
          <a:p>
            <a:r>
              <a:rPr lang="en-US" altLang="zh-CN" dirty="0" smtClean="0"/>
              <a:t>In Enemy script, it will be used as the option if the enemy chase the player or patrol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2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Patrol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enemy behavior script, </a:t>
            </a:r>
            <a:r>
              <a:rPr lang="en-US" altLang="zh-CN" dirty="0" err="1" smtClean="0"/>
              <a:t>EnemyPatrol</a:t>
            </a:r>
            <a:r>
              <a:rPr lang="en-US" altLang="zh-CN" dirty="0" smtClean="0"/>
              <a:t>, use </a:t>
            </a:r>
            <a:r>
              <a:rPr lang="en-US" altLang="zh-CN" dirty="0" err="1" smtClean="0"/>
              <a:t>enemysight</a:t>
            </a:r>
            <a:r>
              <a:rPr lang="en-US" altLang="zh-CN" dirty="0" smtClean="0"/>
              <a:t> to control the enemy patrol status</a:t>
            </a:r>
          </a:p>
          <a:p>
            <a:r>
              <a:rPr lang="en-US" altLang="zh-CN" dirty="0" smtClean="0"/>
              <a:t>Set stopping distance in </a:t>
            </a:r>
            <a:r>
              <a:rPr lang="en-US" altLang="zh-CN" dirty="0" err="1" smtClean="0"/>
              <a:t>NavMeshAgent</a:t>
            </a:r>
            <a:r>
              <a:rPr lang="en-US" altLang="zh-CN" dirty="0" smtClean="0"/>
              <a:t> component inspection to a acceptable value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2782" y="3863181"/>
            <a:ext cx="2678435" cy="23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Create a new game scene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Tutorial_1_BasicScene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statuses of the enemy can be switched between patrol, chase, and other behaviors</a:t>
            </a:r>
          </a:p>
          <a:p>
            <a:r>
              <a:rPr lang="en-US" altLang="zh-CN" dirty="0" smtClean="0"/>
              <a:t>Use sight, distance to the player, and other parameters to determine the status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842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Weapon and other advanced game functions</a:t>
            </a:r>
            <a:endParaRPr lang="zh-CN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Tutorial_4_Upgrade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27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Weapon compositions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Gun + bullet</a:t>
            </a:r>
          </a:p>
          <a:p>
            <a:pPr lvl="1"/>
            <a:r>
              <a:rPr lang="en-US" altLang="zh-CN" dirty="0" smtClean="0"/>
              <a:t>Gun: shoot frequency, ammo, fire direction</a:t>
            </a:r>
          </a:p>
          <a:p>
            <a:pPr lvl="1"/>
            <a:r>
              <a:rPr lang="en-US" altLang="zh-CN" dirty="0" smtClean="0"/>
              <a:t>Bullet: damage, speed, damage type</a:t>
            </a:r>
          </a:p>
          <a:p>
            <a:r>
              <a:rPr lang="en-US" altLang="zh-CN" dirty="0" smtClean="0"/>
              <a:t>Player to control it</a:t>
            </a:r>
          </a:p>
          <a:p>
            <a:pPr lvl="1"/>
            <a:r>
              <a:rPr lang="en-US" altLang="zh-CN" dirty="0" smtClean="0"/>
              <a:t>Player script to handle weapon change, fire, and pick up items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408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Weapon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en-US" altLang="zh-CN" dirty="0" err="1"/>
              <a:t>lastShootTime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freezeTime</a:t>
            </a:r>
            <a:r>
              <a:rPr lang="en-US" altLang="zh-CN" dirty="0" smtClean="0"/>
              <a:t> to implement weapon freeze time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2339752"/>
            <a:ext cx="100811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Fire(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target)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lastShootTime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freezeTime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target -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bulletPos.position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xyProject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.ProjectOnPlane(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.up);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bulletStartPos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bulletPos.position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bulletStartPos.y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 = 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.Instantiate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(bullet,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bulletStartPos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Quaternion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.FromToRotation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.forward,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xyProject.normalized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lastShootTime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0f;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2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Calculate fire direction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Calculate </a:t>
            </a:r>
            <a:r>
              <a:rPr lang="en-US" altLang="zh-CN" dirty="0"/>
              <a:t>fire direction based on mouse </a:t>
            </a:r>
            <a:r>
              <a:rPr lang="en-US" altLang="zh-CN" dirty="0" err="1"/>
              <a:t>pos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7524" y="2293520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.GetButton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"Fire1"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Camera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.main.ScreenPointToRay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.mousePosition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enter = 0.0f;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firePlane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.up,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firePlane.Raycast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(ray,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enter))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ray.GetPoint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(enter);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Fire(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23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Bullet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Update to let bullet move in a particular speed</a:t>
            </a:r>
          </a:p>
          <a:p>
            <a:r>
              <a:rPr lang="en-US" altLang="zh-CN" dirty="0" smtClean="0"/>
              <a:t>Set bullet game object collider as trigger type</a:t>
            </a:r>
          </a:p>
          <a:p>
            <a:r>
              <a:rPr lang="en-US" altLang="zh-CN" dirty="0" smtClean="0"/>
              <a:t>When collider with others, then check if cause damage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3863181"/>
            <a:ext cx="3562914" cy="28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73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Bullet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113772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Update()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bMove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rb.MovePosition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transform.forward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speed *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.deltaTime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OnTriggerEnter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Collider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other)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other.tag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Tags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.obstacle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bMove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Tags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.enemy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BeginDamage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(other);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308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Grab a gun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Characters can equip a particular weapon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2348880"/>
            <a:ext cx="10332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Start()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gameObject.transform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weapons.Length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)Instantiate(weapons[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weaponPos.position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Quaternion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.identity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gameObject.tag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Tags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.enemy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SendMessage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SetAsEnemy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transform.SetParent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weaponPos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//weapons[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SendMessage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SetUsable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gameObject.SetActive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447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Cause damage to characters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The bullet from the player will cause damage to enemies, and vice verse</a:t>
            </a:r>
          </a:p>
          <a:p>
            <a:r>
              <a:rPr lang="en-US" altLang="zh-CN" dirty="0" smtClean="0"/>
              <a:t>Different type of bullet will cause different type of damage</a:t>
            </a:r>
          </a:p>
          <a:p>
            <a:pPr lvl="1"/>
            <a:r>
              <a:rPr lang="en-US" altLang="zh-CN" dirty="0" smtClean="0"/>
              <a:t>Common bullet will cause instant damage</a:t>
            </a:r>
          </a:p>
          <a:p>
            <a:pPr lvl="1"/>
            <a:r>
              <a:rPr lang="en-US" altLang="zh-CN" dirty="0" smtClean="0"/>
              <a:t>Explosion bullet will damage all characters inside the efficient region</a:t>
            </a:r>
          </a:p>
          <a:p>
            <a:pPr lvl="1"/>
            <a:r>
              <a:rPr lang="en-US" altLang="zh-CN" dirty="0" smtClean="0"/>
              <a:t>Consistent bullet will cause damage for a while</a:t>
            </a:r>
          </a:p>
          <a:p>
            <a:pPr lvl="1"/>
            <a:r>
              <a:rPr lang="en-US" altLang="zh-CN" dirty="0" smtClean="0"/>
              <a:t>Puncture bullet wouldn’t stop when hit a character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008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 weapon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354360" y="2348880"/>
            <a:ext cx="8435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gameObject.SetActive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Mathf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.Abs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next +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weapons.Length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%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weapons.Length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weapons[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currWeapon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gameObject.SetActive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StopFire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stop fire when changing to a new weapon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00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</a:t>
            </a:r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88" t="-2716"/>
          <a:stretch/>
        </p:blipFill>
        <p:spPr bwMode="auto">
          <a:xfrm>
            <a:off x="1907704" y="1844824"/>
            <a:ext cx="4673302" cy="33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prefabs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51" y="1462881"/>
            <a:ext cx="4371975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077072"/>
            <a:ext cx="4476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67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201836"/>
            <a:ext cx="3143181" cy="2796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040" y="201836"/>
            <a:ext cx="2760563" cy="3283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644239"/>
            <a:ext cx="4992638" cy="31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Weapon system logic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Instantiate all possible weapons for every character</a:t>
            </a:r>
          </a:p>
          <a:p>
            <a:r>
              <a:rPr lang="en-US" altLang="zh-CN" dirty="0" smtClean="0"/>
              <a:t>But only one of them is currently useable</a:t>
            </a:r>
          </a:p>
          <a:p>
            <a:pPr lvl="1"/>
            <a:r>
              <a:rPr lang="en-US" altLang="zh-CN" dirty="0" smtClean="0"/>
              <a:t>The others are disable</a:t>
            </a:r>
          </a:p>
          <a:p>
            <a:pPr lvl="1"/>
            <a:r>
              <a:rPr lang="en-US" altLang="zh-CN" dirty="0" smtClean="0"/>
              <a:t>When the player pick up weapon, corresponding weapon in its weapon list will become usable</a:t>
            </a:r>
          </a:p>
          <a:p>
            <a:r>
              <a:rPr lang="en-US" altLang="zh-CN" dirty="0" smtClean="0"/>
              <a:t>When fire, current weapon will try to instantiate a bullet, then bullet script will take over the following process</a:t>
            </a:r>
          </a:p>
          <a:p>
            <a:pPr lvl="1"/>
            <a:r>
              <a:rPr lang="en-US" altLang="zh-CN" dirty="0" smtClean="0"/>
              <a:t>Enemy will fire at the player</a:t>
            </a:r>
          </a:p>
          <a:p>
            <a:pPr lvl="1"/>
            <a:r>
              <a:rPr lang="en-US" altLang="zh-CN" dirty="0" smtClean="0"/>
              <a:t>Player will fire at the direction where the mouse point to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775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enemy behavior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the enemy tag as “Enemy”</a:t>
            </a:r>
          </a:p>
          <a:p>
            <a:r>
              <a:rPr lang="en-US" altLang="zh-CN" dirty="0" smtClean="0"/>
              <a:t>Use enemy script to receive damage when shot</a:t>
            </a:r>
          </a:p>
          <a:p>
            <a:r>
              <a:rPr lang="en-US" altLang="zh-CN" dirty="0" smtClean="0"/>
              <a:t>When the health of enemy below to 0, die</a:t>
            </a:r>
          </a:p>
          <a:p>
            <a:r>
              <a:rPr lang="en-US" altLang="zh-CN" dirty="0" smtClean="0"/>
              <a:t>There is some probability to drop an item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80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51520" y="1700808"/>
            <a:ext cx="9793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protected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Die()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SendMessage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DropItem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lm.killEnemyNum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.Destroy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63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5773" y="274638"/>
            <a:ext cx="3372453" cy="69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21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Make it complete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55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Optimize game 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inherit of C# class to manage characters and items in the game scene</a:t>
            </a:r>
          </a:p>
          <a:p>
            <a:r>
              <a:rPr lang="en-US" altLang="zh-CN" dirty="0" smtClean="0"/>
              <a:t>Enemy and Player are all inherited from Actor</a:t>
            </a:r>
          </a:p>
          <a:p>
            <a:pPr lvl="1"/>
            <a:r>
              <a:rPr lang="en-US" altLang="zh-CN" dirty="0" smtClean="0"/>
              <a:t>Actor can have weapons, fire, be damaged, die</a:t>
            </a:r>
          </a:p>
          <a:p>
            <a:r>
              <a:rPr lang="en-US" altLang="zh-CN" dirty="0" smtClean="0"/>
              <a:t>Bullet and Weapon are all inherited from Item</a:t>
            </a:r>
          </a:p>
          <a:p>
            <a:pPr lvl="1"/>
            <a:r>
              <a:rPr lang="en-US" altLang="zh-CN" dirty="0" smtClean="0"/>
              <a:t>Item can be picked up or used, initialized randomly, used by enemy or the player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398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Use a game manager to handle global staff </a:t>
            </a:r>
          </a:p>
          <a:p>
            <a:pPr lvl="1"/>
            <a:r>
              <a:rPr lang="en-US" altLang="zh-CN" dirty="0" smtClean="0"/>
              <a:t>Drop item system</a:t>
            </a:r>
          </a:p>
          <a:p>
            <a:pPr lvl="1"/>
            <a:r>
              <a:rPr lang="en-US" altLang="zh-CN" dirty="0" smtClean="0"/>
              <a:t>Record some game information</a:t>
            </a:r>
          </a:p>
          <a:p>
            <a:pPr lvl="1"/>
            <a:r>
              <a:rPr lang="en-US" altLang="zh-CN" dirty="0" smtClean="0"/>
              <a:t>Notify UI to display particular information</a:t>
            </a:r>
          </a:p>
          <a:p>
            <a:r>
              <a:rPr lang="en-US" altLang="zh-CN" dirty="0" smtClean="0"/>
              <a:t>Set a text UI to display game information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884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generate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When a item drop order is triggered</a:t>
            </a:r>
          </a:p>
          <a:p>
            <a:pPr lvl="1"/>
            <a:r>
              <a:rPr lang="en-US" altLang="zh-CN" dirty="0" smtClean="0"/>
              <a:t>When an enemy dies</a:t>
            </a:r>
          </a:p>
          <a:p>
            <a:r>
              <a:rPr lang="en-US" altLang="zh-CN" dirty="0" smtClean="0"/>
              <a:t>There is a particular probability to drop an item</a:t>
            </a:r>
          </a:p>
          <a:p>
            <a:pPr lvl="1"/>
            <a:r>
              <a:rPr lang="en-US" altLang="zh-CN" dirty="0" smtClean="0"/>
              <a:t>It has a drop probability parameter</a:t>
            </a:r>
          </a:p>
          <a:p>
            <a:r>
              <a:rPr lang="en-US" altLang="zh-CN" dirty="0" smtClean="0"/>
              <a:t>The Manager takes over the generate process</a:t>
            </a:r>
          </a:p>
          <a:p>
            <a:r>
              <a:rPr lang="en-US" altLang="zh-CN" dirty="0" smtClean="0"/>
              <a:t>It use a strategy to decide which level item should be generated</a:t>
            </a:r>
          </a:p>
          <a:p>
            <a:r>
              <a:rPr lang="en-US" altLang="zh-CN" dirty="0" smtClean="0"/>
              <a:t>Then use item collection in this level to finally generate a random item inside it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9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terrain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8312" y="1700808"/>
            <a:ext cx="45815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0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</a:t>
            </a:r>
            <a:r>
              <a:rPr lang="en-US" altLang="zh-CN" dirty="0"/>
              <a:t>drop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Write a script named </a:t>
            </a:r>
            <a:r>
              <a:rPr lang="en-US" altLang="zh-CN" dirty="0" err="1"/>
              <a:t>EnemyDropItemProc</a:t>
            </a:r>
            <a:r>
              <a:rPr lang="en-US" altLang="zh-CN" dirty="0"/>
              <a:t> that would be grabbed into an enemy or other item-droppable </a:t>
            </a:r>
            <a:r>
              <a:rPr lang="en-US" altLang="zh-CN" dirty="0" smtClean="0"/>
              <a:t>objects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some adjustable parameters in this class:</a:t>
            </a:r>
          </a:p>
          <a:p>
            <a:pPr lvl="1"/>
            <a:r>
              <a:rPr lang="en-US" altLang="zh-CN" b="1" dirty="0"/>
              <a:t>Enemy Level </a:t>
            </a:r>
            <a:r>
              <a:rPr lang="en-US" altLang="zh-CN" dirty="0"/>
              <a:t>The enemies can be divided into several levels, there are 5 levels in the Shooter Example. It more likes that the enemy will drop the same level items when they killed by the player. Particular level means special.</a:t>
            </a:r>
          </a:p>
          <a:p>
            <a:pPr lvl="1"/>
            <a:r>
              <a:rPr lang="en-US" altLang="zh-CN" b="1" dirty="0"/>
              <a:t>Level Manager </a:t>
            </a:r>
            <a:r>
              <a:rPr lang="en-US" altLang="zh-CN" dirty="0"/>
              <a:t>The pointer to the level manager in the scene. It will handle all item drop functions.</a:t>
            </a:r>
          </a:p>
          <a:p>
            <a:pPr lvl="1"/>
            <a:r>
              <a:rPr lang="en-US" altLang="zh-CN" b="1" dirty="0"/>
              <a:t>Drop Item Per </a:t>
            </a:r>
            <a:r>
              <a:rPr lang="en-US" altLang="zh-CN" dirty="0"/>
              <a:t>The probability of the enemy to drop items when is killed.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060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EnemyDropItemProc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268760"/>
            <a:ext cx="114492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ItemLevel</a:t>
            </a:r>
            <a:r>
              <a:rPr lang="en-US" altLang="zh-CN" dirty="0"/>
              <a:t> </a:t>
            </a:r>
            <a:r>
              <a:rPr lang="en-US" altLang="zh-CN" dirty="0" err="1"/>
              <a:t>enemyLevel</a:t>
            </a:r>
            <a:r>
              <a:rPr lang="en-US" altLang="zh-CN" dirty="0"/>
              <a:t> = ItemLevel.Level1;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LevelManager</a:t>
            </a:r>
            <a:r>
              <a:rPr lang="en-US" altLang="zh-CN" dirty="0"/>
              <a:t> </a:t>
            </a:r>
            <a:r>
              <a:rPr lang="en-US" altLang="zh-CN" dirty="0" err="1"/>
              <a:t>levelManager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public float </a:t>
            </a:r>
            <a:r>
              <a:rPr lang="en-US" altLang="zh-CN" dirty="0" err="1"/>
              <a:t>dropItemPer</a:t>
            </a:r>
            <a:r>
              <a:rPr lang="en-US" altLang="zh-CN" dirty="0"/>
              <a:t> = 0.1f; </a:t>
            </a:r>
          </a:p>
          <a:p>
            <a:r>
              <a:rPr lang="en-US" altLang="zh-CN" dirty="0"/>
              <a:t>	// Use this for initialization</a:t>
            </a:r>
          </a:p>
          <a:p>
            <a:r>
              <a:rPr lang="en-US" altLang="zh-CN" dirty="0"/>
              <a:t>	void Start () {</a:t>
            </a:r>
          </a:p>
          <a:p>
            <a:r>
              <a:rPr lang="en-US" altLang="zh-CN" dirty="0"/>
              <a:t>        if (!</a:t>
            </a:r>
            <a:r>
              <a:rPr lang="en-US" altLang="zh-CN" dirty="0" err="1"/>
              <a:t>levelManager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levelManager</a:t>
            </a:r>
            <a:r>
              <a:rPr lang="en-US" altLang="zh-CN" dirty="0"/>
              <a:t> = </a:t>
            </a:r>
            <a:r>
              <a:rPr lang="en-US" altLang="zh-CN" dirty="0" err="1"/>
              <a:t>GameObject.FindGameObjectWithTag</a:t>
            </a:r>
            <a:r>
              <a:rPr lang="en-US" altLang="zh-CN" dirty="0"/>
              <a:t>(</a:t>
            </a:r>
            <a:r>
              <a:rPr lang="en-US" altLang="zh-CN" dirty="0" err="1"/>
              <a:t>Tags.gameController</a:t>
            </a:r>
            <a:r>
              <a:rPr lang="en-US" altLang="zh-CN" dirty="0"/>
              <a:t>).</a:t>
            </a:r>
            <a:r>
              <a:rPr lang="en-US" altLang="zh-CN" dirty="0" err="1"/>
              <a:t>GetComponent</a:t>
            </a:r>
            <a:r>
              <a:rPr lang="en-US" altLang="zh-CN" dirty="0"/>
              <a:t>&lt;</a:t>
            </a:r>
            <a:r>
              <a:rPr lang="en-US" altLang="zh-CN" dirty="0" err="1"/>
              <a:t>LevelManager</a:t>
            </a:r>
            <a:r>
              <a:rPr lang="en-US" altLang="zh-CN" dirty="0"/>
              <a:t>&gt;();</a:t>
            </a:r>
          </a:p>
          <a:p>
            <a:r>
              <a:rPr lang="en-US" altLang="zh-CN" dirty="0"/>
              <a:t>        }	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 public Item </a:t>
            </a:r>
            <a:r>
              <a:rPr lang="en-US" altLang="zh-CN" dirty="0" err="1"/>
              <a:t>DropItem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Random.Range</a:t>
            </a:r>
            <a:r>
              <a:rPr lang="en-US" altLang="zh-CN" dirty="0"/>
              <a:t>(0f, 1f) &lt; </a:t>
            </a:r>
            <a:r>
              <a:rPr lang="en-US" altLang="zh-CN" dirty="0" err="1"/>
              <a:t>dropItemPer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Debug.Log</a:t>
            </a:r>
            <a:r>
              <a:rPr lang="en-US" altLang="zh-CN" dirty="0"/>
              <a:t>("Drop an item");</a:t>
            </a:r>
          </a:p>
          <a:p>
            <a:r>
              <a:rPr lang="en-US" altLang="zh-CN" dirty="0"/>
              <a:t>            return </a:t>
            </a:r>
            <a:r>
              <a:rPr lang="en-US" altLang="zh-CN" dirty="0" err="1"/>
              <a:t>levelManager.GenerateRandomItem</a:t>
            </a:r>
            <a:r>
              <a:rPr lang="en-US" altLang="zh-CN" dirty="0"/>
              <a:t>(transform);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null;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493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DropItem</a:t>
            </a:r>
            <a:r>
              <a:rPr lang="en-US" altLang="zh-CN" dirty="0"/>
              <a:t> will be called when the enemy is killed by the </a:t>
            </a:r>
            <a:r>
              <a:rPr lang="en-US" altLang="zh-CN" dirty="0" smtClean="0"/>
              <a:t>player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would be called in Die function of Enemy script like this: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27584" y="4077072"/>
            <a:ext cx="8838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protected override void Die()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SendMessage</a:t>
            </a:r>
            <a:r>
              <a:rPr lang="en-US" altLang="zh-CN" dirty="0"/>
              <a:t>("</a:t>
            </a:r>
            <a:r>
              <a:rPr lang="en-US" altLang="zh-CN" dirty="0" err="1"/>
              <a:t>DropItem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lm.killEnemyNum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GameObject.Destroy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024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script </a:t>
            </a:r>
            <a:r>
              <a:rPr lang="en-US" altLang="zh-CN" dirty="0" err="1"/>
              <a:t>LevelManager</a:t>
            </a:r>
            <a:r>
              <a:rPr lang="en-US" altLang="zh-CN" dirty="0"/>
              <a:t>, the function </a:t>
            </a:r>
            <a:r>
              <a:rPr lang="en-US" altLang="zh-CN" dirty="0" err="1"/>
              <a:t>GenerateRandomItem</a:t>
            </a:r>
            <a:r>
              <a:rPr lang="en-US" altLang="zh-CN" dirty="0"/>
              <a:t> , that will handle all random generate items </a:t>
            </a:r>
            <a:r>
              <a:rPr lang="en-US" altLang="zh-CN" dirty="0" smtClean="0"/>
              <a:t>process</a:t>
            </a:r>
          </a:p>
          <a:p>
            <a:r>
              <a:rPr lang="en-US" altLang="zh-CN" dirty="0" smtClean="0"/>
              <a:t>It can generate random items based on the enemy item percentage and level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757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droppable items would be managed in a script named </a:t>
            </a:r>
            <a:r>
              <a:rPr lang="en-US" altLang="zh-CN" dirty="0" err="1"/>
              <a:t>ItemsCollection</a:t>
            </a:r>
            <a:r>
              <a:rPr lang="en-US" altLang="zh-CN" dirty="0"/>
              <a:t>, it can return </a:t>
            </a:r>
            <a:r>
              <a:rPr lang="en-US" altLang="zh-CN" dirty="0" smtClean="0"/>
              <a:t>a random, </a:t>
            </a:r>
            <a:r>
              <a:rPr lang="en-US" altLang="zh-CN" dirty="0"/>
              <a:t>use function </a:t>
            </a:r>
            <a:r>
              <a:rPr lang="en-US" altLang="zh-CN" dirty="0" err="1"/>
              <a:t>GenerateRandomLevelItem</a:t>
            </a:r>
            <a:r>
              <a:rPr lang="en-US" altLang="zh-CN" dirty="0"/>
              <a:t>, </a:t>
            </a:r>
            <a:r>
              <a:rPr lang="en-US" altLang="zh-CN" dirty="0" smtClean="0"/>
              <a:t>item </a:t>
            </a:r>
            <a:r>
              <a:rPr lang="en-US" altLang="zh-CN" dirty="0"/>
              <a:t>from a particular item level 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631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88" y="1124744"/>
            <a:ext cx="7416824" cy="4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13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7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 other game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23728" y="1340768"/>
            <a:ext cx="45243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Drag a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 into the 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23728" y="1628800"/>
            <a:ext cx="4533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2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1196752"/>
            <a:ext cx="6893161" cy="42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a proper camera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83768" y="1484784"/>
            <a:ext cx="45339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5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3896</Words>
  <Application>Microsoft Office PowerPoint</Application>
  <PresentationFormat>全屏显示(4:3)</PresentationFormat>
  <Paragraphs>712</Paragraphs>
  <Slides>56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Shooter Tutorial How to make a 3rd person controller shoot game using Unity 3D</vt:lpstr>
      <vt:lpstr>Outline</vt:lpstr>
      <vt:lpstr>Create a new game scene</vt:lpstr>
      <vt:lpstr>New scene</vt:lpstr>
      <vt:lpstr>Add terrain</vt:lpstr>
      <vt:lpstr>And other game objects</vt:lpstr>
      <vt:lpstr>Drag a 3rd person controller into the scene</vt:lpstr>
      <vt:lpstr>PowerPoint 演示文稿</vt:lpstr>
      <vt:lpstr>Configure a proper camera</vt:lpstr>
      <vt:lpstr>PowerPoint 演示文稿</vt:lpstr>
      <vt:lpstr>Setting proper camera parameters</vt:lpstr>
      <vt:lpstr>Mecanim</vt:lpstr>
      <vt:lpstr>PowerPoint 演示文稿</vt:lpstr>
      <vt:lpstr>Animation Transitions</vt:lpstr>
      <vt:lpstr>PowerPoint 演示文稿</vt:lpstr>
      <vt:lpstr>Using multi-layer animation</vt:lpstr>
      <vt:lpstr>Mask</vt:lpstr>
      <vt:lpstr>PowerPoint 演示文稿</vt:lpstr>
      <vt:lpstr>Set the mask to the new layer</vt:lpstr>
      <vt:lpstr>Actor AI</vt:lpstr>
      <vt:lpstr>Add AI</vt:lpstr>
      <vt:lpstr>PowerPoint 演示文稿</vt:lpstr>
      <vt:lpstr>PowerPoint 演示文稿</vt:lpstr>
      <vt:lpstr>PowerPoint 演示文稿</vt:lpstr>
      <vt:lpstr>Enemy patrols</vt:lpstr>
      <vt:lpstr>The logic</vt:lpstr>
      <vt:lpstr>The sight of enemy</vt:lpstr>
      <vt:lpstr>PowerPoint 演示文稿</vt:lpstr>
      <vt:lpstr>Patrol</vt:lpstr>
      <vt:lpstr>PowerPoint 演示文稿</vt:lpstr>
      <vt:lpstr>Weapon and other advanced game functions</vt:lpstr>
      <vt:lpstr>Weapon compositions</vt:lpstr>
      <vt:lpstr>Weapon</vt:lpstr>
      <vt:lpstr>Calculate fire direction</vt:lpstr>
      <vt:lpstr>Bullet</vt:lpstr>
      <vt:lpstr>Bullet</vt:lpstr>
      <vt:lpstr>Grab a gun</vt:lpstr>
      <vt:lpstr>Cause damage to characters</vt:lpstr>
      <vt:lpstr>Change weapon</vt:lpstr>
      <vt:lpstr>Use prefabs</vt:lpstr>
      <vt:lpstr>PowerPoint 演示文稿</vt:lpstr>
      <vt:lpstr>Weapon system logic</vt:lpstr>
      <vt:lpstr>Set enemy behavior</vt:lpstr>
      <vt:lpstr>PowerPoint 演示文稿</vt:lpstr>
      <vt:lpstr>PowerPoint 演示文稿</vt:lpstr>
      <vt:lpstr>Make it complete</vt:lpstr>
      <vt:lpstr>Optimize game framework</vt:lpstr>
      <vt:lpstr>PowerPoint 演示文稿</vt:lpstr>
      <vt:lpstr>Item generate system</vt:lpstr>
      <vt:lpstr>Item drop system</vt:lpstr>
      <vt:lpstr>EnemyDropItemProc </vt:lpstr>
      <vt:lpstr>PowerPoint 演示文稿</vt:lpstr>
      <vt:lpstr>PowerPoint 演示文稿</vt:lpstr>
      <vt:lpstr>PowerPoint 演示文稿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Tutorial</dc:title>
  <dc:creator>HL H</dc:creator>
  <cp:lastModifiedBy>ForWork</cp:lastModifiedBy>
  <cp:revision>157</cp:revision>
  <dcterms:created xsi:type="dcterms:W3CDTF">2016-02-11T21:29:50Z</dcterms:created>
  <dcterms:modified xsi:type="dcterms:W3CDTF">2018-05-03T02:01:23Z</dcterms:modified>
</cp:coreProperties>
</file>