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14400" y="3449458"/>
            <a:ext cx="5861685" cy="0"/>
          </a:xfrm>
          <a:custGeom>
            <a:avLst/>
            <a:gdLst/>
            <a:ahLst/>
            <a:cxnLst/>
            <a:rect l="l" t="t" r="r" b="b"/>
            <a:pathLst>
              <a:path w="5861684">
                <a:moveTo>
                  <a:pt x="0" y="0"/>
                </a:moveTo>
                <a:lnTo>
                  <a:pt x="5861149" y="0"/>
                </a:lnTo>
              </a:path>
            </a:pathLst>
          </a:custGeom>
          <a:ln w="9143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1782067"/>
            <a:ext cx="5887084" cy="1779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1700" y="3670088"/>
            <a:ext cx="6101715" cy="1204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000" y="236393"/>
            <a:ext cx="6090920" cy="85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965" y="1816818"/>
            <a:ext cx="8227695" cy="4493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1369254"/>
            <a:ext cx="5072380" cy="19653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7470"/>
              </a:lnSpc>
              <a:spcBef>
                <a:spcPts val="535"/>
              </a:spcBef>
              <a:tabLst>
                <a:tab pos="3681729" algn="l"/>
              </a:tabLst>
            </a:pPr>
            <a:r>
              <a:rPr sz="6500" b="0" spc="-10" dirty="0">
                <a:latin typeface="Arial MT"/>
                <a:cs typeface="Arial MT"/>
              </a:rPr>
              <a:t>Computer Networks</a:t>
            </a:r>
            <a:r>
              <a:rPr sz="6500" b="0" dirty="0">
                <a:latin typeface="Arial MT"/>
                <a:cs typeface="Arial MT"/>
              </a:rPr>
              <a:t>	</a:t>
            </a:r>
            <a:r>
              <a:rPr sz="6500" b="0" spc="-25" dirty="0">
                <a:latin typeface="Arial MT"/>
                <a:cs typeface="Arial MT"/>
              </a:rPr>
              <a:t>Lab</a:t>
            </a:r>
            <a:endParaRPr sz="6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" y="0"/>
            <a:ext cx="9121775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10" dirty="0">
                <a:solidFill>
                  <a:srgbClr val="FFFFFF"/>
                </a:solidFill>
                <a:latin typeface="Trebuchet MS"/>
                <a:cs typeface="Trebuchet MS"/>
              </a:rPr>
              <a:t>Fork()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234" y="1192638"/>
            <a:ext cx="4067175" cy="378714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12445">
              <a:lnSpc>
                <a:spcPct val="102400"/>
              </a:lnSpc>
              <a:spcBef>
                <a:spcPts val="20"/>
              </a:spcBef>
            </a:pP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pid_t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new_pid;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new_pid =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fork();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switch(new_pid) { 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endParaRPr sz="2700">
              <a:latin typeface="Trebuchet MS"/>
              <a:cs typeface="Trebuchet MS"/>
            </a:endParaRPr>
          </a:p>
          <a:p>
            <a:pPr marL="12700" marR="426720">
              <a:lnSpc>
                <a:spcPct val="100499"/>
              </a:lnSpc>
              <a:spcBef>
                <a:spcPts val="60"/>
              </a:spcBef>
            </a:pP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-1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/*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Error</a:t>
            </a:r>
            <a:r>
              <a:rPr sz="2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*/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break;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/*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r>
              <a:rPr sz="2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*/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break;</a:t>
            </a: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ct val="101600"/>
              </a:lnSpc>
              <a:spcBef>
                <a:spcPts val="20"/>
              </a:spcBef>
            </a:pP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default</a:t>
            </a:r>
            <a:r>
              <a:rPr sz="2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/*</a:t>
            </a:r>
            <a:r>
              <a:rPr sz="2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sz="2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parent</a:t>
            </a:r>
            <a:r>
              <a:rPr sz="2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*/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break;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605" y="1235075"/>
            <a:ext cx="7888604" cy="51454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3180"/>
              </a:lnSpc>
              <a:spcBef>
                <a:spcPts val="355"/>
              </a:spcBef>
            </a:pPr>
            <a:r>
              <a:rPr dirty="0"/>
              <a:t>But</a:t>
            </a:r>
            <a:r>
              <a:rPr spc="-60" dirty="0"/>
              <a:t> </a:t>
            </a:r>
            <a:r>
              <a:rPr dirty="0"/>
              <a:t>we</a:t>
            </a:r>
            <a:r>
              <a:rPr spc="-55" dirty="0"/>
              <a:t> </a:t>
            </a:r>
            <a:r>
              <a:rPr dirty="0"/>
              <a:t>want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child</a:t>
            </a:r>
            <a:r>
              <a:rPr spc="-55" dirty="0"/>
              <a:t> </a:t>
            </a:r>
            <a:r>
              <a:rPr dirty="0"/>
              <a:t>process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25" dirty="0"/>
              <a:t>do </a:t>
            </a:r>
            <a:r>
              <a:rPr dirty="0"/>
              <a:t>something</a:t>
            </a:r>
            <a:r>
              <a:rPr spc="-145" dirty="0"/>
              <a:t> </a:t>
            </a:r>
            <a:r>
              <a:rPr spc="-10" dirty="0"/>
              <a:t>else…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765" y="499714"/>
            <a:ext cx="470154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1635" algn="l"/>
              </a:tabLst>
            </a:pPr>
            <a:r>
              <a:rPr sz="4100" spc="-10" dirty="0">
                <a:solidFill>
                  <a:srgbClr val="FFFFFF"/>
                </a:solidFill>
                <a:latin typeface="Trebuchet MS"/>
                <a:cs typeface="Trebuchet MS"/>
              </a:rPr>
              <a:t>Concurrent</a:t>
            </a:r>
            <a:r>
              <a:rPr sz="41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100" spc="-10" dirty="0">
                <a:solidFill>
                  <a:srgbClr val="FFFFFF"/>
                </a:solidFill>
                <a:latin typeface="Trebuchet MS"/>
                <a:cs typeface="Trebuchet MS"/>
              </a:rPr>
              <a:t>servers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502517"/>
            <a:ext cx="7459980" cy="30435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2760980">
              <a:lnSpc>
                <a:spcPts val="3140"/>
              </a:lnSpc>
              <a:spcBef>
                <a:spcPts val="285"/>
              </a:spcBef>
            </a:pP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Concurrent</a:t>
            </a:r>
            <a:r>
              <a:rPr sz="27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servers</a:t>
            </a:r>
            <a:r>
              <a:rPr sz="27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7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handle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clients</a:t>
            </a:r>
            <a:r>
              <a:rPr sz="27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27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same</a:t>
            </a:r>
            <a:r>
              <a:rPr sz="27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time.</a:t>
            </a:r>
            <a:endParaRPr sz="2700">
              <a:latin typeface="Trebuchet MS"/>
              <a:cs typeface="Trebuchet MS"/>
            </a:endParaRPr>
          </a:p>
          <a:p>
            <a:pPr marL="12700" marR="2261870">
              <a:lnSpc>
                <a:spcPts val="3160"/>
              </a:lnSpc>
              <a:spcBef>
                <a:spcPts val="570"/>
              </a:spcBef>
            </a:pP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Concurrent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servers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fork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r>
              <a:rPr sz="27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handle each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client.</a:t>
            </a: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ct val="107200"/>
              </a:lnSpc>
              <a:spcBef>
                <a:spcPts val="175"/>
              </a:spcBef>
              <a:tabLst>
                <a:tab pos="4443730" algn="l"/>
              </a:tabLst>
            </a:pP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After</a:t>
            </a:r>
            <a:r>
              <a:rPr sz="26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establishment</a:t>
            </a:r>
            <a:r>
              <a:rPr sz="2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6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connection</a:t>
            </a:r>
            <a:r>
              <a:rPr sz="2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sever</a:t>
            </a:r>
            <a:r>
              <a:rPr sz="2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calls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fork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creates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serve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client.</a:t>
            </a:r>
            <a:r>
              <a:rPr sz="265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20" dirty="0">
                <a:solidFill>
                  <a:srgbClr val="FFFFFF"/>
                </a:solidFill>
                <a:latin typeface="Trebuchet MS"/>
                <a:cs typeface="Trebuchet MS"/>
              </a:rPr>
              <a:t>Then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parent</a:t>
            </a:r>
            <a:r>
              <a:rPr sz="2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closes</a:t>
            </a:r>
            <a:r>
              <a:rPr sz="26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6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connected</a:t>
            </a:r>
            <a:r>
              <a:rPr sz="265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650" spc="-10" dirty="0">
                <a:solidFill>
                  <a:srgbClr val="FFFFFF"/>
                </a:solidFill>
                <a:latin typeface="Trebuchet MS"/>
                <a:cs typeface="Trebuchet MS"/>
              </a:rPr>
              <a:t>socket.</a:t>
            </a:r>
            <a:endParaRPr sz="2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9" y="1902"/>
            <a:ext cx="9141459" cy="68560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765" y="499714"/>
            <a:ext cx="470154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1635" algn="l"/>
              </a:tabLst>
            </a:pPr>
            <a:r>
              <a:rPr sz="4100" spc="-10" dirty="0">
                <a:solidFill>
                  <a:srgbClr val="FFFFFF"/>
                </a:solidFill>
                <a:latin typeface="Trebuchet MS"/>
                <a:cs typeface="Trebuchet MS"/>
              </a:rPr>
              <a:t>Concurrent</a:t>
            </a:r>
            <a:r>
              <a:rPr sz="41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100" spc="-10" dirty="0">
                <a:solidFill>
                  <a:srgbClr val="FFFFFF"/>
                </a:solidFill>
                <a:latin typeface="Trebuchet MS"/>
                <a:cs typeface="Trebuchet MS"/>
              </a:rPr>
              <a:t>servers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1461510"/>
            <a:ext cx="4368800" cy="55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bind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desired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port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put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socket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listen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mode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(passive)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while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100" y="1937391"/>
            <a:ext cx="2971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(1)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2066199"/>
            <a:ext cx="1047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365" y="2321469"/>
            <a:ext cx="6618605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05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Accept the next client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connection</a:t>
            </a:r>
            <a:endParaRPr sz="1700">
              <a:latin typeface="Trebuchet MS"/>
              <a:cs typeface="Trebuchet MS"/>
            </a:endParaRPr>
          </a:p>
          <a:p>
            <a:pPr marL="12700" marR="1071880">
              <a:lnSpc>
                <a:spcPts val="2010"/>
              </a:lnSpc>
              <a:spcBef>
                <a:spcPts val="55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fork()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handle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request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(child)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i.e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previous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fork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zero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7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part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of the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will only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be executed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the child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8565" y="3402784"/>
            <a:ext cx="57099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communicate with the client socket process client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request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8565" y="3559982"/>
            <a:ext cx="7294245" cy="54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close client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socket</a:t>
            </a:r>
            <a:endParaRPr sz="1700">
              <a:latin typeface="Trebuchet MS"/>
              <a:cs typeface="Trebuchet MS"/>
            </a:endParaRPr>
          </a:p>
          <a:p>
            <a:pPr marL="15875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exit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can safely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terminate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the child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process-&gt;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parent is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still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listening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100" y="4031234"/>
            <a:ext cx="14725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for new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clients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365" y="4189067"/>
            <a:ext cx="49777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45"/>
              </a:lnSpc>
              <a:spcBef>
                <a:spcPts val="100"/>
              </a:spcBef>
            </a:pP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540"/>
              </a:lnSpc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else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//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i,e.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parent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650"/>
              </a:lnSpc>
            </a:pP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1700">
              <a:latin typeface="Trebuchet MS"/>
              <a:cs typeface="Trebuchet MS"/>
            </a:endParaRPr>
          </a:p>
          <a:p>
            <a:pPr marL="469900">
              <a:lnSpc>
                <a:spcPts val="1760"/>
              </a:lnSpc>
            </a:pP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close client socket as parent will not handle 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ts val="1850"/>
              </a:lnSpc>
            </a:pP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100" y="5257773"/>
            <a:ext cx="1047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3797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8687" y="2651275"/>
            <a:ext cx="5614670" cy="1530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850" b="0" dirty="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sz="9850" b="0" spc="-15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850" b="0" spc="-11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endParaRPr sz="9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1198880" algn="l"/>
              </a:tabLst>
            </a:pPr>
            <a:r>
              <a:rPr sz="4800" b="0" spc="-25" dirty="0">
                <a:latin typeface="Arial MT"/>
                <a:cs typeface="Arial MT"/>
              </a:rPr>
              <a:t>Lab</a:t>
            </a:r>
            <a:r>
              <a:rPr sz="4800" b="0" dirty="0">
                <a:latin typeface="Arial MT"/>
                <a:cs typeface="Arial MT"/>
              </a:rPr>
              <a:t>	</a:t>
            </a:r>
            <a:r>
              <a:rPr sz="4800" b="0" spc="-25" dirty="0">
                <a:latin typeface="Arial MT"/>
                <a:cs typeface="Arial MT"/>
              </a:rPr>
              <a:t>5:</a:t>
            </a:r>
            <a:endParaRPr sz="4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2045335" algn="l"/>
              </a:tabLst>
            </a:pPr>
            <a:r>
              <a:rPr sz="4800" b="0" spc="-10" dirty="0">
                <a:latin typeface="Arial MT"/>
                <a:cs typeface="Arial MT"/>
              </a:rPr>
              <a:t>Socket</a:t>
            </a:r>
            <a:r>
              <a:rPr sz="4800" b="0" dirty="0">
                <a:latin typeface="Arial MT"/>
                <a:cs typeface="Arial MT"/>
              </a:rPr>
              <a:t>	</a:t>
            </a:r>
            <a:r>
              <a:rPr sz="4800" b="0" spc="-10" dirty="0">
                <a:latin typeface="Arial MT"/>
                <a:cs typeface="Arial MT"/>
              </a:rPr>
              <a:t>Programming: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4540"/>
              </a:lnSpc>
              <a:spcBef>
                <a:spcPts val="400"/>
              </a:spcBef>
              <a:tabLst>
                <a:tab pos="1155065" algn="l"/>
                <a:tab pos="2186305" algn="l"/>
                <a:tab pos="3384550" algn="l"/>
              </a:tabLst>
            </a:pPr>
            <a:r>
              <a:rPr sz="3950" spc="-25" dirty="0">
                <a:solidFill>
                  <a:srgbClr val="EBEBEB"/>
                </a:solidFill>
                <a:latin typeface="Arial"/>
                <a:cs typeface="Arial"/>
              </a:rPr>
              <a:t>TCP</a:t>
            </a:r>
            <a:r>
              <a:rPr sz="3950" dirty="0">
                <a:solidFill>
                  <a:srgbClr val="EBEBEB"/>
                </a:solidFill>
                <a:latin typeface="Arial"/>
                <a:cs typeface="Arial"/>
              </a:rPr>
              <a:t>	</a:t>
            </a:r>
            <a:r>
              <a:rPr sz="3950" spc="-25" dirty="0">
                <a:solidFill>
                  <a:srgbClr val="EBEBEB"/>
                </a:solidFill>
                <a:latin typeface="Arial"/>
                <a:cs typeface="Arial"/>
              </a:rPr>
              <a:t>and</a:t>
            </a:r>
            <a:r>
              <a:rPr sz="3950" dirty="0">
                <a:solidFill>
                  <a:srgbClr val="EBEBEB"/>
                </a:solidFill>
                <a:latin typeface="Arial"/>
                <a:cs typeface="Arial"/>
              </a:rPr>
              <a:t>	</a:t>
            </a:r>
            <a:r>
              <a:rPr sz="3950" spc="-25" dirty="0">
                <a:solidFill>
                  <a:srgbClr val="EBEBEB"/>
                </a:solidFill>
                <a:latin typeface="Arial"/>
                <a:cs typeface="Arial"/>
              </a:rPr>
              <a:t>UDP</a:t>
            </a:r>
            <a:r>
              <a:rPr sz="3950" dirty="0">
                <a:solidFill>
                  <a:srgbClr val="EBEBEB"/>
                </a:solidFill>
                <a:latin typeface="Arial"/>
                <a:cs typeface="Arial"/>
              </a:rPr>
              <a:t>	</a:t>
            </a:r>
            <a:r>
              <a:rPr sz="3950" spc="-10" dirty="0">
                <a:solidFill>
                  <a:srgbClr val="EBEBEB"/>
                </a:solidFill>
                <a:latin typeface="Arial"/>
                <a:cs typeface="Arial"/>
              </a:rPr>
              <a:t>Concurrent Servers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369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Outline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786765" y="1593672"/>
            <a:ext cx="206375" cy="169163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900" spc="-25" dirty="0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900" spc="-25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900" spc="-25" dirty="0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900" spc="-25" dirty="0">
                <a:solidFill>
                  <a:srgbClr val="FFFFFF"/>
                </a:solidFill>
                <a:latin typeface="Times New Roman"/>
                <a:cs typeface="Times New Roman"/>
              </a:rPr>
              <a:t>4.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0" y="1580348"/>
            <a:ext cx="3520440" cy="170116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897255">
              <a:lnSpc>
                <a:spcPts val="3290"/>
              </a:lnSpc>
              <a:spcBef>
                <a:spcPts val="265"/>
              </a:spcBef>
            </a:pP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Iterative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servers Fork()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170"/>
              </a:lnSpc>
            </a:pP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Concurrent</a:t>
            </a:r>
            <a:r>
              <a:rPr sz="2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servers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270"/>
              </a:lnSpc>
            </a:pPr>
            <a:r>
              <a:rPr sz="2750" dirty="0">
                <a:solidFill>
                  <a:srgbClr val="FFFFFF"/>
                </a:solidFill>
                <a:latin typeface="Trebuchet MS"/>
                <a:cs typeface="Trebuchet MS"/>
              </a:rPr>
              <a:t>Handling</a:t>
            </a:r>
            <a:r>
              <a:rPr sz="27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r>
              <a:rPr sz="275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Trebuchet MS"/>
                <a:cs typeface="Trebuchet MS"/>
              </a:rPr>
              <a:t>Servers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065"/>
            <a:ext cx="9144000" cy="6845934"/>
            <a:chOff x="0" y="12065"/>
            <a:chExt cx="9144000" cy="68459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065"/>
              <a:ext cx="9144000" cy="684593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6635" y="4035424"/>
              <a:ext cx="2435859" cy="1066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6995" y="3361690"/>
              <a:ext cx="859789" cy="1193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2765" y="381577"/>
            <a:ext cx="74060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7455" algn="l"/>
                <a:tab pos="2857500" algn="l"/>
                <a:tab pos="4665980" algn="l"/>
              </a:tabLst>
            </a:pPr>
            <a:r>
              <a:rPr sz="4200" spc="-25" dirty="0"/>
              <a:t>TCP</a:t>
            </a:r>
            <a:r>
              <a:rPr sz="4200" dirty="0"/>
              <a:t>	</a:t>
            </a:r>
            <a:r>
              <a:rPr sz="4200" spc="-10" dirty="0"/>
              <a:t>Client</a:t>
            </a:r>
            <a:r>
              <a:rPr sz="4200" dirty="0"/>
              <a:t>	</a:t>
            </a:r>
            <a:r>
              <a:rPr sz="4200" spc="-10" dirty="0"/>
              <a:t>Server</a:t>
            </a:r>
            <a:r>
              <a:rPr sz="4200" dirty="0"/>
              <a:t>	</a:t>
            </a:r>
            <a:r>
              <a:rPr sz="4200" spc="-10" dirty="0"/>
              <a:t>Interaction</a:t>
            </a:r>
            <a:endParaRPr sz="4200"/>
          </a:p>
        </p:txBody>
      </p:sp>
      <p:sp>
        <p:nvSpPr>
          <p:cNvPr id="7" name="object 7"/>
          <p:cNvSpPr txBox="1"/>
          <p:nvPr/>
        </p:nvSpPr>
        <p:spPr>
          <a:xfrm>
            <a:off x="2514600" y="1676400"/>
            <a:ext cx="9169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50" spc="-10" dirty="0" smtClean="0">
                <a:solidFill>
                  <a:srgbClr val="7D7C49"/>
                </a:solidFill>
                <a:latin typeface="Courier New"/>
                <a:cs typeface="Courier New"/>
              </a:rPr>
              <a:t>S</a:t>
            </a:r>
            <a:r>
              <a:rPr sz="1350" spc="-10" dirty="0" smtClean="0">
                <a:solidFill>
                  <a:srgbClr val="7D7C49"/>
                </a:solidFill>
                <a:latin typeface="Courier New"/>
                <a:cs typeface="Courier New"/>
              </a:rPr>
              <a:t>ocke</a:t>
            </a:r>
            <a:r>
              <a:rPr lang="en-US" sz="1350" spc="-10" dirty="0" smtClean="0">
                <a:solidFill>
                  <a:srgbClr val="7D7C49"/>
                </a:solidFill>
                <a:latin typeface="Courier New"/>
                <a:cs typeface="Courier New"/>
              </a:rPr>
              <a:t>t(</a:t>
            </a:r>
            <a:r>
              <a:rPr sz="1350" spc="-265" dirty="0" smtClean="0">
                <a:solidFill>
                  <a:srgbClr val="7D7C49"/>
                </a:solidFill>
                <a:latin typeface="Courier New"/>
                <a:cs typeface="Courier New"/>
              </a:rPr>
              <a:t> </a:t>
            </a:r>
            <a:r>
              <a:rPr sz="1350" spc="-50" dirty="0">
                <a:solidFill>
                  <a:srgbClr val="818033"/>
                </a:solidFill>
                <a:latin typeface="Courier New"/>
                <a:cs typeface="Courier New"/>
              </a:rPr>
              <a:t>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0800" y="4569900"/>
            <a:ext cx="46799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20" dirty="0">
                <a:solidFill>
                  <a:srgbClr val="333100"/>
                </a:solidFill>
                <a:latin typeface="Courier New"/>
                <a:cs typeface="Courier New"/>
              </a:rPr>
              <a:t>read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0365" y="4461950"/>
            <a:ext cx="1205230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 smtClean="0">
                <a:solidFill>
                  <a:srgbClr val="494949"/>
                </a:solidFill>
                <a:latin typeface="Arial MT"/>
                <a:cs typeface="Arial MT"/>
              </a:rPr>
              <a:t>Da</a:t>
            </a:r>
            <a:r>
              <a:rPr sz="1250" dirty="0" smtClean="0">
                <a:solidFill>
                  <a:srgbClr val="2D2D2D"/>
                </a:solidFill>
                <a:latin typeface="Arial MT"/>
                <a:cs typeface="Arial MT"/>
              </a:rPr>
              <a:t>ta</a:t>
            </a:r>
            <a:r>
              <a:rPr sz="1250" spc="-10" dirty="0" smtClean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250" spc="-5" dirty="0" smtClean="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lang="en-US" sz="1250" spc="-5" dirty="0">
                <a:solidFill>
                  <a:srgbClr val="414141"/>
                </a:solidFill>
                <a:latin typeface="Arial MT"/>
                <a:cs typeface="Arial MT"/>
              </a:rPr>
              <a:t>(</a:t>
            </a:r>
            <a:r>
              <a:rPr sz="1250" dirty="0" smtClean="0">
                <a:solidFill>
                  <a:srgbClr val="282828"/>
                </a:solidFill>
                <a:latin typeface="Arial MT"/>
                <a:cs typeface="Arial MT"/>
              </a:rPr>
              <a:t>r</a:t>
            </a:r>
            <a:r>
              <a:rPr lang="en-US" sz="1250" dirty="0" smtClean="0">
                <a:solidFill>
                  <a:srgbClr val="282828"/>
                </a:solidFill>
                <a:latin typeface="Arial MT"/>
                <a:cs typeface="Arial MT"/>
              </a:rPr>
              <a:t>e</a:t>
            </a:r>
            <a:r>
              <a:rPr lang="en-US" sz="1250" dirty="0" smtClean="0">
                <a:solidFill>
                  <a:srgbClr val="282828"/>
                </a:solidFill>
                <a:latin typeface="Arial MT"/>
                <a:cs typeface="Arial MT"/>
              </a:rPr>
              <a:t>qu</a:t>
            </a:r>
            <a:r>
              <a:rPr sz="1250" spc="-10" dirty="0" smtClean="0">
                <a:solidFill>
                  <a:srgbClr val="4E4E4E"/>
                </a:solidFill>
                <a:latin typeface="Arial MT"/>
                <a:cs typeface="Arial MT"/>
              </a:rPr>
              <a:t>e</a:t>
            </a:r>
            <a:r>
              <a:rPr sz="1250" spc="-25" dirty="0" smtClean="0">
                <a:solidFill>
                  <a:srgbClr val="0D0D0D"/>
                </a:solidFill>
                <a:latin typeface="Arial MT"/>
                <a:cs typeface="Arial MT"/>
              </a:rPr>
              <a:t>st</a:t>
            </a:r>
            <a:r>
              <a:rPr sz="1250" spc="-25" dirty="0">
                <a:solidFill>
                  <a:srgbClr val="0D0D0D"/>
                </a:solidFill>
                <a:latin typeface="Arial MT"/>
                <a:cs typeface="Arial MT"/>
              </a:rPr>
              <a:t>)</a:t>
            </a:r>
            <a:endParaRPr sz="125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2690" y="5292930"/>
            <a:ext cx="1128395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6619" algn="l"/>
              </a:tabLst>
            </a:pPr>
            <a:r>
              <a:rPr sz="1150" dirty="0">
                <a:solidFill>
                  <a:srgbClr val="1B1B1B"/>
                </a:solidFill>
                <a:latin typeface="Arial MT"/>
                <a:cs typeface="Arial MT"/>
              </a:rPr>
              <a:t>Data</a:t>
            </a:r>
            <a:r>
              <a:rPr sz="1150" spc="290" dirty="0">
                <a:solidFill>
                  <a:srgbClr val="1B1B1B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727272"/>
                </a:solidFill>
                <a:latin typeface="Arial MT"/>
                <a:cs typeface="Arial MT"/>
              </a:rPr>
              <a:t>(</a:t>
            </a:r>
            <a:r>
              <a:rPr sz="1150" spc="-7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150" spc="-25" dirty="0" smtClean="0">
                <a:solidFill>
                  <a:srgbClr val="1B1B1B"/>
                </a:solidFill>
                <a:latin typeface="Arial MT"/>
                <a:cs typeface="Arial MT"/>
              </a:rPr>
              <a:t>reply</a:t>
            </a:r>
            <a:r>
              <a:rPr lang="en-US" sz="1150" spc="20" dirty="0" smtClean="0">
                <a:solidFill>
                  <a:srgbClr val="4D4D4D"/>
                </a:solidFill>
                <a:latin typeface="Arial MT"/>
                <a:cs typeface="Arial MT"/>
              </a:rPr>
              <a:t>)</a:t>
            </a:r>
            <a:endParaRPr sz="11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800" y="452063"/>
            <a:ext cx="38804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6625" algn="l"/>
              </a:tabLst>
            </a:pPr>
            <a:r>
              <a:rPr sz="4200" spc="-10" dirty="0"/>
              <a:t>Iterative</a:t>
            </a:r>
            <a:r>
              <a:rPr sz="4200" dirty="0"/>
              <a:t>	</a:t>
            </a:r>
            <a:r>
              <a:rPr sz="4200" spc="-10" dirty="0"/>
              <a:t>Server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786765" y="1329704"/>
            <a:ext cx="7454900" cy="4285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marR="411480" indent="-229235">
              <a:lnSpc>
                <a:spcPts val="3350"/>
              </a:lnSpc>
              <a:spcBef>
                <a:spcPts val="120"/>
              </a:spcBef>
              <a:buFont typeface="Wingdings"/>
              <a:buChar char=""/>
              <a:tabLst>
                <a:tab pos="241300" algn="l"/>
                <a:tab pos="699135" algn="l"/>
                <a:tab pos="1732280" algn="l"/>
                <a:tab pos="1835785" algn="l"/>
                <a:tab pos="2237105" algn="l"/>
                <a:tab pos="2987040" algn="l"/>
                <a:tab pos="3658870" algn="l"/>
                <a:tab pos="3993515" algn="l"/>
                <a:tab pos="4636770" algn="l"/>
                <a:tab pos="5283835" algn="l"/>
                <a:tab pos="5807075" algn="l"/>
                <a:tab pos="5891530" algn="l"/>
                <a:tab pos="6534784" algn="l"/>
              </a:tabLst>
            </a:pPr>
            <a:r>
              <a:rPr sz="4050" spc="-15" baseline="1028" dirty="0">
                <a:solidFill>
                  <a:srgbClr val="FFFFFF"/>
                </a:solidFill>
                <a:latin typeface="Trebuchet MS"/>
                <a:cs typeface="Trebuchet MS"/>
              </a:rPr>
              <a:t>	Server</a:t>
            </a: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sz="4050" spc="-37" baseline="1028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50" spc="-15" baseline="1028" dirty="0">
                <a:solidFill>
                  <a:srgbClr val="FFFFFF"/>
                </a:solidFill>
                <a:latin typeface="Trebuchet MS"/>
                <a:cs typeface="Trebuchet MS"/>
              </a:rPr>
              <a:t>iteratively</a:t>
            </a: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50" spc="-15" baseline="1028" dirty="0">
                <a:solidFill>
                  <a:srgbClr val="FFFFFF"/>
                </a:solidFill>
                <a:latin typeface="Trebuchet MS"/>
                <a:cs typeface="Trebuchet MS"/>
              </a:rPr>
              <a:t>waiting</a:t>
            </a: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50" spc="-37" baseline="1028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sz="4050" spc="-15" baseline="1028" dirty="0">
                <a:solidFill>
                  <a:srgbClr val="FFFFFF"/>
                </a:solidFill>
                <a:latin typeface="Trebuchet MS"/>
                <a:cs typeface="Trebuchet MS"/>
              </a:rPr>
              <a:t>clients.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Iterative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servers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fairly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endParaRPr sz="2700">
              <a:latin typeface="Trebuchet MS"/>
              <a:cs typeface="Trebuchet MS"/>
            </a:endParaRPr>
          </a:p>
          <a:p>
            <a:pPr marL="241300" marR="412115">
              <a:lnSpc>
                <a:spcPts val="3379"/>
              </a:lnSpc>
              <a:spcBef>
                <a:spcPts val="10"/>
              </a:spcBef>
              <a:tabLst>
                <a:tab pos="1659255" algn="l"/>
                <a:tab pos="2300605" algn="l"/>
                <a:tab pos="4365625" algn="l"/>
                <a:tab pos="5203190" algn="l"/>
                <a:tab pos="5774690" algn="l"/>
                <a:tab pos="6479540" algn="l"/>
              </a:tabLst>
            </a:pP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suitable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transactions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last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long.</a:t>
            </a:r>
            <a:endParaRPr sz="2700">
              <a:latin typeface="Trebuchet MS"/>
              <a:cs typeface="Trebuchet MS"/>
            </a:endParaRPr>
          </a:p>
          <a:p>
            <a:pPr marL="241300" marR="135890" indent="-229235">
              <a:lnSpc>
                <a:spcPts val="3350"/>
              </a:lnSpc>
              <a:spcBef>
                <a:spcPts val="60"/>
              </a:spcBef>
              <a:buFont typeface="Wingdings"/>
              <a:buChar char=""/>
              <a:tabLst>
                <a:tab pos="241300" algn="l"/>
                <a:tab pos="699135" algn="l"/>
                <a:tab pos="1720214" algn="l"/>
                <a:tab pos="2066925" algn="l"/>
                <a:tab pos="3112770" algn="l"/>
                <a:tab pos="3970020" algn="l"/>
                <a:tab pos="5358130" algn="l"/>
                <a:tab pos="6801484" algn="l"/>
              </a:tabLst>
            </a:pPr>
            <a:r>
              <a:rPr sz="4050" spc="-30" baseline="1028" dirty="0">
                <a:solidFill>
                  <a:srgbClr val="FFFFFF"/>
                </a:solidFill>
                <a:latin typeface="Trebuchet MS"/>
                <a:cs typeface="Trebuchet MS"/>
              </a:rPr>
              <a:t>	When</a:t>
            </a: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50" spc="-75" baseline="1028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50" spc="-15" baseline="1028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50" spc="-15" baseline="1028" dirty="0">
                <a:solidFill>
                  <a:srgbClr val="FFFFFF"/>
                </a:solidFill>
                <a:latin typeface="Trebuchet MS"/>
                <a:cs typeface="Trebuchet MS"/>
              </a:rPr>
              <a:t>calls</a:t>
            </a: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50" spc="-15" baseline="1028" dirty="0">
                <a:solidFill>
                  <a:srgbClr val="FFFFFF"/>
                </a:solidFill>
                <a:latin typeface="Trebuchet MS"/>
                <a:cs typeface="Trebuchet MS"/>
              </a:rPr>
              <a:t>connect</a:t>
            </a: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50" spc="-15" baseline="1028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50" spc="-37" baseline="1028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r>
              <a:rPr sz="27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gets</a:t>
            </a:r>
            <a:r>
              <a:rPr sz="27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connected</a:t>
            </a:r>
            <a:r>
              <a:rPr sz="27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7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7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7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provides</a:t>
            </a:r>
            <a:r>
              <a:rPr sz="27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endParaRPr sz="27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services.</a:t>
            </a:r>
            <a:endParaRPr sz="2700">
              <a:latin typeface="Trebuchet MS"/>
              <a:cs typeface="Trebuchet MS"/>
            </a:endParaRPr>
          </a:p>
          <a:p>
            <a:pPr marL="241300" marR="5080" indent="-229235" algn="just">
              <a:lnSpc>
                <a:spcPct val="97100"/>
              </a:lnSpc>
              <a:spcBef>
                <a:spcPts val="595"/>
              </a:spcBef>
              <a:buFont typeface="Wingdings"/>
              <a:buChar char=""/>
              <a:tabLst>
                <a:tab pos="241300" algn="l"/>
                <a:tab pos="699135" algn="l"/>
              </a:tabLst>
            </a:pP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	During</a:t>
            </a:r>
            <a:r>
              <a:rPr sz="4050" spc="359" baseline="1028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4050" spc="367" baseline="1028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period</a:t>
            </a:r>
            <a:r>
              <a:rPr sz="4050" spc="367" baseline="1028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4050" spc="367" baseline="1028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4050" spc="367" baseline="1028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4050" baseline="1028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r>
              <a:rPr sz="4050" spc="367" baseline="1028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4050" spc="-37" baseline="1028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connect</a:t>
            </a:r>
            <a:r>
              <a:rPr sz="2700" spc="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700"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700"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r>
              <a:rPr sz="2700" spc="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because</a:t>
            </a:r>
            <a:r>
              <a:rPr sz="2700"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700"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700"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tied</a:t>
            </a:r>
            <a:r>
              <a:rPr sz="2700" spc="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up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single</a:t>
            </a:r>
            <a:r>
              <a:rPr sz="2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client.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7708"/>
            <a:ext cx="9144000" cy="68192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765" y="499714"/>
            <a:ext cx="4035425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5520" algn="l"/>
              </a:tabLst>
            </a:pPr>
            <a:r>
              <a:rPr sz="4100" spc="-10" dirty="0">
                <a:solidFill>
                  <a:srgbClr val="FFFFFF"/>
                </a:solidFill>
                <a:latin typeface="Trebuchet MS"/>
                <a:cs typeface="Trebuchet MS"/>
              </a:rPr>
              <a:t>Iterative</a:t>
            </a:r>
            <a:r>
              <a:rPr sz="41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100" spc="-10" dirty="0">
                <a:solidFill>
                  <a:srgbClr val="FFFFFF"/>
                </a:solidFill>
                <a:latin typeface="Trebuchet MS"/>
                <a:cs typeface="Trebuchet MS"/>
              </a:rPr>
              <a:t>servers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730" y="1252386"/>
            <a:ext cx="5319395" cy="117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9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create a socket-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Socket()</a:t>
            </a:r>
            <a:endParaRPr sz="2000" dirty="0">
              <a:latin typeface="Trebuchet MS"/>
              <a:cs typeface="Trebuchet MS"/>
            </a:endParaRPr>
          </a:p>
          <a:p>
            <a:pPr marL="26034">
              <a:lnSpc>
                <a:spcPts val="2290"/>
              </a:lnSpc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bind to the desired port-</a:t>
            </a:r>
            <a:r>
              <a:rPr sz="2000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Bind()</a:t>
            </a:r>
            <a:endParaRPr sz="2000" dirty="0">
              <a:latin typeface="Trebuchet MS"/>
              <a:cs typeface="Trebuchet MS"/>
            </a:endParaRPr>
          </a:p>
          <a:p>
            <a:pPr marL="26034">
              <a:lnSpc>
                <a:spcPct val="100000"/>
              </a:lnSpc>
              <a:spcBef>
                <a:spcPts val="205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put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 socket in passive mode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- listen() </a:t>
            </a:r>
            <a:r>
              <a:rPr sz="200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while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7125" y="2101996"/>
            <a:ext cx="3454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(1)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800" y="4419600"/>
            <a:ext cx="1808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request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730" y="2638202"/>
            <a:ext cx="602488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2000" dirty="0">
              <a:latin typeface="Trebuchet MS"/>
              <a:cs typeface="Trebuchet MS"/>
            </a:endParaRPr>
          </a:p>
          <a:p>
            <a:pPr marL="100965">
              <a:lnSpc>
                <a:spcPts val="2390"/>
              </a:lnSpc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Accept the next connection-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Accept()</a:t>
            </a:r>
            <a:endParaRPr sz="2000" dirty="0">
              <a:latin typeface="Trebuchet MS"/>
              <a:cs typeface="Trebuchet MS"/>
            </a:endParaRPr>
          </a:p>
          <a:p>
            <a:pPr marL="100965">
              <a:lnSpc>
                <a:spcPts val="2070"/>
              </a:lnSpc>
              <a:spcBef>
                <a:spcPts val="1635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while (client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requests)</a:t>
            </a:r>
            <a:endParaRPr sz="2000" dirty="0">
              <a:latin typeface="Trebuchet MS"/>
              <a:cs typeface="Trebuchet MS"/>
            </a:endParaRPr>
          </a:p>
          <a:p>
            <a:pPr marL="100965">
              <a:lnSpc>
                <a:spcPts val="2070"/>
              </a:lnSpc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{</a:t>
            </a:r>
            <a:endParaRPr sz="2000" dirty="0">
              <a:latin typeface="Trebuchet MS"/>
              <a:cs typeface="Trebuchet MS"/>
            </a:endParaRPr>
          </a:p>
          <a:p>
            <a:pPr marL="558165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read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the request from the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client -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read()/</a:t>
            </a:r>
            <a:r>
              <a:rPr sz="2000" spc="-10" dirty="0" err="1">
                <a:solidFill>
                  <a:srgbClr val="FFFFFF"/>
                </a:solidFill>
                <a:latin typeface="Trebuchet MS"/>
                <a:cs typeface="Trebuchet MS"/>
              </a:rPr>
              <a:t>recv</a:t>
            </a:r>
            <a:r>
              <a:rPr sz="200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  <a:endParaRPr sz="2000" dirty="0">
              <a:latin typeface="Trebuchet MS"/>
              <a:cs typeface="Trebuchet MS"/>
            </a:endParaRPr>
          </a:p>
          <a:p>
            <a:pPr marL="558165">
              <a:lnSpc>
                <a:spcPts val="2275"/>
              </a:lnSpc>
              <a:spcBef>
                <a:spcPts val="1020"/>
              </a:spcBef>
            </a:pPr>
            <a:endParaRPr lang="en-US" sz="2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558165">
              <a:lnSpc>
                <a:spcPts val="2275"/>
              </a:lnSpc>
              <a:spcBef>
                <a:spcPts val="1020"/>
              </a:spcBef>
            </a:pPr>
            <a:r>
              <a:rPr sz="2000" dirty="0" smtClean="0">
                <a:solidFill>
                  <a:srgbClr val="FFFFFF"/>
                </a:solidFill>
                <a:latin typeface="Trebuchet MS"/>
                <a:cs typeface="Trebuchet MS"/>
              </a:rPr>
              <a:t>send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 reply to client-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write()/send()</a:t>
            </a:r>
            <a:endParaRPr sz="2000" dirty="0">
              <a:latin typeface="Trebuchet MS"/>
              <a:cs typeface="Trebuchet MS"/>
            </a:endParaRPr>
          </a:p>
          <a:p>
            <a:pPr marL="100965">
              <a:lnSpc>
                <a:spcPts val="2275"/>
              </a:lnSpc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}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}close the client socket-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close()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" y="43180"/>
            <a:ext cx="9137015" cy="68148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765" y="509379"/>
            <a:ext cx="4344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7980" algn="l"/>
                <a:tab pos="3449954" algn="l"/>
              </a:tabLst>
            </a:pP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Fork()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00" spc="-1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40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000" spc="-20" dirty="0">
                <a:solidFill>
                  <a:srgbClr val="FFFFFF"/>
                </a:solidFill>
                <a:latin typeface="Trebuchet MS"/>
                <a:cs typeface="Trebuchet MS"/>
              </a:rPr>
              <a:t>Call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319282"/>
            <a:ext cx="7709534" cy="45840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15875" algn="just">
              <a:lnSpc>
                <a:spcPts val="2810"/>
              </a:lnSpc>
              <a:spcBef>
                <a:spcPts val="25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receives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400" i="1" dirty="0">
                <a:solidFill>
                  <a:srgbClr val="FFFFFF"/>
                </a:solidFill>
                <a:latin typeface="Trebuchet MS"/>
                <a:cs typeface="Trebuchet MS"/>
              </a:rPr>
              <a:t>accept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client’s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connection,</a:t>
            </a:r>
            <a:r>
              <a:rPr sz="2400" spc="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spc="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FFFFFF"/>
                </a:solidFill>
                <a:latin typeface="Trebuchet MS"/>
                <a:cs typeface="Trebuchet MS"/>
              </a:rPr>
              <a:t>fork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400" spc="45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copy</a:t>
            </a:r>
            <a:r>
              <a:rPr sz="2400" spc="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45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itself</a:t>
            </a:r>
            <a:r>
              <a:rPr sz="2400" spc="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called</a:t>
            </a:r>
            <a:r>
              <a:rPr sz="2400" spc="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r>
              <a:rPr sz="2400" spc="45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lets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handle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endParaRPr sz="24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28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prototype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"fork"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call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is:</a:t>
            </a:r>
            <a:endParaRPr sz="2400">
              <a:latin typeface="Trebuchet MS"/>
              <a:cs typeface="Trebuchet MS"/>
            </a:endParaRPr>
          </a:p>
          <a:p>
            <a:pPr marL="1471930" algn="just">
              <a:lnSpc>
                <a:spcPct val="100000"/>
              </a:lnSpc>
              <a:spcBef>
                <a:spcPts val="420"/>
              </a:spcBef>
            </a:pPr>
            <a:r>
              <a:rPr sz="2400" b="1" i="1" dirty="0">
                <a:solidFill>
                  <a:srgbClr val="FF0000"/>
                </a:solidFill>
                <a:latin typeface="Trebuchet MS"/>
                <a:cs typeface="Trebuchet MS"/>
              </a:rPr>
              <a:t>pid_t</a:t>
            </a:r>
            <a:r>
              <a:rPr sz="2400" b="1" i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Trebuchet MS"/>
                <a:cs typeface="Trebuchet MS"/>
              </a:rPr>
              <a:t>fork(void);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50"/>
              </a:lnSpc>
              <a:spcBef>
                <a:spcPts val="509"/>
              </a:spcBef>
              <a:tabLst>
                <a:tab pos="1223645" algn="l"/>
                <a:tab pos="2044700" algn="l"/>
                <a:tab pos="3738879" algn="l"/>
                <a:tab pos="4382770" algn="l"/>
                <a:tab pos="5655310" algn="l"/>
                <a:tab pos="6232525" algn="l"/>
              </a:tabLst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definition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"pid_t"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given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25"/>
              </a:lnSpc>
              <a:tabLst>
                <a:tab pos="1956435" algn="l"/>
                <a:tab pos="3228975" algn="l"/>
                <a:tab pos="4072254" algn="l"/>
                <a:tab pos="4843780" algn="l"/>
                <a:tab pos="5573395" algn="l"/>
                <a:tab pos="6859270" algn="l"/>
              </a:tabLst>
            </a:pP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&lt;sys/types&gt;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file,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810"/>
              </a:lnSpc>
              <a:spcBef>
                <a:spcPts val="130"/>
              </a:spcBef>
              <a:tabLst>
                <a:tab pos="1737360" algn="l"/>
                <a:tab pos="2948305" algn="l"/>
                <a:tab pos="3597275" algn="l"/>
                <a:tab pos="5346065" algn="l"/>
                <a:tab pos="5817870" algn="l"/>
                <a:tab pos="6759575" algn="l"/>
              </a:tabLst>
            </a:pPr>
            <a:r>
              <a:rPr sz="2400" b="1" spc="-10" dirty="0">
                <a:solidFill>
                  <a:srgbClr val="FFFFFF"/>
                </a:solidFill>
                <a:latin typeface="Trebuchet MS"/>
                <a:cs typeface="Trebuchet MS"/>
              </a:rPr>
              <a:t>&lt;unistd.h&gt;</a:t>
            </a:r>
            <a:r>
              <a:rPr sz="2400" b="1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contain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declaration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"fork"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system call.</a:t>
            </a:r>
            <a:endParaRPr sz="2400">
              <a:latin typeface="Trebuchet MS"/>
              <a:cs typeface="Trebuchet MS"/>
            </a:endParaRPr>
          </a:p>
          <a:p>
            <a:pPr marL="12700" marR="8890" algn="just">
              <a:lnSpc>
                <a:spcPts val="2810"/>
              </a:lnSpc>
              <a:spcBef>
                <a:spcPts val="56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2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successful,</a:t>
            </a:r>
            <a:r>
              <a:rPr sz="2400" spc="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"fork"</a:t>
            </a:r>
            <a:r>
              <a:rPr sz="2400" spc="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returns</a:t>
            </a:r>
            <a:r>
              <a:rPr sz="2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sz="2400" spc="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r>
              <a:rPr sz="2400" spc="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parent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process,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returns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"0"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r>
              <a:rPr sz="240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process.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" y="43180"/>
            <a:ext cx="9137015" cy="68148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765" y="499714"/>
            <a:ext cx="445262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7985" algn="l"/>
                <a:tab pos="3536315" algn="l"/>
              </a:tabLst>
            </a:pPr>
            <a:r>
              <a:rPr sz="4100" spc="-10" dirty="0">
                <a:solidFill>
                  <a:srgbClr val="FFFFFF"/>
                </a:solidFill>
                <a:latin typeface="Trebuchet MS"/>
                <a:cs typeface="Trebuchet MS"/>
              </a:rPr>
              <a:t>Fork()</a:t>
            </a:r>
            <a:r>
              <a:rPr sz="41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100" spc="-1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41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100" spc="-20" dirty="0">
                <a:solidFill>
                  <a:srgbClr val="FFFFFF"/>
                </a:solidFill>
                <a:latin typeface="Trebuchet MS"/>
                <a:cs typeface="Trebuchet MS"/>
              </a:rPr>
              <a:t>Call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765" y="1471048"/>
            <a:ext cx="8075930" cy="38531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81000" marR="5080" algn="just">
              <a:lnSpc>
                <a:spcPct val="94600"/>
              </a:lnSpc>
              <a:spcBef>
                <a:spcPts val="260"/>
              </a:spcBef>
            </a:pP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500"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checking</a:t>
            </a:r>
            <a:r>
              <a:rPr sz="2500"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500" spc="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sz="2500"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sz="2500" spc="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2500"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"fork",</a:t>
            </a:r>
            <a:r>
              <a:rPr sz="2500" spc="27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parent</a:t>
            </a: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 process.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sz="2500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5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sz="2500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sz="25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r>
              <a:rPr sz="2500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processes,</a:t>
            </a:r>
            <a:r>
              <a:rPr sz="2500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Trebuchet MS"/>
                <a:cs typeface="Trebuchet MS"/>
              </a:rPr>
              <a:t>but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each child process has only 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oneparent.</a:t>
            </a:r>
            <a:endParaRPr sz="2500">
              <a:latin typeface="Trebuchet MS"/>
              <a:cs typeface="Trebuchet MS"/>
            </a:endParaRPr>
          </a:p>
          <a:p>
            <a:pPr marL="370840" algn="just">
              <a:lnSpc>
                <a:spcPts val="2845"/>
              </a:lnSpc>
            </a:pP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happens</a:t>
            </a: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fork</a:t>
            </a: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call</a:t>
            </a: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made?</a:t>
            </a:r>
            <a:endParaRPr sz="2500">
              <a:latin typeface="Trebuchet MS"/>
              <a:cs typeface="Trebuchet MS"/>
            </a:endParaRPr>
          </a:p>
          <a:p>
            <a:pPr marL="12700" marR="7620" algn="just">
              <a:lnSpc>
                <a:spcPct val="89400"/>
              </a:lnSpc>
              <a:spcBef>
                <a:spcPts val="919"/>
              </a:spcBef>
            </a:pPr>
            <a:r>
              <a:rPr sz="3300" spc="127" baseline="2525" dirty="0">
                <a:solidFill>
                  <a:srgbClr val="FFFFFF"/>
                </a:solidFill>
                <a:latin typeface="Segoe UI Symbol"/>
                <a:cs typeface="Segoe UI Symbol"/>
              </a:rPr>
              <a:t>✔</a:t>
            </a:r>
            <a:r>
              <a:rPr sz="3300" spc="-30" baseline="2525" dirty="0">
                <a:solidFill>
                  <a:srgbClr val="FFFFFF"/>
                </a:solidFill>
                <a:latin typeface="Segoe UI Symbol"/>
                <a:cs typeface="Segoe UI Symbol"/>
              </a:rPr>
              <a:t> 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fork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call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made,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150" dirty="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operating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generates</a:t>
            </a:r>
            <a:r>
              <a:rPr sz="2200" spc="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200" spc="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copy</a:t>
            </a:r>
            <a:r>
              <a:rPr sz="2200" spc="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4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parent</a:t>
            </a:r>
            <a:r>
              <a:rPr sz="2200" spc="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sz="2200" spc="4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2200" spc="27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becomes</a:t>
            </a:r>
            <a:r>
              <a:rPr sz="2200" spc="4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r>
              <a:rPr sz="22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process.</a:t>
            </a:r>
            <a:endParaRPr sz="2200">
              <a:latin typeface="Trebuchet MS"/>
              <a:cs typeface="Trebuchet MS"/>
            </a:endParaRPr>
          </a:p>
          <a:p>
            <a:pPr marL="12700" marR="9525" algn="just">
              <a:lnSpc>
                <a:spcPct val="89400"/>
              </a:lnSpc>
              <a:spcBef>
                <a:spcPts val="705"/>
              </a:spcBef>
            </a:pPr>
            <a:r>
              <a:rPr sz="3300" spc="127" baseline="2525" dirty="0">
                <a:solidFill>
                  <a:srgbClr val="FFFFFF"/>
                </a:solidFill>
                <a:latin typeface="Segoe UI Symbol"/>
                <a:cs typeface="Segoe UI Symbol"/>
              </a:rPr>
              <a:t>✔</a:t>
            </a:r>
            <a:r>
              <a:rPr sz="3300" spc="375" baseline="252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sz="2200" spc="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200" spc="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pass</a:t>
            </a:r>
            <a:r>
              <a:rPr sz="2200" spc="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200" spc="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r>
              <a:rPr sz="2200" spc="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sz="2200" spc="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2200" spc="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200" spc="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200" spc="24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parent’s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system  information  (e.g.</a:t>
            </a:r>
            <a:r>
              <a:rPr sz="2200" spc="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open  file</a:t>
            </a:r>
            <a:r>
              <a:rPr sz="2200" spc="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descriptors, 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environment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sz="2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etc.)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765" y="499714"/>
            <a:ext cx="445262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7985" algn="l"/>
                <a:tab pos="3536315" algn="l"/>
              </a:tabLst>
            </a:pPr>
            <a:r>
              <a:rPr sz="4100" spc="-10" dirty="0">
                <a:solidFill>
                  <a:srgbClr val="FFFFFF"/>
                </a:solidFill>
                <a:latin typeface="Trebuchet MS"/>
                <a:cs typeface="Trebuchet MS"/>
              </a:rPr>
              <a:t>Fork()</a:t>
            </a:r>
            <a:r>
              <a:rPr sz="41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100" spc="-1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41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100" spc="-20" dirty="0">
                <a:solidFill>
                  <a:srgbClr val="FFFFFF"/>
                </a:solidFill>
                <a:latin typeface="Trebuchet MS"/>
                <a:cs typeface="Trebuchet MS"/>
              </a:rPr>
              <a:t>Call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502517"/>
            <a:ext cx="6923405" cy="29292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3140"/>
              </a:lnSpc>
              <a:spcBef>
                <a:spcPts val="285"/>
              </a:spcBef>
            </a:pP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information,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however,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sz="27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7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700" dirty="0">
                <a:solidFill>
                  <a:srgbClr val="FFFFFF"/>
                </a:solidFill>
                <a:latin typeface="Trebuchet MS"/>
                <a:cs typeface="Trebuchet MS"/>
              </a:rPr>
              <a:t>child</a:t>
            </a:r>
            <a:r>
              <a:rPr sz="27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rebuchet MS"/>
                <a:cs typeface="Trebuchet MS"/>
              </a:rPr>
              <a:t>process.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endParaRPr sz="2400">
              <a:latin typeface="Trebuchet MS"/>
              <a:cs typeface="Trebuchet MS"/>
            </a:endParaRPr>
          </a:p>
          <a:p>
            <a:pPr marL="12700" marR="3640454">
              <a:lnSpc>
                <a:spcPct val="110100"/>
              </a:lnSpc>
              <a:spcBef>
                <a:spcPts val="24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parentprocess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times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Own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copy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descriptors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Resource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utilization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(initialized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zero)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708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MT</vt:lpstr>
      <vt:lpstr>Courier New</vt:lpstr>
      <vt:lpstr>Segoe UI Symbol</vt:lpstr>
      <vt:lpstr>Times New Roman</vt:lpstr>
      <vt:lpstr>Trebuchet MS</vt:lpstr>
      <vt:lpstr>Wingdings</vt:lpstr>
      <vt:lpstr>Office Theme</vt:lpstr>
      <vt:lpstr>Computer Networks Lab</vt:lpstr>
      <vt:lpstr>Lab 5: Socket Programming:</vt:lpstr>
      <vt:lpstr>Outline</vt:lpstr>
      <vt:lpstr>TCP Client Server Interaction</vt:lpstr>
      <vt:lpstr>Iterative Server</vt:lpstr>
      <vt:lpstr>Iterative servers</vt:lpstr>
      <vt:lpstr>Fork() System Call</vt:lpstr>
      <vt:lpstr>Fork() System Call</vt:lpstr>
      <vt:lpstr>Fork() System Call</vt:lpstr>
      <vt:lpstr>Fork()</vt:lpstr>
      <vt:lpstr>But we want the child process to do something else…</vt:lpstr>
      <vt:lpstr>Concurrent servers</vt:lpstr>
      <vt:lpstr>Concurrent servers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Lab</dc:title>
  <cp:lastModifiedBy>hajira uzair</cp:lastModifiedBy>
  <cp:revision>4</cp:revision>
  <dcterms:created xsi:type="dcterms:W3CDTF">2024-09-07T20:24:07Z</dcterms:created>
  <dcterms:modified xsi:type="dcterms:W3CDTF">2024-09-07T21:37:18Z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m129 Google Apps Renderer</vt:lpwstr>
  </property>
</Properties>
</file>