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Arial Bold" charset="1" panose="020B0802020202020204"/>
      <p:regular r:id="rId38"/>
    </p:embeddedFont>
    <p:embeddedFont>
      <p:font typeface="Arial" charset="1" panose="020B0502020202020204"/>
      <p:regular r:id="rId39"/>
    </p:embeddedFont>
    <p:embeddedFont>
      <p:font typeface="Chewy" charset="1" panose="02000000000000000000"/>
      <p:regular r:id="rId40"/>
    </p:embeddedFont>
    <p:embeddedFont>
      <p:font typeface="Bebas Neue Bold" charset="1" panose="020B0606020202050201"/>
      <p:regular r:id="rId41"/>
    </p:embeddedFont>
    <p:embeddedFont>
      <p:font typeface="Poppins" charset="1" panose="00000500000000000000"/>
      <p:regular r:id="rId42"/>
    </p:embeddedFont>
    <p:embeddedFont>
      <p:font typeface="Poppins Bold" charset="1" panose="000008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" id="4"/>
          <p:cNvGrpSpPr/>
          <p:nvPr/>
        </p:nvGrpSpPr>
        <p:grpSpPr>
          <a:xfrm rot="0">
            <a:off x="16981873" y="1121493"/>
            <a:ext cx="277427" cy="277427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5495" y="1121493"/>
            <a:ext cx="277427" cy="277427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169118" y="1121493"/>
            <a:ext cx="277427" cy="277427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0" y="7683182"/>
            <a:ext cx="18288000" cy="251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 spc="479">
                <a:solidFill>
                  <a:srgbClr val="385B4F"/>
                </a:solidFill>
                <a:latin typeface="Arial Bold"/>
                <a:ea typeface="Arial Bold"/>
                <a:cs typeface="Arial Bold"/>
                <a:sym typeface="Arial Bold"/>
              </a:rPr>
              <a:t>Presented by:</a:t>
            </a:r>
          </a:p>
          <a:p>
            <a:pPr algn="ctr">
              <a:lnSpc>
                <a:spcPts val="3919"/>
              </a:lnSpc>
            </a:pPr>
            <a:r>
              <a:rPr lang="en-US" sz="2799" spc="419">
                <a:solidFill>
                  <a:srgbClr val="385B4F"/>
                </a:solidFill>
                <a:latin typeface="Arial"/>
                <a:ea typeface="Arial"/>
                <a:cs typeface="Arial"/>
                <a:sym typeface="Arial"/>
              </a:rPr>
              <a:t>Arrij Fawad 22i-0755</a:t>
            </a:r>
          </a:p>
          <a:p>
            <a:pPr algn="ctr">
              <a:lnSpc>
                <a:spcPts val="3919"/>
              </a:lnSpc>
            </a:pPr>
            <a:r>
              <a:rPr lang="en-US" sz="2799" spc="419">
                <a:solidFill>
                  <a:srgbClr val="385B4F"/>
                </a:solidFill>
                <a:latin typeface="Arial"/>
                <a:ea typeface="Arial"/>
                <a:cs typeface="Arial"/>
                <a:sym typeface="Arial"/>
              </a:rPr>
              <a:t>Hamna Arshad 22i-1098</a:t>
            </a:r>
          </a:p>
          <a:p>
            <a:pPr algn="ctr">
              <a:lnSpc>
                <a:spcPts val="3919"/>
              </a:lnSpc>
            </a:pPr>
            <a:r>
              <a:rPr lang="en-US" sz="2799" spc="419">
                <a:solidFill>
                  <a:srgbClr val="385B4F"/>
                </a:solidFill>
                <a:latin typeface="Arial"/>
                <a:ea typeface="Arial"/>
                <a:cs typeface="Arial"/>
                <a:sym typeface="Arial"/>
              </a:rPr>
              <a:t>Maryam Masood 22i-1169</a:t>
            </a:r>
          </a:p>
          <a:p>
            <a:pPr algn="ctr">
              <a:lnSpc>
                <a:spcPts val="3359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903837" y="2155557"/>
            <a:ext cx="16480325" cy="6464381"/>
            <a:chOff x="0" y="0"/>
            <a:chExt cx="21973767" cy="861917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04775"/>
              <a:ext cx="21973767" cy="77663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316"/>
                </a:lnSpc>
              </a:pPr>
              <a:r>
                <a:rPr lang="en-US" sz="13924">
                  <a:solidFill>
                    <a:srgbClr val="385B4F"/>
                  </a:solidFill>
                  <a:latin typeface="Chewy"/>
                  <a:ea typeface="Chewy"/>
                  <a:cs typeface="Chewy"/>
                  <a:sym typeface="Chewy"/>
                </a:rPr>
                <a:t>Votix</a:t>
              </a:r>
            </a:p>
            <a:p>
              <a:pPr algn="ctr">
                <a:lnSpc>
                  <a:spcPts val="15316"/>
                </a:lnSpc>
              </a:pPr>
              <a:r>
                <a:rPr lang="en-US" sz="13924">
                  <a:solidFill>
                    <a:srgbClr val="385B4F"/>
                  </a:solidFill>
                  <a:latin typeface="Chewy"/>
                  <a:ea typeface="Chewy"/>
                  <a:cs typeface="Chewy"/>
                  <a:sym typeface="Chewy"/>
                </a:rPr>
                <a:t>An E-Voting System</a:t>
              </a:r>
            </a:p>
            <a:p>
              <a:pPr algn="ctr">
                <a:lnSpc>
                  <a:spcPts val="13784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141020"/>
              <a:ext cx="21973767" cy="478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10800000">
            <a:off x="302999" y="250989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455399" y="403389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607799" y="555789"/>
            <a:ext cx="1451402" cy="4114800"/>
          </a:xfrm>
          <a:custGeom>
            <a:avLst/>
            <a:gdLst/>
            <a:ahLst/>
            <a:cxnLst/>
            <a:rect r="r" b="b" t="t" l="l"/>
            <a:pathLst>
              <a:path h="4114800" w="1451402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399585" y="447514"/>
            <a:ext cx="5327435" cy="58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16"/>
              </a:lnSpc>
            </a:pPr>
            <a:r>
              <a:rPr lang="en-US" sz="3368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Software Design and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72609" y="-122239"/>
            <a:ext cx="13944237" cy="10409239"/>
          </a:xfrm>
          <a:custGeom>
            <a:avLst/>
            <a:gdLst/>
            <a:ahLst/>
            <a:cxnLst/>
            <a:rect r="r" b="b" t="t" l="l"/>
            <a:pathLst>
              <a:path h="10409239" w="13944237">
                <a:moveTo>
                  <a:pt x="0" y="0"/>
                </a:moveTo>
                <a:lnTo>
                  <a:pt x="13944237" y="0"/>
                </a:lnTo>
                <a:lnTo>
                  <a:pt x="13944237" y="10409239"/>
                </a:lnTo>
                <a:lnTo>
                  <a:pt x="0" y="1040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61" t="-3801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4057" y="4157627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PACKAGE DIAGRAM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711928" y="9682119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926006" y="378461"/>
            <a:ext cx="14066178" cy="9582584"/>
          </a:xfrm>
          <a:custGeom>
            <a:avLst/>
            <a:gdLst/>
            <a:ahLst/>
            <a:cxnLst/>
            <a:rect r="r" b="b" t="t" l="l"/>
            <a:pathLst>
              <a:path h="9582584" w="14066178">
                <a:moveTo>
                  <a:pt x="0" y="0"/>
                </a:moveTo>
                <a:lnTo>
                  <a:pt x="14066177" y="0"/>
                </a:lnTo>
                <a:lnTo>
                  <a:pt x="14066177" y="9582583"/>
                </a:lnTo>
                <a:lnTo>
                  <a:pt x="0" y="95825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992183" y="9797695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4057" y="4157627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DEPLOYMENT DIAGRAM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4057" y="4157627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DESIGN PATTERNS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711928" y="9682119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992183" y="9797695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GOF PATTERNS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8924" y="3599496"/>
            <a:ext cx="8069873" cy="2604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2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used in persistence handler</a:t>
            </a:r>
          </a:p>
          <a:p>
            <a:pPr algn="l">
              <a:lnSpc>
                <a:spcPts val="5112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Justification:</a:t>
            </a:r>
          </a:p>
          <a:p>
            <a:pPr algn="l">
              <a:lnSpc>
                <a:spcPts val="5112"/>
              </a:lnSpc>
            </a:pPr>
          </a:p>
          <a:p>
            <a:pPr algn="l">
              <a:lnSpc>
                <a:spcPts val="511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69282" y="5680904"/>
            <a:ext cx="8069873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b="true">
                <a:solidFill>
                  <a:srgbClr val="385B4F"/>
                </a:solidFill>
                <a:latin typeface="Poppins Bold"/>
                <a:ea typeface="Poppins Bold"/>
                <a:cs typeface="Poppins Bold"/>
                <a:sym typeface="Poppins Bold"/>
              </a:rPr>
              <a:t>2. Factory Pattern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9282" y="6950336"/>
            <a:ext cx="8069873" cy="66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2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used in persistence handler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8924" y="2326956"/>
            <a:ext cx="8069873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b="true">
                <a:solidFill>
                  <a:srgbClr val="385B4F"/>
                </a:solidFill>
                <a:latin typeface="Poppins Bold"/>
                <a:ea typeface="Poppins Bold"/>
                <a:cs typeface="Poppins Bold"/>
                <a:sym typeface="Poppins Bold"/>
              </a:rPr>
              <a:t>1. Singleton Pattern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711928" y="9682119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992183" y="9797695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GOF PATTERNS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8924" y="3599496"/>
            <a:ext cx="8069873" cy="66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2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used in persistence handler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9282" y="5680904"/>
            <a:ext cx="8069873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b="true">
                <a:solidFill>
                  <a:srgbClr val="385B4F"/>
                </a:solidFill>
                <a:latin typeface="Poppins Bold"/>
                <a:ea typeface="Poppins Bold"/>
                <a:cs typeface="Poppins Bold"/>
                <a:sym typeface="Poppins Bold"/>
              </a:rPr>
              <a:t>2. Factory Pattern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9282" y="6950336"/>
            <a:ext cx="8069873" cy="66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2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used in persistence handler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8924" y="2326956"/>
            <a:ext cx="8069873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 b="true">
                <a:solidFill>
                  <a:srgbClr val="385B4F"/>
                </a:solidFill>
                <a:latin typeface="Poppins Bold"/>
                <a:ea typeface="Poppins Bold"/>
                <a:cs typeface="Poppins Bold"/>
                <a:sym typeface="Poppins Bold"/>
              </a:rPr>
              <a:t>1. Singleton Pattern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4057" y="4284345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GUI SCREENS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4057" y="4284345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MAIN PAGE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590757" y="1647814"/>
            <a:ext cx="13296797" cy="8042558"/>
          </a:xfrm>
          <a:custGeom>
            <a:avLst/>
            <a:gdLst/>
            <a:ahLst/>
            <a:cxnLst/>
            <a:rect r="r" b="b" t="t" l="l"/>
            <a:pathLst>
              <a:path h="8042558" w="13296797">
                <a:moveTo>
                  <a:pt x="0" y="0"/>
                </a:moveTo>
                <a:lnTo>
                  <a:pt x="13296797" y="0"/>
                </a:lnTo>
                <a:lnTo>
                  <a:pt x="13296797" y="8042558"/>
                </a:lnTo>
                <a:lnTo>
                  <a:pt x="0" y="80425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MAIN 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8601" y="3369945"/>
            <a:ext cx="17459887" cy="378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FUNCTIONAL REQUIREMENTS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246262" y="1413766"/>
            <a:ext cx="13795476" cy="8344183"/>
          </a:xfrm>
          <a:custGeom>
            <a:avLst/>
            <a:gdLst/>
            <a:ahLst/>
            <a:cxnLst/>
            <a:rect r="r" b="b" t="t" l="l"/>
            <a:pathLst>
              <a:path h="8344183" w="13795476">
                <a:moveTo>
                  <a:pt x="0" y="0"/>
                </a:moveTo>
                <a:lnTo>
                  <a:pt x="13795476" y="0"/>
                </a:lnTo>
                <a:lnTo>
                  <a:pt x="13795476" y="8344183"/>
                </a:lnTo>
                <a:lnTo>
                  <a:pt x="0" y="83441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LOGIN PAGE</a:t>
            </a:r>
          </a:p>
        </p:txBody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373570" y="1500193"/>
            <a:ext cx="13540859" cy="8190179"/>
          </a:xfrm>
          <a:custGeom>
            <a:avLst/>
            <a:gdLst/>
            <a:ahLst/>
            <a:cxnLst/>
            <a:rect r="r" b="b" t="t" l="l"/>
            <a:pathLst>
              <a:path h="8190179" w="13540859">
                <a:moveTo>
                  <a:pt x="0" y="0"/>
                </a:moveTo>
                <a:lnTo>
                  <a:pt x="13540860" y="0"/>
                </a:lnTo>
                <a:lnTo>
                  <a:pt x="13540860" y="8190179"/>
                </a:lnTo>
                <a:lnTo>
                  <a:pt x="0" y="8190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ABOUT PAGE</a:t>
            </a:r>
          </a:p>
        </p:txBody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4057" y="4284345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POLLING PC SCREENS</a:t>
            </a:r>
          </a:p>
        </p:txBody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977375" y="1423772"/>
            <a:ext cx="10333249" cy="8266599"/>
          </a:xfrm>
          <a:custGeom>
            <a:avLst/>
            <a:gdLst/>
            <a:ahLst/>
            <a:cxnLst/>
            <a:rect r="r" b="b" t="t" l="l"/>
            <a:pathLst>
              <a:path h="8266599" w="10333249">
                <a:moveTo>
                  <a:pt x="0" y="0"/>
                </a:moveTo>
                <a:lnTo>
                  <a:pt x="10333250" y="0"/>
                </a:lnTo>
                <a:lnTo>
                  <a:pt x="10333250" y="8266600"/>
                </a:lnTo>
                <a:lnTo>
                  <a:pt x="0" y="8266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CAST VOTE SCREEN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4057" y="4284345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ADMIN SCREENS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858594" y="1688565"/>
            <a:ext cx="12761122" cy="7718555"/>
          </a:xfrm>
          <a:custGeom>
            <a:avLst/>
            <a:gdLst/>
            <a:ahLst/>
            <a:cxnLst/>
            <a:rect r="r" b="b" t="t" l="l"/>
            <a:pathLst>
              <a:path h="7718555" w="12761122">
                <a:moveTo>
                  <a:pt x="0" y="0"/>
                </a:moveTo>
                <a:lnTo>
                  <a:pt x="12761122" y="0"/>
                </a:lnTo>
                <a:lnTo>
                  <a:pt x="12761122" y="7718555"/>
                </a:lnTo>
                <a:lnTo>
                  <a:pt x="0" y="7718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ADD CANDIDATE SCREEN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590757" y="1647814"/>
            <a:ext cx="13296797" cy="8042558"/>
          </a:xfrm>
          <a:custGeom>
            <a:avLst/>
            <a:gdLst/>
            <a:ahLst/>
            <a:cxnLst/>
            <a:rect r="r" b="b" t="t" l="l"/>
            <a:pathLst>
              <a:path h="8042558" w="13296797">
                <a:moveTo>
                  <a:pt x="0" y="0"/>
                </a:moveTo>
                <a:lnTo>
                  <a:pt x="13296797" y="0"/>
                </a:lnTo>
                <a:lnTo>
                  <a:pt x="13296797" y="8042558"/>
                </a:lnTo>
                <a:lnTo>
                  <a:pt x="0" y="80425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ADD POLLING STAFF SCREEN</a:t>
            </a:r>
          </a:p>
        </p:txBody>
      </p:sp>
    </p:spTree>
  </p:cSld>
  <p:clrMapOvr>
    <a:masterClrMapping/>
  </p:clrMapOvr>
  <p:transition spd="fast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198571" y="1751579"/>
            <a:ext cx="12624573" cy="7635964"/>
          </a:xfrm>
          <a:custGeom>
            <a:avLst/>
            <a:gdLst/>
            <a:ahLst/>
            <a:cxnLst/>
            <a:rect r="r" b="b" t="t" l="l"/>
            <a:pathLst>
              <a:path h="7635964" w="12624573">
                <a:moveTo>
                  <a:pt x="0" y="0"/>
                </a:moveTo>
                <a:lnTo>
                  <a:pt x="12624573" y="0"/>
                </a:lnTo>
                <a:lnTo>
                  <a:pt x="12624573" y="7635964"/>
                </a:lnTo>
                <a:lnTo>
                  <a:pt x="0" y="7635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UPDATE POLLING STAFF SCREEN</a:t>
            </a:r>
          </a:p>
        </p:txBody>
      </p:sp>
    </p:spTree>
  </p:cSld>
  <p:clrMapOvr>
    <a:masterClrMapping/>
  </p:clrMapOvr>
  <p:transition spd="fast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684171" y="1625550"/>
            <a:ext cx="13109969" cy="7929555"/>
          </a:xfrm>
          <a:custGeom>
            <a:avLst/>
            <a:gdLst/>
            <a:ahLst/>
            <a:cxnLst/>
            <a:rect r="r" b="b" t="t" l="l"/>
            <a:pathLst>
              <a:path h="7929555" w="13109969">
                <a:moveTo>
                  <a:pt x="0" y="0"/>
                </a:moveTo>
                <a:lnTo>
                  <a:pt x="13109969" y="0"/>
                </a:lnTo>
                <a:lnTo>
                  <a:pt x="13109969" y="7929555"/>
                </a:lnTo>
                <a:lnTo>
                  <a:pt x="0" y="7929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VIEW STAFF ASSIGNMENTS SCREEN</a:t>
            </a:r>
          </a:p>
        </p:txBody>
      </p: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441806" y="1467628"/>
            <a:ext cx="13594699" cy="8222744"/>
          </a:xfrm>
          <a:custGeom>
            <a:avLst/>
            <a:gdLst/>
            <a:ahLst/>
            <a:cxnLst/>
            <a:rect r="r" b="b" t="t" l="l"/>
            <a:pathLst>
              <a:path h="8222744" w="13594699">
                <a:moveTo>
                  <a:pt x="0" y="0"/>
                </a:moveTo>
                <a:lnTo>
                  <a:pt x="13594699" y="0"/>
                </a:lnTo>
                <a:lnTo>
                  <a:pt x="13594699" y="8222744"/>
                </a:lnTo>
                <a:lnTo>
                  <a:pt x="0" y="8222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INSPECT LOGS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USE CASES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0511" y="2109513"/>
            <a:ext cx="8069873" cy="674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9000"/>
              </a:lnSpc>
              <a:buAutoNum type="arabicPeriod" startAt="1"/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Register Candidates</a:t>
            </a:r>
          </a:p>
          <a:p>
            <a:pPr algn="l" marL="777240" indent="-388620" lvl="1">
              <a:lnSpc>
                <a:spcPts val="9000"/>
              </a:lnSpc>
              <a:buAutoNum type="arabicPeriod" startAt="1"/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Manage Polling Staff Account</a:t>
            </a:r>
          </a:p>
          <a:p>
            <a:pPr algn="l" marL="777240" indent="-388620" lvl="1">
              <a:lnSpc>
                <a:spcPts val="9000"/>
              </a:lnSpc>
              <a:buAutoNum type="arabicPeriod" startAt="1"/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Initiate System</a:t>
            </a:r>
          </a:p>
          <a:p>
            <a:pPr algn="l" marL="777240" indent="-388620" lvl="1">
              <a:lnSpc>
                <a:spcPts val="9000"/>
              </a:lnSpc>
              <a:buAutoNum type="arabicPeriod" startAt="1"/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Authorize Polling Staff</a:t>
            </a:r>
          </a:p>
          <a:p>
            <a:pPr algn="l" marL="777240" indent="-388620" lvl="1">
              <a:lnSpc>
                <a:spcPts val="9000"/>
              </a:lnSpc>
              <a:buAutoNum type="arabicPeriod" startAt="1"/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View Polling Staff Assignments</a:t>
            </a:r>
          </a:p>
          <a:p>
            <a:pPr algn="l" marL="777240" indent="-388620" lvl="1">
              <a:lnSpc>
                <a:spcPts val="9000"/>
              </a:lnSpc>
              <a:buAutoNum type="arabicPeriod" startAt="1"/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Capture Voter Info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13330" y="2109513"/>
            <a:ext cx="8069873" cy="674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7. Cast Vote</a:t>
            </a:r>
          </a:p>
          <a:p>
            <a:pPr algn="l">
              <a:lnSpc>
                <a:spcPts val="9000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8. </a:t>
            </a: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Monitor Systems</a:t>
            </a:r>
          </a:p>
          <a:p>
            <a:pPr algn="l">
              <a:lnSpc>
                <a:spcPts val="9000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9. </a:t>
            </a: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Inspect Logs</a:t>
            </a:r>
          </a:p>
          <a:p>
            <a:pPr algn="l">
              <a:lnSpc>
                <a:spcPts val="9000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10. </a:t>
            </a: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Issue Election Report</a:t>
            </a:r>
          </a:p>
          <a:p>
            <a:pPr algn="l">
              <a:lnSpc>
                <a:spcPts val="9000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11. </a:t>
            </a: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Access Election Report</a:t>
            </a:r>
          </a:p>
          <a:p>
            <a:pPr algn="l">
              <a:lnSpc>
                <a:spcPts val="9000"/>
              </a:lnSpc>
            </a:pP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12. </a:t>
            </a:r>
            <a:r>
              <a:rPr lang="en-US" sz="3600">
                <a:solidFill>
                  <a:srgbClr val="385B4F"/>
                </a:solidFill>
                <a:latin typeface="Poppins"/>
                <a:ea typeface="Poppins"/>
                <a:cs typeface="Poppins"/>
                <a:sym typeface="Poppins"/>
              </a:rPr>
              <a:t>Display Election Results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179335" y="1479267"/>
            <a:ext cx="13929330" cy="8425145"/>
          </a:xfrm>
          <a:custGeom>
            <a:avLst/>
            <a:gdLst/>
            <a:ahLst/>
            <a:cxnLst/>
            <a:rect r="r" b="b" t="t" l="l"/>
            <a:pathLst>
              <a:path h="8425145" w="13929330">
                <a:moveTo>
                  <a:pt x="0" y="0"/>
                </a:moveTo>
                <a:lnTo>
                  <a:pt x="13929330" y="0"/>
                </a:lnTo>
                <a:lnTo>
                  <a:pt x="13929330" y="8425146"/>
                </a:lnTo>
                <a:lnTo>
                  <a:pt x="0" y="8425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VIEW ELECTION RESULTS</a:t>
            </a:r>
          </a:p>
        </p:txBody>
      </p:sp>
    </p:spTree>
  </p:cSld>
  <p:clrMapOvr>
    <a:masterClrMapping/>
  </p:clrMapOvr>
  <p:transition spd="fast">
    <p:fade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095673" y="1413766"/>
            <a:ext cx="14286964" cy="8641460"/>
          </a:xfrm>
          <a:custGeom>
            <a:avLst/>
            <a:gdLst/>
            <a:ahLst/>
            <a:cxnLst/>
            <a:rect r="r" b="b" t="t" l="l"/>
            <a:pathLst>
              <a:path h="8641460" w="14286964">
                <a:moveTo>
                  <a:pt x="0" y="0"/>
                </a:moveTo>
                <a:lnTo>
                  <a:pt x="14286964" y="0"/>
                </a:lnTo>
                <a:lnTo>
                  <a:pt x="14286964" y="8641459"/>
                </a:lnTo>
                <a:lnTo>
                  <a:pt x="0" y="8641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ELECTION REPORT</a:t>
            </a:r>
          </a:p>
        </p:txBody>
      </p:sp>
    </p:spTree>
  </p:cSld>
  <p:clrMapOvr>
    <a:masterClrMapping/>
  </p:clrMapOvr>
  <p:transition spd="fast">
    <p:fade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828410" y="969037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300614" y="1413766"/>
            <a:ext cx="13808051" cy="8351790"/>
          </a:xfrm>
          <a:custGeom>
            <a:avLst/>
            <a:gdLst/>
            <a:ahLst/>
            <a:cxnLst/>
            <a:rect r="r" b="b" t="t" l="l"/>
            <a:pathLst>
              <a:path h="8351790" w="13808051">
                <a:moveTo>
                  <a:pt x="0" y="0"/>
                </a:moveTo>
                <a:lnTo>
                  <a:pt x="13808051" y="0"/>
                </a:lnTo>
                <a:lnTo>
                  <a:pt x="13808051" y="8351789"/>
                </a:lnTo>
                <a:lnTo>
                  <a:pt x="0" y="8351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08665" y="9847263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9051" y="546356"/>
            <a:ext cx="15360209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6399">
                <a:solidFill>
                  <a:srgbClr val="385B4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ELECTION FORMS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8601" y="3369945"/>
            <a:ext cx="17459887" cy="378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NON-FUNCTIONAL REQUIREMENTS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8601" y="3369945"/>
            <a:ext cx="17459887" cy="378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USE CASE</a:t>
            </a:r>
          </a:p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5992183" y="9097962"/>
            <a:ext cx="1267117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22530" y="287857"/>
            <a:ext cx="8795127" cy="9711286"/>
          </a:xfrm>
          <a:custGeom>
            <a:avLst/>
            <a:gdLst/>
            <a:ahLst/>
            <a:cxnLst/>
            <a:rect r="r" b="b" t="t" l="l"/>
            <a:pathLst>
              <a:path h="9711286" w="8795127">
                <a:moveTo>
                  <a:pt x="0" y="0"/>
                </a:moveTo>
                <a:lnTo>
                  <a:pt x="8795127" y="0"/>
                </a:lnTo>
                <a:lnTo>
                  <a:pt x="8795127" y="9711286"/>
                </a:lnTo>
                <a:lnTo>
                  <a:pt x="0" y="9711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2847" y="4078859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CLASS DIAGRAM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4057" y="4157627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SEQUENCE DIAGRAMS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6163372" y="9103813"/>
            <a:ext cx="1267117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5272439" y="9545637"/>
            <a:ext cx="198686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4057" y="4157627"/>
            <a:ext cx="17459887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COMPONENT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DAGXljGNVFU</dc:identifier>
  <dcterms:modified xsi:type="dcterms:W3CDTF">2011-08-01T06:04:30Z</dcterms:modified>
  <cp:revision>1</cp:revision>
  <dc:title>Comparing Primary and Secondary Views on Automation</dc:title>
</cp:coreProperties>
</file>