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C9DEB4-A950-4589-BA0E-90E2EC9187AA}">
  <a:tblStyle styleId="{92C9DEB4-A950-4589-BA0E-90E2EC9187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AED2943-ADE2-437F-99DD-66E59A5DF615}"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ba2902425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ba2902425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ba290242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ba290242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8305f05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8305f05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8305f055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8305f055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8305f055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8305f055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8305f0557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8305f0557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8305f0557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8305f0557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8305f0557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8305f0557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8305f0557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8305f0557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ba29024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ba29024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ba29024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ba29024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ba29024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ba29024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ba29024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ba29024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ba29024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ba29024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ba29024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ba29024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ba290242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ba290242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ba290242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ba290242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816-dohbesp.nyc.gov/IndicatorPublic/data-explorer/air-quality/?id=2023#display=summary" TargetMode="External"/><Relationship Id="rId4" Type="http://schemas.openxmlformats.org/officeDocument/2006/relationships/image" Target="../media/image21.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86400"/>
            <a:ext cx="8520600" cy="2666400"/>
          </a:xfrm>
          <a:prstGeom prst="rect">
            <a:avLst/>
          </a:prstGeom>
        </p:spPr>
        <p:txBody>
          <a:bodyPr anchorCtr="0" anchor="b" bIns="91425" lIns="91425" spcFirstLastPara="1" rIns="91425" wrap="square" tIns="91425">
            <a:normAutofit/>
          </a:bodyPr>
          <a:lstStyle/>
          <a:p>
            <a:pPr indent="0" lvl="0" marL="0" rtl="0" algn="ctr">
              <a:lnSpc>
                <a:spcPct val="115000"/>
              </a:lnSpc>
              <a:spcBef>
                <a:spcPts val="2400"/>
              </a:spcBef>
              <a:spcAft>
                <a:spcPts val="0"/>
              </a:spcAft>
              <a:buNone/>
            </a:pPr>
            <a:r>
              <a:rPr b="1" lang="en" sz="2200">
                <a:latin typeface="Times New Roman"/>
                <a:ea typeface="Times New Roman"/>
                <a:cs typeface="Times New Roman"/>
                <a:sym typeface="Times New Roman"/>
              </a:rPr>
              <a:t>Analyzing the Correlation Between Air Quality (PM2.5 and NO2) Data and Public Health Outcomes (Asthma) in New York City</a:t>
            </a:r>
            <a:endParaRPr b="1" sz="2200">
              <a:latin typeface="Times New Roman"/>
              <a:ea typeface="Times New Roman"/>
              <a:cs typeface="Times New Roman"/>
              <a:sym typeface="Times New Roman"/>
            </a:endParaRPr>
          </a:p>
          <a:p>
            <a:pPr indent="0" lvl="0" marL="0" rtl="0" algn="ctr">
              <a:spcBef>
                <a:spcPts val="600"/>
              </a:spcBef>
              <a:spcAft>
                <a:spcPts val="0"/>
              </a:spcAft>
              <a:buNone/>
            </a:pPr>
            <a:r>
              <a:t/>
            </a:r>
            <a:endParaRPr b="1" sz="2200">
              <a:latin typeface="Times New Roman"/>
              <a:ea typeface="Times New Roman"/>
              <a:cs typeface="Times New Roman"/>
              <a:sym typeface="Times New Roman"/>
            </a:endParaRPr>
          </a:p>
          <a:p>
            <a:pPr indent="0" lvl="0" marL="0" rtl="0" algn="ctr">
              <a:spcBef>
                <a:spcPts val="0"/>
              </a:spcBef>
              <a:spcAft>
                <a:spcPts val="0"/>
              </a:spcAft>
              <a:buNone/>
            </a:pPr>
            <a:r>
              <a:t/>
            </a:r>
            <a:endParaRPr b="1" sz="2200">
              <a:latin typeface="Times New Roman"/>
              <a:ea typeface="Times New Roman"/>
              <a:cs typeface="Times New Roman"/>
              <a:sym typeface="Times New Roman"/>
            </a:endParaRPr>
          </a:p>
          <a:p>
            <a:pPr indent="0" lvl="0" marL="0" rtl="0" algn="ctr">
              <a:spcBef>
                <a:spcPts val="0"/>
              </a:spcBef>
              <a:spcAft>
                <a:spcPts val="0"/>
              </a:spcAft>
              <a:buNone/>
            </a:pPr>
            <a:r>
              <a:rPr lang="en" sz="2100">
                <a:latin typeface="Times New Roman"/>
                <a:ea typeface="Times New Roman"/>
                <a:cs typeface="Times New Roman"/>
                <a:sym typeface="Times New Roman"/>
              </a:rPr>
              <a:t>By: Marzieh Rasti</a:t>
            </a:r>
            <a:endParaRPr sz="2100">
              <a:latin typeface="Times New Roman"/>
              <a:ea typeface="Times New Roman"/>
              <a:cs typeface="Times New Roman"/>
              <a:sym typeface="Times New Roman"/>
            </a:endParaRPr>
          </a:p>
          <a:p>
            <a:pPr indent="0" lvl="0" marL="0" rtl="0" algn="ctr">
              <a:spcBef>
                <a:spcPts val="0"/>
              </a:spcBef>
              <a:spcAft>
                <a:spcPts val="0"/>
              </a:spcAft>
              <a:buNone/>
            </a:pPr>
            <a:r>
              <a:t/>
            </a:r>
            <a:endParaRPr sz="2100">
              <a:latin typeface="Times New Roman"/>
              <a:ea typeface="Times New Roman"/>
              <a:cs typeface="Times New Roman"/>
              <a:sym typeface="Times New Roman"/>
            </a:endParaRPr>
          </a:p>
          <a:p>
            <a:pPr indent="0" lvl="0" marL="0" rtl="0" algn="ctr">
              <a:spcBef>
                <a:spcPts val="0"/>
              </a:spcBef>
              <a:spcAft>
                <a:spcPts val="0"/>
              </a:spcAft>
              <a:buNone/>
            </a:pPr>
            <a:r>
              <a:rPr lang="en" sz="1800">
                <a:latin typeface="Times New Roman"/>
                <a:ea typeface="Times New Roman"/>
                <a:cs typeface="Times New Roman"/>
                <a:sym typeface="Times New Roman"/>
              </a:rPr>
              <a:t>Data Science Capstone Project</a:t>
            </a:r>
            <a:endParaRPr sz="1800">
              <a:latin typeface="Times New Roman"/>
              <a:ea typeface="Times New Roman"/>
              <a:cs typeface="Times New Roman"/>
              <a:sym typeface="Times New Roman"/>
            </a:endParaRPr>
          </a:p>
        </p:txBody>
      </p:sp>
      <p:pic>
        <p:nvPicPr>
          <p:cNvPr id="55" name="Google Shape;55;p13"/>
          <p:cNvPicPr preferRelativeResize="0"/>
          <p:nvPr/>
        </p:nvPicPr>
        <p:blipFill>
          <a:blip r:embed="rId4">
            <a:alphaModFix/>
          </a:blip>
          <a:stretch>
            <a:fillRect/>
          </a:stretch>
        </p:blipFill>
        <p:spPr>
          <a:xfrm>
            <a:off x="728050" y="3552800"/>
            <a:ext cx="1038610" cy="977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26" name="Shape 126"/>
        <p:cNvGrpSpPr/>
        <p:nvPr/>
      </p:nvGrpSpPr>
      <p:grpSpPr>
        <a:xfrm>
          <a:off x="0" y="0"/>
          <a:ext cx="0" cy="0"/>
          <a:chOff x="0" y="0"/>
          <a:chExt cx="0" cy="0"/>
        </a:xfrm>
      </p:grpSpPr>
      <p:sp>
        <p:nvSpPr>
          <p:cNvPr id="127" name="Google Shape;127;p22"/>
          <p:cNvSpPr txBox="1"/>
          <p:nvPr>
            <p:ph type="title"/>
          </p:nvPr>
        </p:nvSpPr>
        <p:spPr>
          <a:xfrm>
            <a:off x="1365450" y="4015825"/>
            <a:ext cx="5805300" cy="516600"/>
          </a:xfrm>
          <a:prstGeom prst="rect">
            <a:avLst/>
          </a:prstGeom>
          <a:solidFill>
            <a:srgbClr val="FF9900"/>
          </a:solidFill>
        </p:spPr>
        <p:txBody>
          <a:bodyPr anchorCtr="0" anchor="t" bIns="91425" lIns="91425" spcFirstLastPara="1" rIns="91425" wrap="square" tIns="91425">
            <a:noAutofit/>
          </a:bodyPr>
          <a:lstStyle/>
          <a:p>
            <a:pPr indent="0" lvl="0" marL="0" rtl="0" algn="ctr">
              <a:lnSpc>
                <a:spcPct val="150000"/>
              </a:lnSpc>
              <a:spcBef>
                <a:spcPts val="1200"/>
              </a:spcBef>
              <a:spcAft>
                <a:spcPts val="0"/>
              </a:spcAft>
              <a:buSzPts val="990"/>
              <a:buNone/>
            </a:pPr>
            <a:r>
              <a:rPr b="1" lang="en" sz="1000">
                <a:latin typeface="Times New Roman"/>
                <a:ea typeface="Times New Roman"/>
                <a:cs typeface="Times New Roman"/>
                <a:sym typeface="Times New Roman"/>
              </a:rPr>
              <a:t>Figure 5: Geographical Distribution of the Number of Asthma-related Hospital Visits  in NYC Boroughs</a:t>
            </a:r>
            <a:endParaRPr b="1" sz="1000">
              <a:latin typeface="Times New Roman"/>
              <a:ea typeface="Times New Roman"/>
              <a:cs typeface="Times New Roman"/>
              <a:sym typeface="Times New Roman"/>
            </a:endParaRPr>
          </a:p>
          <a:p>
            <a:pPr indent="0" lvl="0" marL="0" rtl="0" algn="ctr">
              <a:lnSpc>
                <a:spcPct val="150000"/>
              </a:lnSpc>
              <a:spcBef>
                <a:spcPts val="1200"/>
              </a:spcBef>
              <a:spcAft>
                <a:spcPts val="1200"/>
              </a:spcAft>
              <a:buClr>
                <a:schemeClr val="dk1"/>
              </a:buClr>
              <a:buSzPts val="990"/>
              <a:buFont typeface="Arial"/>
              <a:buNone/>
            </a:pPr>
            <a:r>
              <a:t/>
            </a:r>
            <a:endParaRPr b="1" sz="1000">
              <a:latin typeface="Times New Roman"/>
              <a:ea typeface="Times New Roman"/>
              <a:cs typeface="Times New Roman"/>
              <a:sym typeface="Times New Roman"/>
            </a:endParaRPr>
          </a:p>
        </p:txBody>
      </p:sp>
      <p:pic>
        <p:nvPicPr>
          <p:cNvPr id="128" name="Google Shape;128;p22"/>
          <p:cNvPicPr preferRelativeResize="0"/>
          <p:nvPr/>
        </p:nvPicPr>
        <p:blipFill>
          <a:blip r:embed="rId3">
            <a:alphaModFix/>
          </a:blip>
          <a:stretch>
            <a:fillRect/>
          </a:stretch>
        </p:blipFill>
        <p:spPr>
          <a:xfrm>
            <a:off x="1284525" y="536275"/>
            <a:ext cx="5886149" cy="33434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623400" y="579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Times New Roman"/>
                <a:ea typeface="Times New Roman"/>
                <a:cs typeface="Times New Roman"/>
                <a:sym typeface="Times New Roman"/>
              </a:rPr>
              <a:t>Machine Learning Modeling</a:t>
            </a:r>
            <a:endParaRPr b="1" sz="2220">
              <a:latin typeface="Times New Roman"/>
              <a:ea typeface="Times New Roman"/>
              <a:cs typeface="Times New Roman"/>
              <a:sym typeface="Times New Roman"/>
            </a:endParaRPr>
          </a:p>
        </p:txBody>
      </p:sp>
      <p:sp>
        <p:nvSpPr>
          <p:cNvPr id="134" name="Google Shape;134;p23"/>
          <p:cNvSpPr txBox="1"/>
          <p:nvPr>
            <p:ph idx="1" type="body"/>
          </p:nvPr>
        </p:nvSpPr>
        <p:spPr>
          <a:xfrm>
            <a:off x="1065400" y="1848600"/>
            <a:ext cx="6046200" cy="2387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100"/>
              </a:spcBef>
              <a:spcAft>
                <a:spcPts val="0"/>
              </a:spcAft>
              <a:buClr>
                <a:srgbClr val="A64D79"/>
              </a:buClr>
              <a:buSzPts val="1500"/>
              <a:buFont typeface="Times New Roman"/>
              <a:buAutoNum type="arabicPeriod"/>
            </a:pPr>
            <a:r>
              <a:rPr b="1" lang="en" sz="1500">
                <a:solidFill>
                  <a:srgbClr val="A64D79"/>
                </a:solidFill>
                <a:latin typeface="Times New Roman"/>
                <a:ea typeface="Times New Roman"/>
                <a:cs typeface="Times New Roman"/>
                <a:sym typeface="Times New Roman"/>
              </a:rPr>
              <a:t>Multiple Linear Regression</a:t>
            </a:r>
            <a:endParaRPr b="1" sz="1500">
              <a:solidFill>
                <a:srgbClr val="A64D79"/>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A64D79"/>
              </a:buClr>
              <a:buSzPts val="1500"/>
              <a:buFont typeface="Times New Roman"/>
              <a:buAutoNum type="arabicPeriod"/>
            </a:pPr>
            <a:r>
              <a:rPr b="1" lang="en" sz="1500">
                <a:solidFill>
                  <a:srgbClr val="A64D79"/>
                </a:solidFill>
                <a:latin typeface="Times New Roman"/>
                <a:ea typeface="Times New Roman"/>
                <a:cs typeface="Times New Roman"/>
                <a:sym typeface="Times New Roman"/>
              </a:rPr>
              <a:t>Ridge Regression (Regularized Linear Regression)</a:t>
            </a:r>
            <a:endParaRPr b="1" sz="1500">
              <a:solidFill>
                <a:srgbClr val="A64D79"/>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A64D79"/>
              </a:buClr>
              <a:buSzPts val="1500"/>
              <a:buFont typeface="Times New Roman"/>
              <a:buAutoNum type="arabicPeriod"/>
            </a:pPr>
            <a:r>
              <a:rPr b="1" lang="en" sz="1500">
                <a:solidFill>
                  <a:srgbClr val="A64D79"/>
                </a:solidFill>
                <a:latin typeface="Times New Roman"/>
                <a:ea typeface="Times New Roman"/>
                <a:cs typeface="Times New Roman"/>
                <a:sym typeface="Times New Roman"/>
              </a:rPr>
              <a:t>Gradient Boosting Machines</a:t>
            </a:r>
            <a:endParaRPr b="1" sz="1500">
              <a:solidFill>
                <a:srgbClr val="A64D79"/>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A64D79"/>
              </a:buClr>
              <a:buSzPts val="1500"/>
              <a:buFont typeface="Times New Roman"/>
              <a:buAutoNum type="arabicPeriod"/>
            </a:pPr>
            <a:r>
              <a:rPr b="1" lang="en" sz="1500">
                <a:solidFill>
                  <a:srgbClr val="A64D79"/>
                </a:solidFill>
                <a:latin typeface="Times New Roman"/>
                <a:ea typeface="Times New Roman"/>
                <a:cs typeface="Times New Roman"/>
                <a:sym typeface="Times New Roman"/>
              </a:rPr>
              <a:t>Random Forest</a:t>
            </a:r>
            <a:endParaRPr b="1" sz="1500">
              <a:solidFill>
                <a:srgbClr val="A64D79"/>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A64D79"/>
              </a:buClr>
              <a:buSzPts val="1500"/>
              <a:buFont typeface="Times New Roman"/>
              <a:buAutoNum type="arabicPeriod"/>
            </a:pPr>
            <a:r>
              <a:rPr b="1" lang="en" sz="1500">
                <a:solidFill>
                  <a:srgbClr val="A64D79"/>
                </a:solidFill>
                <a:latin typeface="Times New Roman"/>
                <a:ea typeface="Times New Roman"/>
                <a:cs typeface="Times New Roman"/>
                <a:sym typeface="Times New Roman"/>
              </a:rPr>
              <a:t>Support Vector Regression Model(SVR)</a:t>
            </a:r>
            <a:endParaRPr b="1" sz="1500">
              <a:solidFill>
                <a:srgbClr val="A64D79"/>
              </a:solidFill>
              <a:latin typeface="Times New Roman"/>
              <a:ea typeface="Times New Roman"/>
              <a:cs typeface="Times New Roman"/>
              <a:sym typeface="Times New Roman"/>
            </a:endParaRPr>
          </a:p>
          <a:p>
            <a:pPr indent="0" lvl="0" marL="0" rtl="0" algn="l">
              <a:spcBef>
                <a:spcPts val="700"/>
              </a:spcBef>
              <a:spcAft>
                <a:spcPts val="1200"/>
              </a:spcAft>
              <a:buNone/>
            </a:pPr>
            <a:r>
              <a:t/>
            </a:r>
            <a:endParaRPr/>
          </a:p>
        </p:txBody>
      </p:sp>
      <p:sp>
        <p:nvSpPr>
          <p:cNvPr id="135" name="Google Shape;135;p23"/>
          <p:cNvSpPr txBox="1"/>
          <p:nvPr/>
        </p:nvSpPr>
        <p:spPr>
          <a:xfrm>
            <a:off x="1149875" y="1206600"/>
            <a:ext cx="32355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1155CC"/>
                </a:solidFill>
                <a:latin typeface="Times New Roman"/>
                <a:ea typeface="Times New Roman"/>
                <a:cs typeface="Times New Roman"/>
                <a:sym typeface="Times New Roman"/>
              </a:rPr>
              <a:t>Type: Supervised Learning</a:t>
            </a:r>
            <a:endParaRPr b="1" sz="1600">
              <a:solidFill>
                <a:srgbClr val="1155CC"/>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39" name="Shape 139"/>
        <p:cNvGrpSpPr/>
        <p:nvPr/>
      </p:nvGrpSpPr>
      <p:grpSpPr>
        <a:xfrm>
          <a:off x="0" y="0"/>
          <a:ext cx="0" cy="0"/>
          <a:chOff x="0" y="0"/>
          <a:chExt cx="0" cy="0"/>
        </a:xfrm>
      </p:grpSpPr>
      <p:sp>
        <p:nvSpPr>
          <p:cNvPr id="140" name="Google Shape;140;p24"/>
          <p:cNvSpPr txBox="1"/>
          <p:nvPr>
            <p:ph type="title"/>
          </p:nvPr>
        </p:nvSpPr>
        <p:spPr>
          <a:xfrm>
            <a:off x="0" y="128600"/>
            <a:ext cx="43962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rPr b="1" lang="en" sz="2200">
                <a:latin typeface="Times New Roman"/>
                <a:ea typeface="Times New Roman"/>
                <a:cs typeface="Times New Roman"/>
                <a:sym typeface="Times New Roman"/>
              </a:rPr>
              <a:t>Comparison Models</a:t>
            </a:r>
            <a:endParaRPr sz="22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220">
              <a:latin typeface="Times New Roman"/>
              <a:ea typeface="Times New Roman"/>
              <a:cs typeface="Times New Roman"/>
              <a:sym typeface="Times New Roman"/>
            </a:endParaRPr>
          </a:p>
        </p:txBody>
      </p:sp>
      <p:pic>
        <p:nvPicPr>
          <p:cNvPr id="141" name="Google Shape;141;p24"/>
          <p:cNvPicPr preferRelativeResize="0"/>
          <p:nvPr/>
        </p:nvPicPr>
        <p:blipFill>
          <a:blip r:embed="rId3">
            <a:alphaModFix/>
          </a:blip>
          <a:stretch>
            <a:fillRect/>
          </a:stretch>
        </p:blipFill>
        <p:spPr>
          <a:xfrm>
            <a:off x="205150" y="1082300"/>
            <a:ext cx="3833500" cy="2849375"/>
          </a:xfrm>
          <a:prstGeom prst="rect">
            <a:avLst/>
          </a:prstGeom>
          <a:noFill/>
          <a:ln cap="flat" cmpd="sng" w="12700">
            <a:solidFill>
              <a:srgbClr val="000000"/>
            </a:solidFill>
            <a:prstDash val="solid"/>
            <a:miter lim="8000"/>
            <a:headEnd len="sm" w="sm" type="none"/>
            <a:tailEnd len="sm" w="sm" type="none"/>
          </a:ln>
        </p:spPr>
      </p:pic>
      <p:pic>
        <p:nvPicPr>
          <p:cNvPr id="142" name="Google Shape;142;p24"/>
          <p:cNvPicPr preferRelativeResize="0"/>
          <p:nvPr/>
        </p:nvPicPr>
        <p:blipFill>
          <a:blip r:embed="rId4">
            <a:alphaModFix/>
          </a:blip>
          <a:stretch>
            <a:fillRect/>
          </a:stretch>
        </p:blipFill>
        <p:spPr>
          <a:xfrm>
            <a:off x="4958750" y="76200"/>
            <a:ext cx="3328670" cy="2433650"/>
          </a:xfrm>
          <a:prstGeom prst="rect">
            <a:avLst/>
          </a:prstGeom>
          <a:noFill/>
          <a:ln cap="flat" cmpd="sng" w="12700">
            <a:solidFill>
              <a:srgbClr val="000000"/>
            </a:solidFill>
            <a:prstDash val="solid"/>
            <a:miter lim="8000"/>
            <a:headEnd len="sm" w="sm" type="none"/>
            <a:tailEnd len="sm" w="sm" type="none"/>
          </a:ln>
        </p:spPr>
      </p:pic>
      <p:pic>
        <p:nvPicPr>
          <p:cNvPr id="143" name="Google Shape;143;p24"/>
          <p:cNvPicPr preferRelativeResize="0"/>
          <p:nvPr/>
        </p:nvPicPr>
        <p:blipFill>
          <a:blip r:embed="rId5">
            <a:alphaModFix/>
          </a:blip>
          <a:stretch>
            <a:fillRect/>
          </a:stretch>
        </p:blipFill>
        <p:spPr>
          <a:xfrm>
            <a:off x="4977350" y="2566789"/>
            <a:ext cx="3328675" cy="2481061"/>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graphicFrame>
        <p:nvGraphicFramePr>
          <p:cNvPr id="148" name="Google Shape;148;p25"/>
          <p:cNvGraphicFramePr/>
          <p:nvPr/>
        </p:nvGraphicFramePr>
        <p:xfrm>
          <a:off x="952500" y="1428750"/>
          <a:ext cx="3000000" cy="3000000"/>
        </p:xfrm>
        <a:graphic>
          <a:graphicData uri="http://schemas.openxmlformats.org/drawingml/2006/table">
            <a:tbl>
              <a:tblPr>
                <a:noFill/>
                <a:tableStyleId>{92C9DEB4-A950-4589-BA0E-90E2EC9187AA}</a:tableStyleId>
              </a:tblPr>
              <a:tblGrid>
                <a:gridCol w="1809750"/>
                <a:gridCol w="1809750"/>
                <a:gridCol w="1809750"/>
                <a:gridCol w="1809750"/>
              </a:tblGrid>
              <a:tr h="381000">
                <a:tc>
                  <a:txBody>
                    <a:bodyPr/>
                    <a:lstStyle/>
                    <a:p>
                      <a:pPr indent="0" lvl="0" marL="0" rtl="0" algn="ctr">
                        <a:lnSpc>
                          <a:spcPct val="115000"/>
                        </a:lnSpc>
                        <a:spcBef>
                          <a:spcPts val="0"/>
                        </a:spcBef>
                        <a:spcAft>
                          <a:spcPts val="1100"/>
                        </a:spcAft>
                        <a:buNone/>
                      </a:pPr>
                      <a:r>
                        <a:rPr b="1" lang="en" sz="1200">
                          <a:latin typeface="Times New Roman"/>
                          <a:ea typeface="Times New Roman"/>
                          <a:cs typeface="Times New Roman"/>
                          <a:sym typeface="Times New Roman"/>
                        </a:rPr>
                        <a:t>Model</a:t>
                      </a:r>
                      <a:endParaRPr b="1" sz="1200">
                        <a:latin typeface="Times New Roman"/>
                        <a:ea typeface="Times New Roman"/>
                        <a:cs typeface="Times New Roman"/>
                        <a:sym typeface="Times New Roman"/>
                      </a:endParaRPr>
                    </a:p>
                  </a:txBody>
                  <a:tcPr marT="69850" marB="69850" marR="69850" marL="69850" anchor="ct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200">
                          <a:latin typeface="Times New Roman"/>
                          <a:ea typeface="Times New Roman"/>
                          <a:cs typeface="Times New Roman"/>
                          <a:sym typeface="Times New Roman"/>
                        </a:rPr>
                        <a:t>R2</a:t>
                      </a:r>
                      <a:endParaRPr b="1" sz="1200">
                        <a:latin typeface="Times New Roman"/>
                        <a:ea typeface="Times New Roman"/>
                        <a:cs typeface="Times New Roman"/>
                        <a:sym typeface="Times New Roman"/>
                      </a:endParaRPr>
                    </a:p>
                  </a:txBody>
                  <a:tcPr marT="69850" marB="69850" marR="69850" marL="69850" anchor="ct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200">
                          <a:latin typeface="Times New Roman"/>
                          <a:ea typeface="Times New Roman"/>
                          <a:cs typeface="Times New Roman"/>
                          <a:sym typeface="Times New Roman"/>
                        </a:rPr>
                        <a:t>MAE</a:t>
                      </a:r>
                      <a:endParaRPr b="1" sz="1200">
                        <a:latin typeface="Times New Roman"/>
                        <a:ea typeface="Times New Roman"/>
                        <a:cs typeface="Times New Roman"/>
                        <a:sym typeface="Times New Roman"/>
                      </a:endParaRPr>
                    </a:p>
                  </a:txBody>
                  <a:tcPr marT="69850" marB="69850" marR="69850" marL="69850" anchor="ct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200">
                          <a:latin typeface="Times New Roman"/>
                          <a:ea typeface="Times New Roman"/>
                          <a:cs typeface="Times New Roman"/>
                          <a:sym typeface="Times New Roman"/>
                        </a:rPr>
                        <a:t>MSE</a:t>
                      </a:r>
                      <a:endParaRPr b="1" sz="1200">
                        <a:latin typeface="Times New Roman"/>
                        <a:ea typeface="Times New Roman"/>
                        <a:cs typeface="Times New Roman"/>
                        <a:sym typeface="Times New Roman"/>
                      </a:endParaRPr>
                    </a:p>
                  </a:txBody>
                  <a:tcPr marT="69850" marB="69850" marR="69850" marL="69850" anchor="ctr"/>
                </a:tc>
              </a:tr>
              <a:tr h="381000">
                <a:tc>
                  <a:txBody>
                    <a:bodyPr/>
                    <a:lstStyle/>
                    <a:p>
                      <a:pPr indent="0" lvl="0" marL="0" rtl="0" algn="l">
                        <a:lnSpc>
                          <a:spcPct val="115000"/>
                        </a:lnSpc>
                        <a:spcBef>
                          <a:spcPts val="0"/>
                        </a:spcBef>
                        <a:spcAft>
                          <a:spcPts val="1100"/>
                        </a:spcAft>
                        <a:buNone/>
                      </a:pPr>
                      <a:r>
                        <a:rPr b="1" lang="en" sz="1200">
                          <a:latin typeface="Times New Roman"/>
                          <a:ea typeface="Times New Roman"/>
                          <a:cs typeface="Times New Roman"/>
                          <a:sym typeface="Times New Roman"/>
                        </a:rPr>
                        <a:t>Linear Regression</a:t>
                      </a:r>
                      <a:endParaRPr b="1"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0.910860</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1820.996477</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1.005953e+07</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tcPr>
                </a:tc>
              </a:tr>
              <a:tr h="381000">
                <a:tc>
                  <a:txBody>
                    <a:bodyPr/>
                    <a:lstStyle/>
                    <a:p>
                      <a:pPr indent="0" lvl="0" marL="0" rtl="0" algn="l">
                        <a:lnSpc>
                          <a:spcPct val="115000"/>
                        </a:lnSpc>
                        <a:spcBef>
                          <a:spcPts val="0"/>
                        </a:spcBef>
                        <a:spcAft>
                          <a:spcPts val="1100"/>
                        </a:spcAft>
                        <a:buNone/>
                      </a:pPr>
                      <a:r>
                        <a:rPr b="1" lang="en" sz="1200">
                          <a:latin typeface="Times New Roman"/>
                          <a:ea typeface="Times New Roman"/>
                          <a:cs typeface="Times New Roman"/>
                          <a:sym typeface="Times New Roman"/>
                        </a:rPr>
                        <a:t>Ridge Regression</a:t>
                      </a:r>
                      <a:endParaRPr b="1"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0.899823</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1906.950252</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1.130502e+07</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tcPr>
                </a:tc>
              </a:tr>
              <a:tr h="381000">
                <a:tc>
                  <a:txBody>
                    <a:bodyPr/>
                    <a:lstStyle/>
                    <a:p>
                      <a:pPr indent="0" lvl="0" marL="0" rtl="0" algn="l">
                        <a:lnSpc>
                          <a:spcPct val="115000"/>
                        </a:lnSpc>
                        <a:spcBef>
                          <a:spcPts val="0"/>
                        </a:spcBef>
                        <a:spcAft>
                          <a:spcPts val="1100"/>
                        </a:spcAft>
                        <a:buNone/>
                      </a:pPr>
                      <a:r>
                        <a:rPr b="1" lang="en" sz="1200">
                          <a:latin typeface="Times New Roman"/>
                          <a:ea typeface="Times New Roman"/>
                          <a:cs typeface="Times New Roman"/>
                          <a:sym typeface="Times New Roman"/>
                        </a:rPr>
                        <a:t>Gradient Boosting</a:t>
                      </a:r>
                      <a:endParaRPr b="1"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0.963038</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1142.768278</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4.171197e+06</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tcPr>
                </a:tc>
              </a:tr>
              <a:tr h="381000">
                <a:tc>
                  <a:txBody>
                    <a:bodyPr/>
                    <a:lstStyle/>
                    <a:p>
                      <a:pPr indent="0" lvl="0" marL="0" rtl="0" algn="l">
                        <a:lnSpc>
                          <a:spcPct val="115000"/>
                        </a:lnSpc>
                        <a:spcBef>
                          <a:spcPts val="0"/>
                        </a:spcBef>
                        <a:spcAft>
                          <a:spcPts val="1100"/>
                        </a:spcAft>
                        <a:buNone/>
                      </a:pPr>
                      <a:r>
                        <a:rPr b="1" lang="en" sz="1200">
                          <a:latin typeface="Times New Roman"/>
                          <a:ea typeface="Times New Roman"/>
                          <a:cs typeface="Times New Roman"/>
                          <a:sym typeface="Times New Roman"/>
                        </a:rPr>
                        <a:t>Random Forest</a:t>
                      </a:r>
                      <a:endParaRPr b="1"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0.960578</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1145.995271</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4.448820e+06</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tcPr>
                </a:tc>
              </a:tr>
              <a:tr h="381000">
                <a:tc>
                  <a:txBody>
                    <a:bodyPr/>
                    <a:lstStyle/>
                    <a:p>
                      <a:pPr indent="0" lvl="0" marL="0" rtl="0" algn="l">
                        <a:lnSpc>
                          <a:spcPct val="115000"/>
                        </a:lnSpc>
                        <a:spcBef>
                          <a:spcPts val="0"/>
                        </a:spcBef>
                        <a:spcAft>
                          <a:spcPts val="1100"/>
                        </a:spcAft>
                        <a:buNone/>
                      </a:pPr>
                      <a:r>
                        <a:rPr b="1" lang="en" sz="1200">
                          <a:latin typeface="Times New Roman"/>
                          <a:ea typeface="Times New Roman"/>
                          <a:cs typeface="Times New Roman"/>
                          <a:sym typeface="Times New Roman"/>
                        </a:rPr>
                        <a:t>SVR</a:t>
                      </a:r>
                      <a:endParaRPr b="1"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-0.115649</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4208.299780</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1.259013e+08</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tcPr>
                </a:tc>
              </a:tr>
            </a:tbl>
          </a:graphicData>
        </a:graphic>
      </p:graphicFrame>
      <p:sp>
        <p:nvSpPr>
          <p:cNvPr id="149" name="Google Shape;149;p25"/>
          <p:cNvSpPr txBox="1"/>
          <p:nvPr/>
        </p:nvSpPr>
        <p:spPr>
          <a:xfrm>
            <a:off x="1160475" y="3841500"/>
            <a:ext cx="65874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rgbClr val="FF0000"/>
                </a:solidFill>
                <a:latin typeface="Times New Roman"/>
                <a:ea typeface="Times New Roman"/>
                <a:cs typeface="Times New Roman"/>
                <a:sym typeface="Times New Roman"/>
              </a:rPr>
              <a:t> SVR model</a:t>
            </a:r>
            <a:r>
              <a:rPr lang="en">
                <a:solidFill>
                  <a:schemeClr val="dk1"/>
                </a:solidFill>
                <a:latin typeface="Times New Roman"/>
                <a:ea typeface="Times New Roman"/>
                <a:cs typeface="Times New Roman"/>
                <a:sym typeface="Times New Roman"/>
              </a:rPr>
              <a:t> is the </a:t>
            </a:r>
            <a:r>
              <a:rPr b="1" lang="en">
                <a:solidFill>
                  <a:srgbClr val="FF0000"/>
                </a:solidFill>
                <a:latin typeface="Times New Roman"/>
                <a:ea typeface="Times New Roman"/>
                <a:cs typeface="Times New Roman"/>
                <a:sym typeface="Times New Roman"/>
              </a:rPr>
              <a:t>worst</a:t>
            </a:r>
            <a:r>
              <a:rPr lang="en">
                <a:solidFill>
                  <a:schemeClr val="dk1"/>
                </a:solidFill>
                <a:latin typeface="Times New Roman"/>
                <a:ea typeface="Times New Roman"/>
                <a:cs typeface="Times New Roman"/>
                <a:sym typeface="Times New Roman"/>
              </a:rPr>
              <a:t>, </a:t>
            </a:r>
            <a:r>
              <a:rPr b="1" lang="en">
                <a:solidFill>
                  <a:srgbClr val="00FF00"/>
                </a:solidFill>
                <a:latin typeface="Times New Roman"/>
                <a:ea typeface="Times New Roman"/>
                <a:cs typeface="Times New Roman"/>
                <a:sym typeface="Times New Roman"/>
              </a:rPr>
              <a:t>Random Forest</a:t>
            </a:r>
            <a:r>
              <a:rPr lang="en">
                <a:solidFill>
                  <a:srgbClr val="D9EAD3"/>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and </a:t>
            </a:r>
            <a:r>
              <a:rPr b="1" lang="en">
                <a:solidFill>
                  <a:srgbClr val="00FF00"/>
                </a:solidFill>
                <a:latin typeface="Times New Roman"/>
                <a:ea typeface="Times New Roman"/>
                <a:cs typeface="Times New Roman"/>
                <a:sym typeface="Times New Roman"/>
              </a:rPr>
              <a:t>Gradient</a:t>
            </a:r>
            <a:r>
              <a:rPr b="1" lang="en">
                <a:solidFill>
                  <a:srgbClr val="00FF00"/>
                </a:solidFill>
                <a:latin typeface="Times New Roman"/>
                <a:ea typeface="Times New Roman"/>
                <a:cs typeface="Times New Roman"/>
                <a:sym typeface="Times New Roman"/>
              </a:rPr>
              <a:t> Boosting</a:t>
            </a:r>
            <a:r>
              <a:rPr lang="en">
                <a:solidFill>
                  <a:schemeClr val="dk1"/>
                </a:solidFill>
                <a:latin typeface="Times New Roman"/>
                <a:ea typeface="Times New Roman"/>
                <a:cs typeface="Times New Roman"/>
                <a:sym typeface="Times New Roman"/>
              </a:rPr>
              <a:t> are the </a:t>
            </a:r>
            <a:r>
              <a:rPr b="1" lang="en">
                <a:solidFill>
                  <a:srgbClr val="00FF00"/>
                </a:solidFill>
                <a:latin typeface="Times New Roman"/>
                <a:ea typeface="Times New Roman"/>
                <a:cs typeface="Times New Roman"/>
                <a:sym typeface="Times New Roman"/>
              </a:rPr>
              <a:t>best </a:t>
            </a:r>
            <a:r>
              <a:rPr lang="en">
                <a:solidFill>
                  <a:schemeClr val="dk1"/>
                </a:solidFill>
                <a:latin typeface="Times New Roman"/>
                <a:ea typeface="Times New Roman"/>
                <a:cs typeface="Times New Roman"/>
                <a:sym typeface="Times New Roman"/>
              </a:rPr>
              <a:t>models </a:t>
            </a:r>
            <a:endParaRPr>
              <a:latin typeface="Times New Roman"/>
              <a:ea typeface="Times New Roman"/>
              <a:cs typeface="Times New Roman"/>
              <a:sym typeface="Times New Roman"/>
            </a:endParaRPr>
          </a:p>
        </p:txBody>
      </p:sp>
      <p:sp>
        <p:nvSpPr>
          <p:cNvPr id="150" name="Google Shape;150;p25"/>
          <p:cNvSpPr txBox="1"/>
          <p:nvPr>
            <p:ph type="title"/>
          </p:nvPr>
        </p:nvSpPr>
        <p:spPr>
          <a:xfrm>
            <a:off x="914400" y="585800"/>
            <a:ext cx="43962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SzPts val="1100"/>
              <a:buNone/>
            </a:pPr>
            <a:r>
              <a:rPr b="1" lang="en" sz="2200">
                <a:latin typeface="Times New Roman"/>
                <a:ea typeface="Times New Roman"/>
                <a:cs typeface="Times New Roman"/>
                <a:sym typeface="Times New Roman"/>
              </a:rPr>
              <a:t>Comparison and Model Selection</a:t>
            </a:r>
            <a:endParaRPr sz="22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22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54" name="Shape 154"/>
        <p:cNvGrpSpPr/>
        <p:nvPr/>
      </p:nvGrpSpPr>
      <p:grpSpPr>
        <a:xfrm>
          <a:off x="0" y="0"/>
          <a:ext cx="0" cy="0"/>
          <a:chOff x="0" y="0"/>
          <a:chExt cx="0" cy="0"/>
        </a:xfrm>
      </p:grpSpPr>
      <p:sp>
        <p:nvSpPr>
          <p:cNvPr id="155" name="Google Shape;155;p26"/>
          <p:cNvSpPr txBox="1"/>
          <p:nvPr>
            <p:ph type="title"/>
          </p:nvPr>
        </p:nvSpPr>
        <p:spPr>
          <a:xfrm>
            <a:off x="1596688" y="77025"/>
            <a:ext cx="52083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b="1" lang="en" sz="2200">
                <a:latin typeface="Times New Roman"/>
                <a:ea typeface="Times New Roman"/>
                <a:cs typeface="Times New Roman"/>
                <a:sym typeface="Times New Roman"/>
              </a:rPr>
              <a:t>Feature importances for Selected Models</a:t>
            </a:r>
            <a:endParaRPr b="1" sz="2200">
              <a:latin typeface="Times New Roman"/>
              <a:ea typeface="Times New Roman"/>
              <a:cs typeface="Times New Roman"/>
              <a:sym typeface="Times New Roman"/>
            </a:endParaRPr>
          </a:p>
        </p:txBody>
      </p:sp>
      <p:pic>
        <p:nvPicPr>
          <p:cNvPr id="156" name="Google Shape;156;p26"/>
          <p:cNvPicPr preferRelativeResize="0"/>
          <p:nvPr/>
        </p:nvPicPr>
        <p:blipFill>
          <a:blip r:embed="rId3">
            <a:alphaModFix/>
          </a:blip>
          <a:stretch>
            <a:fillRect/>
          </a:stretch>
        </p:blipFill>
        <p:spPr>
          <a:xfrm>
            <a:off x="69025" y="620775"/>
            <a:ext cx="4410075" cy="2524125"/>
          </a:xfrm>
          <a:prstGeom prst="rect">
            <a:avLst/>
          </a:prstGeom>
          <a:noFill/>
          <a:ln cap="flat" cmpd="sng" w="12700">
            <a:solidFill>
              <a:srgbClr val="000000"/>
            </a:solidFill>
            <a:prstDash val="solid"/>
            <a:miter lim="8000"/>
            <a:headEnd len="sm" w="sm" type="none"/>
            <a:tailEnd len="sm" w="sm" type="none"/>
          </a:ln>
        </p:spPr>
      </p:pic>
      <p:pic>
        <p:nvPicPr>
          <p:cNvPr id="157" name="Google Shape;157;p26"/>
          <p:cNvPicPr preferRelativeResize="0"/>
          <p:nvPr/>
        </p:nvPicPr>
        <p:blipFill>
          <a:blip r:embed="rId4">
            <a:alphaModFix/>
          </a:blip>
          <a:stretch>
            <a:fillRect/>
          </a:stretch>
        </p:blipFill>
        <p:spPr>
          <a:xfrm>
            <a:off x="4572000" y="2514600"/>
            <a:ext cx="4438650" cy="25431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27"/>
          <p:cNvSpPr txBox="1"/>
          <p:nvPr>
            <p:ph type="title"/>
          </p:nvPr>
        </p:nvSpPr>
        <p:spPr>
          <a:xfrm>
            <a:off x="1008075" y="592650"/>
            <a:ext cx="69870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SzPts val="1100"/>
              <a:buNone/>
            </a:pPr>
            <a:r>
              <a:rPr b="1" lang="en" sz="2200">
                <a:latin typeface="Times New Roman"/>
                <a:ea typeface="Times New Roman"/>
                <a:cs typeface="Times New Roman"/>
                <a:sym typeface="Times New Roman"/>
              </a:rPr>
              <a:t>Applying Grid search CV for hyperparameter Tuning</a:t>
            </a:r>
            <a:endParaRPr b="1" sz="2200">
              <a:latin typeface="Times New Roman"/>
              <a:ea typeface="Times New Roman"/>
              <a:cs typeface="Times New Roman"/>
              <a:sym typeface="Times New Roman"/>
            </a:endParaRPr>
          </a:p>
          <a:p>
            <a:pPr indent="0" lvl="0" marL="0" rtl="0" algn="l">
              <a:lnSpc>
                <a:spcPct val="150000"/>
              </a:lnSpc>
              <a:spcBef>
                <a:spcPts val="1000"/>
              </a:spcBef>
              <a:spcAft>
                <a:spcPts val="0"/>
              </a:spcAft>
              <a:buSzPts val="1100"/>
              <a:buNone/>
            </a:pPr>
            <a:r>
              <a:t/>
            </a:r>
            <a:endParaRPr b="1" sz="2200">
              <a:latin typeface="Times New Roman"/>
              <a:ea typeface="Times New Roman"/>
              <a:cs typeface="Times New Roman"/>
              <a:sym typeface="Times New Roman"/>
            </a:endParaRPr>
          </a:p>
        </p:txBody>
      </p:sp>
      <p:graphicFrame>
        <p:nvGraphicFramePr>
          <p:cNvPr id="163" name="Google Shape;163;p27"/>
          <p:cNvGraphicFramePr/>
          <p:nvPr/>
        </p:nvGraphicFramePr>
        <p:xfrm>
          <a:off x="1252625" y="2015200"/>
          <a:ext cx="3000000" cy="3000000"/>
        </p:xfrm>
        <a:graphic>
          <a:graphicData uri="http://schemas.openxmlformats.org/drawingml/2006/table">
            <a:tbl>
              <a:tblPr>
                <a:noFill/>
                <a:tableStyleId>{9AED2943-ADE2-437F-99DD-66E59A5DF615}</a:tableStyleId>
              </a:tblPr>
              <a:tblGrid>
                <a:gridCol w="1624475"/>
                <a:gridCol w="1624475"/>
                <a:gridCol w="1624475"/>
                <a:gridCol w="1624475"/>
              </a:tblGrid>
              <a:tr h="970750">
                <a:tc>
                  <a:txBody>
                    <a:bodyPr/>
                    <a:lstStyle/>
                    <a:p>
                      <a:pPr indent="0" lvl="0" marL="0" rtl="0" algn="ctr">
                        <a:lnSpc>
                          <a:spcPct val="150000"/>
                        </a:lnSpc>
                        <a:spcBef>
                          <a:spcPts val="900"/>
                        </a:spcBef>
                        <a:spcAft>
                          <a:spcPts val="0"/>
                        </a:spcAft>
                        <a:buNone/>
                      </a:pPr>
                      <a:r>
                        <a:rPr b="1" lang="en">
                          <a:latin typeface="Times New Roman"/>
                          <a:ea typeface="Times New Roman"/>
                          <a:cs typeface="Times New Roman"/>
                          <a:sym typeface="Times New Roman"/>
                        </a:rPr>
                        <a:t>Model</a:t>
                      </a:r>
                      <a:endParaRPr>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50000"/>
                        </a:lnSpc>
                        <a:spcBef>
                          <a:spcPts val="900"/>
                        </a:spcBef>
                        <a:spcAft>
                          <a:spcPts val="0"/>
                        </a:spcAft>
                        <a:buNone/>
                      </a:pPr>
                      <a:r>
                        <a:rPr b="1" lang="en">
                          <a:latin typeface="Times New Roman"/>
                          <a:ea typeface="Times New Roman"/>
                          <a:cs typeface="Times New Roman"/>
                          <a:sym typeface="Times New Roman"/>
                        </a:rPr>
                        <a:t>Best Score</a:t>
                      </a:r>
                      <a:endParaRPr>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50000"/>
                        </a:lnSpc>
                        <a:spcBef>
                          <a:spcPts val="900"/>
                        </a:spcBef>
                        <a:spcAft>
                          <a:spcPts val="0"/>
                        </a:spcAft>
                        <a:buNone/>
                      </a:pPr>
                      <a:r>
                        <a:rPr b="1" lang="en">
                          <a:latin typeface="Times New Roman"/>
                          <a:ea typeface="Times New Roman"/>
                          <a:cs typeface="Times New Roman"/>
                          <a:sym typeface="Times New Roman"/>
                        </a:rPr>
                        <a:t>Test Score</a:t>
                      </a:r>
                      <a:endParaRPr b="1">
                        <a:latin typeface="Times New Roman"/>
                        <a:ea typeface="Times New Roman"/>
                        <a:cs typeface="Times New Roman"/>
                        <a:sym typeface="Times New Roman"/>
                      </a:endParaRPr>
                    </a:p>
                    <a:p>
                      <a:pPr indent="0" lvl="0" marL="0" rtl="0" algn="ctr">
                        <a:lnSpc>
                          <a:spcPct val="150000"/>
                        </a:lnSpc>
                        <a:spcBef>
                          <a:spcPts val="900"/>
                        </a:spcBef>
                        <a:spcAft>
                          <a:spcPts val="0"/>
                        </a:spcAft>
                        <a:buNone/>
                      </a:pPr>
                      <a:r>
                        <a:t/>
                      </a:r>
                      <a:endParaRPr b="1">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50000"/>
                        </a:lnSpc>
                        <a:spcBef>
                          <a:spcPts val="0"/>
                        </a:spcBef>
                        <a:spcAft>
                          <a:spcPts val="0"/>
                        </a:spcAft>
                        <a:buNone/>
                      </a:pPr>
                      <a:r>
                        <a:rPr b="1" lang="en">
                          <a:latin typeface="Times New Roman"/>
                          <a:ea typeface="Times New Roman"/>
                          <a:cs typeface="Times New Roman"/>
                          <a:sym typeface="Times New Roman"/>
                        </a:rPr>
                        <a:t>R2</a:t>
                      </a:r>
                      <a:endParaRPr>
                        <a:latin typeface="Times New Roman"/>
                        <a:ea typeface="Times New Roman"/>
                        <a:cs typeface="Times New Roman"/>
                        <a:sym typeface="Times New Roman"/>
                      </a:endParaRPr>
                    </a:p>
                  </a:txBody>
                  <a:tcPr marT="63500" marB="63500" marR="63500" marL="63500"/>
                </a:tc>
              </a:tr>
              <a:tr h="431075">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0.945868</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0.954561</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0.954561</a:t>
                      </a:r>
                      <a:endParaRPr>
                        <a:latin typeface="Times New Roman"/>
                        <a:ea typeface="Times New Roman"/>
                        <a:cs typeface="Times New Roman"/>
                        <a:sym typeface="Times New Roman"/>
                      </a:endParaRPr>
                    </a:p>
                  </a:txBody>
                  <a:tcPr marT="63500" marB="63500" marR="63500" marL="63500"/>
                </a:tc>
              </a:tr>
              <a:tr h="431075">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Gradient Boosting</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0.950065</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0.944047</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0.944047</a:t>
                      </a:r>
                      <a:endParaRPr>
                        <a:latin typeface="Times New Roman"/>
                        <a:ea typeface="Times New Roman"/>
                        <a:cs typeface="Times New Roman"/>
                        <a:sym typeface="Times New Roman"/>
                      </a:endParaRPr>
                    </a:p>
                  </a:txBody>
                  <a:tcPr marT="63500" marB="63500" marR="63500" marL="63500"/>
                </a:tc>
              </a:tr>
            </a:tbl>
          </a:graphicData>
        </a:graphic>
      </p:graphicFrame>
      <p:sp>
        <p:nvSpPr>
          <p:cNvPr id="164" name="Google Shape;164;p27"/>
          <p:cNvSpPr txBox="1"/>
          <p:nvPr/>
        </p:nvSpPr>
        <p:spPr>
          <a:xfrm>
            <a:off x="1598775" y="1458700"/>
            <a:ext cx="5195100" cy="428700"/>
          </a:xfrm>
          <a:prstGeom prst="rect">
            <a:avLst/>
          </a:prstGeom>
          <a:solidFill>
            <a:srgbClr val="FF9900"/>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100">
                <a:latin typeface="Times New Roman"/>
                <a:ea typeface="Times New Roman"/>
                <a:cs typeface="Times New Roman"/>
                <a:sym typeface="Times New Roman"/>
              </a:rPr>
              <a:t>Table 1: Results of the performance metrics for two machine learning models</a:t>
            </a:r>
            <a:endParaRPr b="1" sz="11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68" name="Shape 168"/>
        <p:cNvGrpSpPr/>
        <p:nvPr/>
      </p:nvGrpSpPr>
      <p:grpSpPr>
        <a:xfrm>
          <a:off x="0" y="0"/>
          <a:ext cx="0" cy="0"/>
          <a:chOff x="0" y="0"/>
          <a:chExt cx="0" cy="0"/>
        </a:xfrm>
      </p:grpSpPr>
      <p:sp>
        <p:nvSpPr>
          <p:cNvPr id="169" name="Google Shape;169;p28"/>
          <p:cNvSpPr txBox="1"/>
          <p:nvPr>
            <p:ph type="title"/>
          </p:nvPr>
        </p:nvSpPr>
        <p:spPr>
          <a:xfrm>
            <a:off x="801825" y="140225"/>
            <a:ext cx="70383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200">
                <a:latin typeface="Times New Roman"/>
                <a:ea typeface="Times New Roman"/>
                <a:cs typeface="Times New Roman"/>
                <a:sym typeface="Times New Roman"/>
              </a:rPr>
              <a:t>Differences between the actual and predicted values</a:t>
            </a:r>
            <a:endParaRPr b="1" sz="2200">
              <a:latin typeface="Times New Roman"/>
              <a:ea typeface="Times New Roman"/>
              <a:cs typeface="Times New Roman"/>
              <a:sym typeface="Times New Roman"/>
            </a:endParaRPr>
          </a:p>
        </p:txBody>
      </p:sp>
      <p:pic>
        <p:nvPicPr>
          <p:cNvPr id="170" name="Google Shape;170;p28"/>
          <p:cNvPicPr preferRelativeResize="0"/>
          <p:nvPr/>
        </p:nvPicPr>
        <p:blipFill>
          <a:blip r:embed="rId3">
            <a:alphaModFix/>
          </a:blip>
          <a:stretch>
            <a:fillRect/>
          </a:stretch>
        </p:blipFill>
        <p:spPr>
          <a:xfrm>
            <a:off x="77350" y="712925"/>
            <a:ext cx="4496075" cy="2768171"/>
          </a:xfrm>
          <a:prstGeom prst="rect">
            <a:avLst/>
          </a:prstGeom>
          <a:noFill/>
          <a:ln cap="flat" cmpd="sng" w="12700">
            <a:solidFill>
              <a:srgbClr val="000000"/>
            </a:solidFill>
            <a:prstDash val="solid"/>
            <a:miter lim="8000"/>
            <a:headEnd len="sm" w="sm" type="none"/>
            <a:tailEnd len="sm" w="sm" type="none"/>
          </a:ln>
        </p:spPr>
      </p:pic>
      <p:pic>
        <p:nvPicPr>
          <p:cNvPr id="171" name="Google Shape;171;p28"/>
          <p:cNvPicPr preferRelativeResize="0"/>
          <p:nvPr/>
        </p:nvPicPr>
        <p:blipFill>
          <a:blip r:embed="rId4">
            <a:alphaModFix/>
          </a:blip>
          <a:stretch>
            <a:fillRect/>
          </a:stretch>
        </p:blipFill>
        <p:spPr>
          <a:xfrm>
            <a:off x="4572000" y="2232150"/>
            <a:ext cx="4496076" cy="2774922"/>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29"/>
          <p:cNvSpPr txBox="1"/>
          <p:nvPr>
            <p:ph type="title"/>
          </p:nvPr>
        </p:nvSpPr>
        <p:spPr>
          <a:xfrm>
            <a:off x="840225" y="65127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b="1" lang="en" sz="2200">
                <a:latin typeface="Times New Roman"/>
                <a:ea typeface="Times New Roman"/>
                <a:cs typeface="Times New Roman"/>
                <a:sym typeface="Times New Roman"/>
              </a:rPr>
              <a:t>Future Overseeing</a:t>
            </a:r>
            <a:endParaRPr b="1" sz="2200">
              <a:latin typeface="Times New Roman"/>
              <a:ea typeface="Times New Roman"/>
              <a:cs typeface="Times New Roman"/>
              <a:sym typeface="Times New Roman"/>
            </a:endParaRPr>
          </a:p>
        </p:txBody>
      </p:sp>
      <p:sp>
        <p:nvSpPr>
          <p:cNvPr id="177" name="Google Shape;177;p29"/>
          <p:cNvSpPr txBox="1"/>
          <p:nvPr>
            <p:ph idx="1" type="body"/>
          </p:nvPr>
        </p:nvSpPr>
        <p:spPr>
          <a:xfrm>
            <a:off x="634225" y="1152475"/>
            <a:ext cx="7747500" cy="3779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1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Further explore and engineer features that could improve model performance, such as incorporating additional air quality metrics or socioeconomic factors.</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Collect more data, especially from air pollutants, different time periods or additional geographical areas, to improve model generalization.</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Explore advanced algorithms such as XGBoost, LightGBM, or neural networks to potentially capture complex relationships within the data.</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Investigating the temporal dynamics of air quality and asthma exacerbations by incorporating time-series analysis could reveal seasonal or temporal trends that are not captured by static models. This could help in understanding how different times of the year or specific weather conditions affect asthma incidence.</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Conducting more detailed geospatial analysis using advanced GIS tools could help in identifying specific areas within the city that are more prone to poor air quality and higher asthma rates. This could inform targeted interventions and policy decisions.</a:t>
            </a:r>
            <a:endParaRPr sz="1200">
              <a:solidFill>
                <a:schemeClr val="dk1"/>
              </a:solidFill>
              <a:latin typeface="Times New Roman"/>
              <a:ea typeface="Times New Roman"/>
              <a:cs typeface="Times New Roman"/>
              <a:sym typeface="Times New Roman"/>
            </a:endParaRPr>
          </a:p>
          <a:p>
            <a:pPr indent="0" lvl="0" marL="0" rtl="0" algn="l">
              <a:spcBef>
                <a:spcPts val="7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30"/>
          <p:cNvSpPr txBox="1"/>
          <p:nvPr>
            <p:ph type="title"/>
          </p:nvPr>
        </p:nvSpPr>
        <p:spPr>
          <a:xfrm>
            <a:off x="2058850" y="2130275"/>
            <a:ext cx="4757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a:t>Thank You!</a:t>
            </a:r>
            <a:endParaRPr b="1" sz="29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768900" y="579775"/>
            <a:ext cx="2282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Times New Roman"/>
                <a:ea typeface="Times New Roman"/>
                <a:cs typeface="Times New Roman"/>
                <a:sym typeface="Times New Roman"/>
              </a:rPr>
              <a:t>The Problem</a:t>
            </a:r>
            <a:endParaRPr b="1" sz="2220">
              <a:latin typeface="Times New Roman"/>
              <a:ea typeface="Times New Roman"/>
              <a:cs typeface="Times New Roman"/>
              <a:sym typeface="Times New Roman"/>
            </a:endParaRPr>
          </a:p>
        </p:txBody>
      </p:sp>
      <p:sp>
        <p:nvSpPr>
          <p:cNvPr id="61" name="Google Shape;61;p14"/>
          <p:cNvSpPr txBox="1"/>
          <p:nvPr>
            <p:ph idx="1" type="body"/>
          </p:nvPr>
        </p:nvSpPr>
        <p:spPr>
          <a:xfrm>
            <a:off x="616500" y="1076275"/>
            <a:ext cx="7700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00">
                <a:solidFill>
                  <a:schemeClr val="dk1"/>
                </a:solidFill>
                <a:latin typeface="Times New Roman"/>
                <a:ea typeface="Times New Roman"/>
                <a:cs typeface="Times New Roman"/>
                <a:sym typeface="Times New Roman"/>
              </a:rPr>
              <a:t>Relationship between air quality and respiratory problems, specifically asthma-related hospital visits, in New York City. </a:t>
            </a:r>
            <a:endParaRPr sz="16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rPr b="1" lang="en" sz="1400">
                <a:solidFill>
                  <a:srgbClr val="38761D"/>
                </a:solidFill>
                <a:latin typeface="Times New Roman"/>
                <a:ea typeface="Times New Roman"/>
                <a:cs typeface="Times New Roman"/>
                <a:sym typeface="Times New Roman"/>
              </a:rPr>
              <a:t>Research Questions:</a:t>
            </a:r>
            <a:endParaRPr sz="1600">
              <a:solidFill>
                <a:schemeClr val="dk1"/>
              </a:solidFill>
              <a:latin typeface="Times New Roman"/>
              <a:ea typeface="Times New Roman"/>
              <a:cs typeface="Times New Roman"/>
              <a:sym typeface="Times New Roman"/>
            </a:endParaRPr>
          </a:p>
        </p:txBody>
      </p:sp>
      <p:sp>
        <p:nvSpPr>
          <p:cNvPr id="62" name="Google Shape;62;p14"/>
          <p:cNvSpPr txBox="1"/>
          <p:nvPr/>
        </p:nvSpPr>
        <p:spPr>
          <a:xfrm>
            <a:off x="1229525" y="2379675"/>
            <a:ext cx="5581800" cy="172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155CC"/>
              </a:buClr>
              <a:buSzPts val="1400"/>
              <a:buFont typeface="Times New Roman"/>
              <a:buChar char="●"/>
            </a:pPr>
            <a:r>
              <a:rPr b="1" lang="en">
                <a:solidFill>
                  <a:srgbClr val="1155CC"/>
                </a:solidFill>
                <a:latin typeface="Times New Roman"/>
                <a:ea typeface="Times New Roman"/>
                <a:cs typeface="Times New Roman"/>
                <a:sym typeface="Times New Roman"/>
              </a:rPr>
              <a:t>How are NO2 and PM2.5 levels correlated with the number of hospital visits due to asthma?</a:t>
            </a:r>
            <a:endParaRPr b="1">
              <a:solidFill>
                <a:srgbClr val="1155CC"/>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1155CC"/>
              </a:buClr>
              <a:buSzPts val="1400"/>
              <a:buFont typeface="Times New Roman"/>
              <a:buChar char="●"/>
            </a:pPr>
            <a:r>
              <a:rPr b="1" lang="en">
                <a:solidFill>
                  <a:srgbClr val="1155CC"/>
                </a:solidFill>
                <a:latin typeface="Times New Roman"/>
                <a:ea typeface="Times New Roman"/>
                <a:cs typeface="Times New Roman"/>
                <a:sym typeface="Times New Roman"/>
              </a:rPr>
              <a:t>How do pollutants levels vary across different GeoTypes in New York City?</a:t>
            </a:r>
            <a:endParaRPr b="1">
              <a:solidFill>
                <a:srgbClr val="1155CC"/>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1155CC"/>
              </a:buClr>
              <a:buSzPts val="1400"/>
              <a:buFont typeface="Times New Roman"/>
              <a:buChar char="●"/>
            </a:pPr>
            <a:r>
              <a:rPr b="1" lang="en">
                <a:solidFill>
                  <a:srgbClr val="1155CC"/>
                </a:solidFill>
                <a:latin typeface="Times New Roman"/>
                <a:ea typeface="Times New Roman"/>
                <a:cs typeface="Times New Roman"/>
                <a:sym typeface="Times New Roman"/>
              </a:rPr>
              <a:t>Can we develop a predictive model to forecast the number of asthma-related hospital visits based on NO2 and PM2.5 levels?</a:t>
            </a:r>
            <a:endParaRPr b="1">
              <a:solidFill>
                <a:srgbClr val="1155CC"/>
              </a:solidFill>
              <a:latin typeface="Times New Roman"/>
              <a:ea typeface="Times New Roman"/>
              <a:cs typeface="Times New Roman"/>
              <a:sym typeface="Times New Roman"/>
            </a:endParaRPr>
          </a:p>
          <a:p>
            <a:pPr indent="0" lvl="0" marL="0" rtl="0" algn="l">
              <a:lnSpc>
                <a:spcPct val="115000"/>
              </a:lnSpc>
              <a:spcBef>
                <a:spcPts val="1100"/>
              </a:spcBef>
              <a:spcAft>
                <a:spcPts val="0"/>
              </a:spcAft>
              <a:buClr>
                <a:schemeClr val="dk1"/>
              </a:buClr>
              <a:buSzPts val="1100"/>
              <a:buFont typeface="Arial"/>
              <a:buNone/>
            </a:pPr>
            <a:r>
              <a:t/>
            </a:r>
            <a:endParaRPr b="1">
              <a:solidFill>
                <a:srgbClr val="1155CC"/>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155C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685525" y="579775"/>
            <a:ext cx="3455100" cy="5727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1200"/>
              </a:spcBef>
              <a:spcAft>
                <a:spcPts val="0"/>
              </a:spcAft>
              <a:buNone/>
            </a:pPr>
            <a:r>
              <a:rPr b="1" lang="en" sz="2200">
                <a:latin typeface="Times New Roman"/>
                <a:ea typeface="Times New Roman"/>
                <a:cs typeface="Times New Roman"/>
                <a:sym typeface="Times New Roman"/>
              </a:rPr>
              <a:t>Stakeholders</a:t>
            </a:r>
            <a:endParaRPr sz="2200">
              <a:latin typeface="Times New Roman"/>
              <a:ea typeface="Times New Roman"/>
              <a:cs typeface="Times New Roman"/>
              <a:sym typeface="Times New Roman"/>
            </a:endParaRPr>
          </a:p>
          <a:p>
            <a:pPr indent="0" lvl="0" marL="0" rtl="0" algn="l">
              <a:lnSpc>
                <a:spcPct val="200000"/>
              </a:lnSpc>
              <a:spcBef>
                <a:spcPts val="1200"/>
              </a:spcBef>
              <a:spcAft>
                <a:spcPts val="200"/>
              </a:spcAft>
              <a:buClr>
                <a:schemeClr val="dk1"/>
              </a:buClr>
              <a:buSzPct val="50000"/>
              <a:buFont typeface="Arial"/>
              <a:buNone/>
            </a:pPr>
            <a:r>
              <a:t/>
            </a:r>
            <a:endParaRPr sz="2200">
              <a:latin typeface="Times New Roman"/>
              <a:ea typeface="Times New Roman"/>
              <a:cs typeface="Times New Roman"/>
              <a:sym typeface="Times New Roman"/>
            </a:endParaRPr>
          </a:p>
        </p:txBody>
      </p:sp>
      <p:sp>
        <p:nvSpPr>
          <p:cNvPr id="68" name="Google Shape;68;p15"/>
          <p:cNvSpPr/>
          <p:nvPr/>
        </p:nvSpPr>
        <p:spPr>
          <a:xfrm>
            <a:off x="3670525" y="1770650"/>
            <a:ext cx="1971000" cy="1566900"/>
          </a:xfrm>
          <a:prstGeom prst="ellipse">
            <a:avLst/>
          </a:prstGeom>
          <a:solidFill>
            <a:srgbClr val="A1C2FA"/>
          </a:solidFill>
          <a:ln>
            <a:noFill/>
          </a:ln>
        </p:spPr>
        <p:txBody>
          <a:bodyPr anchorCtr="0" anchor="ctr" bIns="45700" lIns="91425" spcFirstLastPara="1" rIns="91425" wrap="square" tIns="45700">
            <a:noAutofit/>
          </a:bodyPr>
          <a:lstStyle/>
          <a:p>
            <a:pPr indent="0" lvl="0" marL="0" rtl="0" algn="l">
              <a:lnSpc>
                <a:spcPct val="200000"/>
              </a:lnSpc>
              <a:spcBef>
                <a:spcPts val="1200"/>
              </a:spcBef>
              <a:spcAft>
                <a:spcPts val="200"/>
              </a:spcAft>
              <a:buClr>
                <a:schemeClr val="dk1"/>
              </a:buClr>
              <a:buSzPts val="1100"/>
              <a:buFont typeface="Arial"/>
              <a:buNone/>
            </a:pPr>
            <a:r>
              <a:rPr b="1" lang="en">
                <a:solidFill>
                  <a:schemeClr val="dk1"/>
                </a:solidFill>
                <a:latin typeface="Times New Roman"/>
                <a:ea typeface="Times New Roman"/>
                <a:cs typeface="Times New Roman"/>
                <a:sym typeface="Times New Roman"/>
              </a:rPr>
              <a:t>Stakeholders</a:t>
            </a:r>
            <a:endParaRPr>
              <a:solidFill>
                <a:schemeClr val="dk1"/>
              </a:solidFill>
              <a:latin typeface="Times New Roman"/>
              <a:ea typeface="Times New Roman"/>
              <a:cs typeface="Times New Roman"/>
              <a:sym typeface="Times New Roman"/>
            </a:endParaRPr>
          </a:p>
        </p:txBody>
      </p:sp>
      <p:grpSp>
        <p:nvGrpSpPr>
          <p:cNvPr id="69" name="Google Shape;69;p15"/>
          <p:cNvGrpSpPr/>
          <p:nvPr/>
        </p:nvGrpSpPr>
        <p:grpSpPr>
          <a:xfrm>
            <a:off x="4184863" y="1520198"/>
            <a:ext cx="2958454" cy="3298347"/>
            <a:chOff x="4184863" y="1520198"/>
            <a:chExt cx="2958454" cy="3298347"/>
          </a:xfrm>
        </p:grpSpPr>
        <p:sp>
          <p:nvSpPr>
            <p:cNvPr id="70" name="Google Shape;70;p15"/>
            <p:cNvSpPr/>
            <p:nvPr/>
          </p:nvSpPr>
          <p:spPr>
            <a:xfrm rot="-3280088">
              <a:off x="4136321" y="2563569"/>
              <a:ext cx="3184127" cy="1211606"/>
            </a:xfrm>
            <a:custGeom>
              <a:rect b="b" l="l" r="r" t="t"/>
              <a:pathLst>
                <a:path extrusionOk="0" h="187" w="492">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rgbClr val="A1C2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15"/>
            <p:cNvSpPr/>
            <p:nvPr/>
          </p:nvSpPr>
          <p:spPr>
            <a:xfrm rot="-3280088">
              <a:off x="4100923" y="2460157"/>
              <a:ext cx="2729637" cy="1205146"/>
            </a:xfrm>
            <a:custGeom>
              <a:rect b="b" l="l" r="r" t="t"/>
              <a:pathLst>
                <a:path extrusionOk="0" h="194" w="44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rgbClr val="307AF3"/>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5"/>
            <p:cNvSpPr txBox="1"/>
            <p:nvPr/>
          </p:nvSpPr>
          <p:spPr>
            <a:xfrm rot="-3779730">
              <a:off x="5053005" y="2795767"/>
              <a:ext cx="1434390" cy="492262"/>
            </a:xfrm>
            <a:prstGeom prst="rect">
              <a:avLst/>
            </a:prstGeom>
            <a:no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Environmental Agencies </a:t>
              </a:r>
              <a:endParaRPr sz="1200">
                <a:solidFill>
                  <a:schemeClr val="dk1"/>
                </a:solidFill>
                <a:latin typeface="Times New Roman"/>
                <a:ea typeface="Times New Roman"/>
                <a:cs typeface="Times New Roman"/>
                <a:sym typeface="Times New Roman"/>
              </a:endParaRPr>
            </a:p>
            <a:p>
              <a:pPr indent="0" lvl="0" marL="0" rtl="0" algn="ctr">
                <a:spcBef>
                  <a:spcPts val="1500"/>
                </a:spcBef>
                <a:spcAft>
                  <a:spcPts val="0"/>
                </a:spcAft>
                <a:buNone/>
              </a:pPr>
              <a:r>
                <a:t/>
              </a:r>
              <a:endParaRPr sz="1000">
                <a:solidFill>
                  <a:srgbClr val="FFFFFF"/>
                </a:solidFill>
                <a:latin typeface="Roboto"/>
                <a:ea typeface="Roboto"/>
                <a:cs typeface="Roboto"/>
                <a:sym typeface="Roboto"/>
              </a:endParaRPr>
            </a:p>
          </p:txBody>
        </p:sp>
      </p:grpSp>
      <p:grpSp>
        <p:nvGrpSpPr>
          <p:cNvPr id="73" name="Google Shape;73;p15"/>
          <p:cNvGrpSpPr/>
          <p:nvPr/>
        </p:nvGrpSpPr>
        <p:grpSpPr>
          <a:xfrm>
            <a:off x="2857731" y="-71332"/>
            <a:ext cx="3293577" cy="3222916"/>
            <a:chOff x="2857731" y="-71332"/>
            <a:chExt cx="3293577" cy="3222916"/>
          </a:xfrm>
        </p:grpSpPr>
        <p:sp>
          <p:nvSpPr>
            <p:cNvPr id="74" name="Google Shape;74;p15"/>
            <p:cNvSpPr/>
            <p:nvPr/>
          </p:nvSpPr>
          <p:spPr>
            <a:xfrm rot="-3280089">
              <a:off x="3410337" y="297186"/>
              <a:ext cx="2188366" cy="2485879"/>
            </a:xfrm>
            <a:custGeom>
              <a:rect b="b" l="l" r="r" t="t"/>
              <a:pathLst>
                <a:path extrusionOk="0" h="384" w="338">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rgbClr val="A1C2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15"/>
            <p:cNvSpPr/>
            <p:nvPr/>
          </p:nvSpPr>
          <p:spPr>
            <a:xfrm rot="-3280088">
              <a:off x="3667674" y="581521"/>
              <a:ext cx="1790169" cy="2186080"/>
            </a:xfrm>
            <a:custGeom>
              <a:rect b="b" l="l" r="r" t="t"/>
              <a:pathLst>
                <a:path extrusionOk="0" h="352" w="288">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rgbClr val="0D5CDF"/>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15"/>
            <p:cNvSpPr txBox="1"/>
            <p:nvPr/>
          </p:nvSpPr>
          <p:spPr>
            <a:xfrm>
              <a:off x="3478025" y="1381725"/>
              <a:ext cx="1971900" cy="563100"/>
            </a:xfrm>
            <a:prstGeom prst="rect">
              <a:avLst/>
            </a:prstGeom>
            <a:noFill/>
            <a:ln>
              <a:noFill/>
            </a:ln>
          </p:spPr>
          <p:txBody>
            <a:bodyPr anchorCtr="0" anchor="ctr" bIns="91425" lIns="91425" spcFirstLastPara="1" rIns="91425" wrap="square" tIns="91425">
              <a:noAutofit/>
            </a:bodyPr>
            <a:lstStyle/>
            <a:p>
              <a:pPr indent="0" lvl="0" marL="457200" rtl="0" algn="ctr">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New York City Residents</a:t>
              </a:r>
              <a:endParaRPr sz="1200">
                <a:solidFill>
                  <a:schemeClr val="dk1"/>
                </a:solidFill>
                <a:latin typeface="Times New Roman"/>
                <a:ea typeface="Times New Roman"/>
                <a:cs typeface="Times New Roman"/>
                <a:sym typeface="Times New Roman"/>
              </a:endParaRPr>
            </a:p>
            <a:p>
              <a:pPr indent="0" lvl="0" marL="0" rtl="0" algn="ctr">
                <a:spcBef>
                  <a:spcPts val="1500"/>
                </a:spcBef>
                <a:spcAft>
                  <a:spcPts val="0"/>
                </a:spcAft>
                <a:buNone/>
              </a:pPr>
              <a:r>
                <a:t/>
              </a:r>
              <a:endParaRPr sz="1000">
                <a:solidFill>
                  <a:srgbClr val="FFFFFF"/>
                </a:solidFill>
                <a:latin typeface="Roboto"/>
                <a:ea typeface="Roboto"/>
                <a:cs typeface="Roboto"/>
                <a:sym typeface="Roboto"/>
              </a:endParaRPr>
            </a:p>
          </p:txBody>
        </p:sp>
      </p:grpSp>
      <p:grpSp>
        <p:nvGrpSpPr>
          <p:cNvPr id="77" name="Google Shape;77;p15"/>
          <p:cNvGrpSpPr/>
          <p:nvPr/>
        </p:nvGrpSpPr>
        <p:grpSpPr>
          <a:xfrm>
            <a:off x="1959887" y="1684671"/>
            <a:ext cx="3424433" cy="3122279"/>
            <a:chOff x="1959887" y="1684671"/>
            <a:chExt cx="3424433" cy="3122279"/>
          </a:xfrm>
        </p:grpSpPr>
        <p:sp>
          <p:nvSpPr>
            <p:cNvPr id="78" name="Google Shape;78;p15"/>
            <p:cNvSpPr/>
            <p:nvPr/>
          </p:nvSpPr>
          <p:spPr>
            <a:xfrm rot="-3280088">
              <a:off x="2859669" y="1740600"/>
              <a:ext cx="1624870" cy="3045726"/>
            </a:xfrm>
            <a:custGeom>
              <a:rect b="b" l="l" r="r" t="t"/>
              <a:pathLst>
                <a:path extrusionOk="0" h="470" w="251">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rgbClr val="A1C2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5"/>
            <p:cNvSpPr/>
            <p:nvPr/>
          </p:nvSpPr>
          <p:spPr>
            <a:xfrm rot="-3280089">
              <a:off x="3037225" y="1789647"/>
              <a:ext cx="1575644" cy="2550423"/>
            </a:xfrm>
            <a:custGeom>
              <a:rect b="b" l="l" r="r" t="t"/>
              <a:pathLst>
                <a:path extrusionOk="0" h="411" w="254">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rgbClr val="0942A1"/>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5"/>
            <p:cNvSpPr txBox="1"/>
            <p:nvPr/>
          </p:nvSpPr>
          <p:spPr>
            <a:xfrm flipH="1" rot="3725110">
              <a:off x="2713877" y="3168671"/>
              <a:ext cx="1577671" cy="563103"/>
            </a:xfrm>
            <a:prstGeom prst="rect">
              <a:avLst/>
            </a:prstGeom>
            <a:noFill/>
            <a:ln>
              <a:noFill/>
            </a:ln>
          </p:spPr>
          <p:txBody>
            <a:bodyPr anchorCtr="0" anchor="ctr"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Local health Authorities </a:t>
              </a:r>
              <a:endParaRPr sz="1200">
                <a:solidFill>
                  <a:schemeClr val="dk1"/>
                </a:solidFill>
                <a:latin typeface="Times New Roman"/>
                <a:ea typeface="Times New Roman"/>
                <a:cs typeface="Times New Roman"/>
                <a:sym typeface="Times New Roman"/>
              </a:endParaRPr>
            </a:p>
            <a:p>
              <a:pPr indent="0" lvl="0" marL="0" rtl="0" algn="ctr">
                <a:spcBef>
                  <a:spcPts val="1500"/>
                </a:spcBef>
                <a:spcAft>
                  <a:spcPts val="0"/>
                </a:spcAft>
                <a:buNone/>
              </a:pPr>
              <a:r>
                <a:t/>
              </a:r>
              <a:endParaRPr sz="1000">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0" y="77025"/>
            <a:ext cx="1044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Times New Roman"/>
                <a:ea typeface="Times New Roman"/>
                <a:cs typeface="Times New Roman"/>
                <a:sym typeface="Times New Roman"/>
              </a:rPr>
              <a:t>Data</a:t>
            </a:r>
            <a:endParaRPr b="1" sz="2220">
              <a:latin typeface="Times New Roman"/>
              <a:ea typeface="Times New Roman"/>
              <a:cs typeface="Times New Roman"/>
              <a:sym typeface="Times New Roman"/>
            </a:endParaRPr>
          </a:p>
        </p:txBody>
      </p:sp>
      <p:sp>
        <p:nvSpPr>
          <p:cNvPr id="86" name="Google Shape;86;p16"/>
          <p:cNvSpPr txBox="1"/>
          <p:nvPr>
            <p:ph idx="1" type="body"/>
          </p:nvPr>
        </p:nvSpPr>
        <p:spPr>
          <a:xfrm>
            <a:off x="311700" y="4578300"/>
            <a:ext cx="8520600" cy="371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Data </a:t>
            </a:r>
            <a:r>
              <a:rPr b="1" lang="en">
                <a:solidFill>
                  <a:schemeClr val="dk1"/>
                </a:solidFill>
                <a:latin typeface="Times New Roman"/>
                <a:ea typeface="Times New Roman"/>
                <a:cs typeface="Times New Roman"/>
                <a:sym typeface="Times New Roman"/>
              </a:rPr>
              <a:t>Source</a:t>
            </a:r>
            <a:r>
              <a:rPr lang="en">
                <a:solidFill>
                  <a:schemeClr val="dk1"/>
                </a:solidFill>
                <a:latin typeface="Times New Roman"/>
                <a:ea typeface="Times New Roman"/>
                <a:cs typeface="Times New Roman"/>
                <a:sym typeface="Times New Roman"/>
              </a:rPr>
              <a:t>: </a:t>
            </a:r>
            <a:r>
              <a:rPr lang="en" sz="1100" u="sng">
                <a:solidFill>
                  <a:schemeClr val="hlink"/>
                </a:solidFill>
                <a:hlinkClick r:id="rId3"/>
              </a:rPr>
              <a:t>https://a816-dohbesp.nyc.gov/IndicatorPublic/data-explorer/air-quality/?id=2023#display=summary</a:t>
            </a:r>
            <a:endParaRPr>
              <a:solidFill>
                <a:schemeClr val="dk1"/>
              </a:solidFill>
              <a:latin typeface="Times New Roman"/>
              <a:ea typeface="Times New Roman"/>
              <a:cs typeface="Times New Roman"/>
              <a:sym typeface="Times New Roman"/>
            </a:endParaRPr>
          </a:p>
        </p:txBody>
      </p:sp>
      <p:pic>
        <p:nvPicPr>
          <p:cNvPr id="87" name="Google Shape;87;p16"/>
          <p:cNvPicPr preferRelativeResize="0"/>
          <p:nvPr/>
        </p:nvPicPr>
        <p:blipFill rotWithShape="1">
          <a:blip r:embed="rId4">
            <a:alphaModFix/>
          </a:blip>
          <a:srcRect b="0" l="26747" r="13415" t="32230"/>
          <a:stretch/>
        </p:blipFill>
        <p:spPr>
          <a:xfrm>
            <a:off x="106825" y="605023"/>
            <a:ext cx="5534674" cy="3917725"/>
          </a:xfrm>
          <a:prstGeom prst="rect">
            <a:avLst/>
          </a:prstGeom>
          <a:noFill/>
          <a:ln>
            <a:noFill/>
          </a:ln>
        </p:spPr>
      </p:pic>
      <p:pic>
        <p:nvPicPr>
          <p:cNvPr id="88" name="Google Shape;88;p16"/>
          <p:cNvPicPr preferRelativeResize="0"/>
          <p:nvPr/>
        </p:nvPicPr>
        <p:blipFill rotWithShape="1">
          <a:blip r:embed="rId5">
            <a:alphaModFix/>
          </a:blip>
          <a:srcRect b="0" l="24316" r="0" t="33554"/>
          <a:stretch/>
        </p:blipFill>
        <p:spPr>
          <a:xfrm>
            <a:off x="3220825" y="1507575"/>
            <a:ext cx="5718323" cy="3137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92" name="Shape 92"/>
        <p:cNvGrpSpPr/>
        <p:nvPr/>
      </p:nvGrpSpPr>
      <p:grpSpPr>
        <a:xfrm>
          <a:off x="0" y="0"/>
          <a:ext cx="0" cy="0"/>
          <a:chOff x="0" y="0"/>
          <a:chExt cx="0" cy="0"/>
        </a:xfrm>
      </p:grpSpPr>
      <p:sp>
        <p:nvSpPr>
          <p:cNvPr id="93" name="Google Shape;93;p17"/>
          <p:cNvSpPr txBox="1"/>
          <p:nvPr>
            <p:ph type="title"/>
          </p:nvPr>
        </p:nvSpPr>
        <p:spPr>
          <a:xfrm>
            <a:off x="311700" y="102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200">
                <a:latin typeface="Times New Roman"/>
                <a:ea typeface="Times New Roman"/>
                <a:cs typeface="Times New Roman"/>
                <a:sym typeface="Times New Roman"/>
              </a:rPr>
              <a:t>Data Collection Areas(</a:t>
            </a:r>
            <a:r>
              <a:rPr b="1" lang="en" sz="2200">
                <a:latin typeface="Times New Roman"/>
                <a:ea typeface="Times New Roman"/>
                <a:cs typeface="Times New Roman"/>
                <a:sym typeface="Times New Roman"/>
              </a:rPr>
              <a:t>New York City Boroughs)</a:t>
            </a:r>
            <a:endParaRPr b="1" sz="2200">
              <a:highlight>
                <a:srgbClr val="FFFFFF"/>
              </a:highlight>
              <a:latin typeface="Times New Roman"/>
              <a:ea typeface="Times New Roman"/>
              <a:cs typeface="Times New Roman"/>
              <a:sym typeface="Times New Roman"/>
            </a:endParaRPr>
          </a:p>
          <a:p>
            <a:pPr indent="0" lvl="0" marL="0" rtl="0" algn="ctr">
              <a:spcBef>
                <a:spcPts val="0"/>
              </a:spcBef>
              <a:spcAft>
                <a:spcPts val="0"/>
              </a:spcAft>
              <a:buSzPts val="990"/>
              <a:buNone/>
            </a:pPr>
            <a:r>
              <a:t/>
            </a:r>
            <a:endParaRPr b="1" sz="2200">
              <a:latin typeface="Times New Roman"/>
              <a:ea typeface="Times New Roman"/>
              <a:cs typeface="Times New Roman"/>
              <a:sym typeface="Times New Roman"/>
            </a:endParaRPr>
          </a:p>
        </p:txBody>
      </p:sp>
      <p:pic>
        <p:nvPicPr>
          <p:cNvPr id="94" name="Google Shape;94;p17"/>
          <p:cNvPicPr preferRelativeResize="0"/>
          <p:nvPr/>
        </p:nvPicPr>
        <p:blipFill>
          <a:blip r:embed="rId3">
            <a:alphaModFix/>
          </a:blip>
          <a:stretch>
            <a:fillRect/>
          </a:stretch>
        </p:blipFill>
        <p:spPr>
          <a:xfrm>
            <a:off x="2689201" y="598125"/>
            <a:ext cx="4570051" cy="4468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699600" y="579775"/>
            <a:ext cx="2344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Data Wrangling</a:t>
            </a:r>
            <a:endParaRPr sz="2220"/>
          </a:p>
        </p:txBody>
      </p:sp>
      <p:sp>
        <p:nvSpPr>
          <p:cNvPr id="100" name="Google Shape;100;p18"/>
          <p:cNvSpPr txBox="1"/>
          <p:nvPr>
            <p:ph idx="1" type="body"/>
          </p:nvPr>
        </p:nvSpPr>
        <p:spPr>
          <a:xfrm>
            <a:off x="921450" y="1152475"/>
            <a:ext cx="736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latin typeface="Times New Roman"/>
                <a:ea typeface="Times New Roman"/>
                <a:cs typeface="Times New Roman"/>
                <a:sym typeface="Times New Roman"/>
              </a:rPr>
              <a:t>Original dataset had 2,037,616 rows and 18 columns </a:t>
            </a:r>
            <a:endParaRPr b="1">
              <a:solidFill>
                <a:srgbClr val="38761D"/>
              </a:solidFill>
              <a:latin typeface="Times New Roman"/>
              <a:ea typeface="Times New Roman"/>
              <a:cs typeface="Times New Roman"/>
              <a:sym typeface="Times New Roman"/>
            </a:endParaRPr>
          </a:p>
          <a:p>
            <a:pPr indent="-330200" lvl="0" marL="457200" rtl="0" algn="l">
              <a:lnSpc>
                <a:spcPct val="150000"/>
              </a:lnSpc>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Drop </a:t>
            </a:r>
            <a:r>
              <a:rPr lang="en" sz="1600">
                <a:solidFill>
                  <a:schemeClr val="dk1"/>
                </a:solidFill>
                <a:latin typeface="Times New Roman"/>
                <a:ea typeface="Times New Roman"/>
                <a:cs typeface="Times New Roman"/>
                <a:sym typeface="Times New Roman"/>
              </a:rPr>
              <a:t>columns</a:t>
            </a:r>
            <a:r>
              <a:rPr lang="en" sz="1600">
                <a:solidFill>
                  <a:schemeClr val="dk1"/>
                </a:solidFill>
                <a:latin typeface="Times New Roman"/>
                <a:ea typeface="Times New Roman"/>
                <a:cs typeface="Times New Roman"/>
                <a:sym typeface="Times New Roman"/>
              </a:rPr>
              <a:t> that were based on an unclear measuring method</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To ensure consistency, the yearly records chosen and discarded the seasonal data</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dataset does not have any null values</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Drop some geographical columns did not contain any useful information</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Target Value: </a:t>
            </a:r>
            <a:r>
              <a:rPr lang="en" sz="1600" u="sng">
                <a:solidFill>
                  <a:schemeClr val="dk1"/>
                </a:solidFill>
                <a:latin typeface="Times New Roman"/>
                <a:ea typeface="Times New Roman"/>
                <a:cs typeface="Times New Roman"/>
                <a:sym typeface="Times New Roman"/>
              </a:rPr>
              <a:t>Number of Adult Asthma</a:t>
            </a:r>
            <a:endParaRPr sz="1600" u="sng">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04" name="Shape 104"/>
        <p:cNvGrpSpPr/>
        <p:nvPr/>
      </p:nvGrpSpPr>
      <p:grpSpPr>
        <a:xfrm>
          <a:off x="0" y="0"/>
          <a:ext cx="0" cy="0"/>
          <a:chOff x="0" y="0"/>
          <a:chExt cx="0" cy="0"/>
        </a:xfrm>
      </p:grpSpPr>
      <p:sp>
        <p:nvSpPr>
          <p:cNvPr id="105" name="Google Shape;105;p19"/>
          <p:cNvSpPr txBox="1"/>
          <p:nvPr>
            <p:ph type="title"/>
          </p:nvPr>
        </p:nvSpPr>
        <p:spPr>
          <a:xfrm>
            <a:off x="219150" y="1211750"/>
            <a:ext cx="35088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2200">
                <a:latin typeface="Times New Roman"/>
                <a:ea typeface="Times New Roman"/>
                <a:cs typeface="Times New Roman"/>
                <a:sym typeface="Times New Roman"/>
              </a:rPr>
              <a:t>Exploratory Data Analysis</a:t>
            </a:r>
            <a:endParaRPr sz="2200">
              <a:latin typeface="Times New Roman"/>
              <a:ea typeface="Times New Roman"/>
              <a:cs typeface="Times New Roman"/>
              <a:sym typeface="Times New Roman"/>
            </a:endParaRPr>
          </a:p>
        </p:txBody>
      </p:sp>
      <p:pic>
        <p:nvPicPr>
          <p:cNvPr id="106" name="Google Shape;106;p19"/>
          <p:cNvPicPr preferRelativeResize="0"/>
          <p:nvPr/>
        </p:nvPicPr>
        <p:blipFill rotWithShape="1">
          <a:blip r:embed="rId3">
            <a:alphaModFix/>
          </a:blip>
          <a:srcRect b="1690" l="0" r="-1595" t="1156"/>
          <a:stretch/>
        </p:blipFill>
        <p:spPr>
          <a:xfrm>
            <a:off x="3929450" y="254975"/>
            <a:ext cx="4510950" cy="4336525"/>
          </a:xfrm>
          <a:prstGeom prst="rect">
            <a:avLst/>
          </a:prstGeom>
          <a:noFill/>
          <a:ln cap="flat" cmpd="sng" w="12700">
            <a:solidFill>
              <a:srgbClr val="000000"/>
            </a:solidFill>
            <a:prstDash val="solid"/>
            <a:miter lim="8000"/>
            <a:headEnd len="sm" w="sm" type="none"/>
            <a:tailEnd len="sm" w="sm" type="none"/>
          </a:ln>
        </p:spPr>
      </p:pic>
      <p:sp>
        <p:nvSpPr>
          <p:cNvPr id="107" name="Google Shape;107;p19"/>
          <p:cNvSpPr txBox="1"/>
          <p:nvPr/>
        </p:nvSpPr>
        <p:spPr>
          <a:xfrm>
            <a:off x="3930350" y="4664250"/>
            <a:ext cx="4593900" cy="431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600">
                <a:solidFill>
                  <a:schemeClr val="dk1"/>
                </a:solidFill>
                <a:latin typeface="Times New Roman"/>
                <a:ea typeface="Times New Roman"/>
                <a:cs typeface="Times New Roman"/>
                <a:sym typeface="Times New Roman"/>
              </a:rPr>
              <a:t> Pairwise relationships in the dataset</a:t>
            </a:r>
            <a:endParaRPr b="1"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11" name="Shape 111"/>
        <p:cNvGrpSpPr/>
        <p:nvPr/>
      </p:nvGrpSpPr>
      <p:grpSpPr>
        <a:xfrm>
          <a:off x="0" y="0"/>
          <a:ext cx="0" cy="0"/>
          <a:chOff x="0" y="0"/>
          <a:chExt cx="0" cy="0"/>
        </a:xfrm>
      </p:grpSpPr>
      <p:sp>
        <p:nvSpPr>
          <p:cNvPr id="112" name="Google Shape;112;p20"/>
          <p:cNvSpPr txBox="1"/>
          <p:nvPr>
            <p:ph type="title"/>
          </p:nvPr>
        </p:nvSpPr>
        <p:spPr>
          <a:xfrm>
            <a:off x="38700" y="4297425"/>
            <a:ext cx="8520600" cy="5727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Correlation between different features in the dataset</a:t>
            </a:r>
            <a:endParaRPr b="1" sz="1600">
              <a:latin typeface="Times New Roman"/>
              <a:ea typeface="Times New Roman"/>
              <a:cs typeface="Times New Roman"/>
              <a:sym typeface="Times New Roman"/>
            </a:endParaRPr>
          </a:p>
        </p:txBody>
      </p:sp>
      <p:pic>
        <p:nvPicPr>
          <p:cNvPr id="113" name="Google Shape;113;p20"/>
          <p:cNvPicPr preferRelativeResize="0"/>
          <p:nvPr/>
        </p:nvPicPr>
        <p:blipFill>
          <a:blip r:embed="rId3">
            <a:alphaModFix/>
          </a:blip>
          <a:stretch>
            <a:fillRect/>
          </a:stretch>
        </p:blipFill>
        <p:spPr>
          <a:xfrm>
            <a:off x="1647775" y="531825"/>
            <a:ext cx="4851850" cy="371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17" name="Shape 117"/>
        <p:cNvGrpSpPr/>
        <p:nvPr/>
      </p:nvGrpSpPr>
      <p:grpSpPr>
        <a:xfrm>
          <a:off x="0" y="0"/>
          <a:ext cx="0" cy="0"/>
          <a:chOff x="0" y="0"/>
          <a:chExt cx="0" cy="0"/>
        </a:xfrm>
      </p:grpSpPr>
      <p:sp>
        <p:nvSpPr>
          <p:cNvPr id="118" name="Google Shape;118;p21"/>
          <p:cNvSpPr txBox="1"/>
          <p:nvPr>
            <p:ph type="title"/>
          </p:nvPr>
        </p:nvSpPr>
        <p:spPr>
          <a:xfrm>
            <a:off x="144125" y="1975"/>
            <a:ext cx="83535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990"/>
              <a:buFont typeface="Arial"/>
              <a:buNone/>
            </a:pPr>
            <a:r>
              <a:rPr b="1" lang="en" sz="2000">
                <a:latin typeface="Times New Roman"/>
                <a:ea typeface="Times New Roman"/>
                <a:cs typeface="Times New Roman"/>
                <a:sym typeface="Times New Roman"/>
              </a:rPr>
              <a:t>Geographical Distribution of Pollutants Levels&amp;Asthma</a:t>
            </a:r>
            <a:endParaRPr b="1" sz="20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000">
              <a:latin typeface="Times New Roman"/>
              <a:ea typeface="Times New Roman"/>
              <a:cs typeface="Times New Roman"/>
              <a:sym typeface="Times New Roman"/>
            </a:endParaRPr>
          </a:p>
        </p:txBody>
      </p:sp>
      <p:pic>
        <p:nvPicPr>
          <p:cNvPr id="119" name="Google Shape;119;p21"/>
          <p:cNvPicPr preferRelativeResize="0"/>
          <p:nvPr/>
        </p:nvPicPr>
        <p:blipFill>
          <a:blip r:embed="rId3">
            <a:alphaModFix/>
          </a:blip>
          <a:stretch>
            <a:fillRect/>
          </a:stretch>
        </p:blipFill>
        <p:spPr>
          <a:xfrm>
            <a:off x="144125" y="1157350"/>
            <a:ext cx="4355050" cy="2477625"/>
          </a:xfrm>
          <a:prstGeom prst="rect">
            <a:avLst/>
          </a:prstGeom>
          <a:noFill/>
          <a:ln cap="flat" cmpd="sng" w="12700">
            <a:solidFill>
              <a:srgbClr val="000000"/>
            </a:solidFill>
            <a:prstDash val="solid"/>
            <a:miter lim="8000"/>
            <a:headEnd len="sm" w="sm" type="none"/>
            <a:tailEnd len="sm" w="sm" type="none"/>
          </a:ln>
        </p:spPr>
      </p:pic>
      <p:pic>
        <p:nvPicPr>
          <p:cNvPr id="120" name="Google Shape;120;p21"/>
          <p:cNvPicPr preferRelativeResize="0"/>
          <p:nvPr/>
        </p:nvPicPr>
        <p:blipFill>
          <a:blip r:embed="rId4">
            <a:alphaModFix/>
          </a:blip>
          <a:stretch>
            <a:fillRect/>
          </a:stretch>
        </p:blipFill>
        <p:spPr>
          <a:xfrm>
            <a:off x="4531550" y="1148175"/>
            <a:ext cx="4576074" cy="2477625"/>
          </a:xfrm>
          <a:prstGeom prst="rect">
            <a:avLst/>
          </a:prstGeom>
          <a:noFill/>
          <a:ln cap="flat" cmpd="sng" w="12700">
            <a:solidFill>
              <a:srgbClr val="000000"/>
            </a:solidFill>
            <a:prstDash val="solid"/>
            <a:miter lim="8000"/>
            <a:headEnd len="sm" w="sm" type="none"/>
            <a:tailEnd len="sm" w="sm" type="none"/>
          </a:ln>
        </p:spPr>
      </p:pic>
      <p:sp>
        <p:nvSpPr>
          <p:cNvPr id="121" name="Google Shape;121;p21"/>
          <p:cNvSpPr txBox="1"/>
          <p:nvPr/>
        </p:nvSpPr>
        <p:spPr>
          <a:xfrm>
            <a:off x="220325" y="3711175"/>
            <a:ext cx="3983700" cy="309300"/>
          </a:xfrm>
          <a:prstGeom prst="rect">
            <a:avLst/>
          </a:prstGeom>
          <a:solidFill>
            <a:srgbClr val="FF99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Geographical Distribution of Mean NO2 Levels in NYC Boroughs</a:t>
            </a:r>
            <a:endParaRPr b="1" sz="1000">
              <a:solidFill>
                <a:schemeClr val="dk2"/>
              </a:solidFill>
              <a:latin typeface="Times New Roman"/>
              <a:ea typeface="Times New Roman"/>
              <a:cs typeface="Times New Roman"/>
              <a:sym typeface="Times New Roman"/>
            </a:endParaRPr>
          </a:p>
        </p:txBody>
      </p:sp>
      <p:sp>
        <p:nvSpPr>
          <p:cNvPr id="122" name="Google Shape;122;p21"/>
          <p:cNvSpPr txBox="1"/>
          <p:nvPr/>
        </p:nvSpPr>
        <p:spPr>
          <a:xfrm>
            <a:off x="4571988" y="3706675"/>
            <a:ext cx="3983700" cy="309300"/>
          </a:xfrm>
          <a:prstGeom prst="rect">
            <a:avLst/>
          </a:prstGeom>
          <a:solidFill>
            <a:srgbClr val="FF99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000">
                <a:solidFill>
                  <a:schemeClr val="dk1"/>
                </a:solidFill>
                <a:latin typeface="Times New Roman"/>
                <a:ea typeface="Times New Roman"/>
                <a:cs typeface="Times New Roman"/>
                <a:sym typeface="Times New Roman"/>
              </a:rPr>
              <a:t>Geographical Distribution of Mean PM 2.5 Levels in NYC Boroughs</a:t>
            </a:r>
            <a:endParaRPr b="1" sz="10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b="1" sz="1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