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8DDA29-8E3C-45AD-BD4A-9F83E4AC0317}">
  <a:tblStyle styleId="{C88DDA29-8E3C-45AD-BD4A-9F83E4AC03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B1B97A3-B91C-4653-9F33-E912B95CED4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ba290242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ba290242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ba290242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ba290242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8305f05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8305f05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305f05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305f05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8305f055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8305f055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8305f0557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8305f0557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8305f055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8305f055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1467802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1467802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8305f055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8305f055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8305f055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8305f055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ba2902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ba2902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ba29024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ba29024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ba29024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ba29024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ba29024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ba29024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ba29024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ba29024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ba29024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ba29024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ba29024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ba29024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ba29024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ba29024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816-dohbesp.nyc.gov/IndicatorPublic/data-explorer/air-quality/?id=2023#display=summary" TargetMode="External"/><Relationship Id="rId4" Type="http://schemas.openxmlformats.org/officeDocument/2006/relationships/image" Target="../media/image16.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86400"/>
            <a:ext cx="8520600" cy="2666400"/>
          </a:xfrm>
          <a:prstGeom prst="rect">
            <a:avLst/>
          </a:prstGeom>
        </p:spPr>
        <p:txBody>
          <a:bodyPr anchorCtr="0" anchor="b" bIns="91425" lIns="91425" spcFirstLastPara="1" rIns="91425" wrap="square" tIns="91425">
            <a:normAutofit/>
          </a:bodyPr>
          <a:lstStyle/>
          <a:p>
            <a:pPr indent="0" lvl="0" marL="0" rtl="0" algn="ctr">
              <a:lnSpc>
                <a:spcPct val="115000"/>
              </a:lnSpc>
              <a:spcBef>
                <a:spcPts val="2400"/>
              </a:spcBef>
              <a:spcAft>
                <a:spcPts val="0"/>
              </a:spcAft>
              <a:buNone/>
            </a:pPr>
            <a:r>
              <a:rPr b="1" lang="en" sz="2200">
                <a:latin typeface="Times New Roman"/>
                <a:ea typeface="Times New Roman"/>
                <a:cs typeface="Times New Roman"/>
                <a:sym typeface="Times New Roman"/>
              </a:rPr>
              <a:t>Analyzing the Correlation Between Air Quality (PM2.5 and NO2) Data and Public Health Outcomes (Asthma) in New York City</a:t>
            </a:r>
            <a:endParaRPr b="1" sz="2200">
              <a:latin typeface="Times New Roman"/>
              <a:ea typeface="Times New Roman"/>
              <a:cs typeface="Times New Roman"/>
              <a:sym typeface="Times New Roman"/>
            </a:endParaRPr>
          </a:p>
          <a:p>
            <a:pPr indent="0" lvl="0" marL="0" rtl="0" algn="ctr">
              <a:spcBef>
                <a:spcPts val="600"/>
              </a:spcBef>
              <a:spcAft>
                <a:spcPts val="0"/>
              </a:spcAft>
              <a:buNone/>
            </a:pPr>
            <a:r>
              <a:t/>
            </a:r>
            <a:endParaRPr b="1" sz="2200">
              <a:latin typeface="Times New Roman"/>
              <a:ea typeface="Times New Roman"/>
              <a:cs typeface="Times New Roman"/>
              <a:sym typeface="Times New Roman"/>
            </a:endParaRPr>
          </a:p>
          <a:p>
            <a:pPr indent="0" lvl="0" marL="0" rtl="0" algn="ctr">
              <a:spcBef>
                <a:spcPts val="0"/>
              </a:spcBef>
              <a:spcAft>
                <a:spcPts val="0"/>
              </a:spcAft>
              <a:buNone/>
            </a:pPr>
            <a:r>
              <a:t/>
            </a:r>
            <a:endParaRPr b="1" sz="22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By: Marzieh Rasti</a:t>
            </a:r>
            <a:endParaRPr sz="2100">
              <a:latin typeface="Times New Roman"/>
              <a:ea typeface="Times New Roman"/>
              <a:cs typeface="Times New Roman"/>
              <a:sym typeface="Times New Roman"/>
            </a:endParaRPr>
          </a:p>
          <a:p>
            <a:pPr indent="0" lvl="0" marL="0" rtl="0" algn="ctr">
              <a:spcBef>
                <a:spcPts val="0"/>
              </a:spcBef>
              <a:spcAft>
                <a:spcPts val="0"/>
              </a:spcAft>
              <a:buNone/>
            </a:pPr>
            <a:r>
              <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Data Science Capstone Project</a:t>
            </a:r>
            <a:endParaRPr sz="1800">
              <a:latin typeface="Times New Roman"/>
              <a:ea typeface="Times New Roman"/>
              <a:cs typeface="Times New Roman"/>
              <a:sym typeface="Times New Roman"/>
            </a:endParaRPr>
          </a:p>
        </p:txBody>
      </p:sp>
      <p:pic>
        <p:nvPicPr>
          <p:cNvPr id="55" name="Google Shape;55;p13"/>
          <p:cNvPicPr preferRelativeResize="0"/>
          <p:nvPr/>
        </p:nvPicPr>
        <p:blipFill>
          <a:blip r:embed="rId4">
            <a:alphaModFix/>
          </a:blip>
          <a:stretch>
            <a:fillRect/>
          </a:stretch>
        </p:blipFill>
        <p:spPr>
          <a:xfrm>
            <a:off x="728050" y="3552800"/>
            <a:ext cx="1038610" cy="97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1365450" y="4015825"/>
            <a:ext cx="5805300" cy="516600"/>
          </a:xfrm>
          <a:prstGeom prst="rect">
            <a:avLst/>
          </a:prstGeom>
          <a:solidFill>
            <a:srgbClr val="FF9900"/>
          </a:solidFill>
        </p:spPr>
        <p:txBody>
          <a:bodyPr anchorCtr="0" anchor="t" bIns="91425" lIns="91425" spcFirstLastPara="1" rIns="91425" wrap="square" tIns="91425">
            <a:noAutofit/>
          </a:bodyPr>
          <a:lstStyle/>
          <a:p>
            <a:pPr indent="0" lvl="0" marL="0" rtl="0" algn="ctr">
              <a:lnSpc>
                <a:spcPct val="150000"/>
              </a:lnSpc>
              <a:spcBef>
                <a:spcPts val="1200"/>
              </a:spcBef>
              <a:spcAft>
                <a:spcPts val="0"/>
              </a:spcAft>
              <a:buSzPts val="990"/>
              <a:buNone/>
            </a:pPr>
            <a:r>
              <a:rPr b="1" lang="en" sz="1000">
                <a:latin typeface="Times New Roman"/>
                <a:ea typeface="Times New Roman"/>
                <a:cs typeface="Times New Roman"/>
                <a:sym typeface="Times New Roman"/>
              </a:rPr>
              <a:t>Figure 5: Geographical Distribution of the Number of Asthma-related Hospital Visits  in NYC Boroughs</a:t>
            </a:r>
            <a:endParaRPr b="1" sz="1000">
              <a:latin typeface="Times New Roman"/>
              <a:ea typeface="Times New Roman"/>
              <a:cs typeface="Times New Roman"/>
              <a:sym typeface="Times New Roman"/>
            </a:endParaRPr>
          </a:p>
          <a:p>
            <a:pPr indent="0" lvl="0" marL="0" rtl="0" algn="ctr">
              <a:lnSpc>
                <a:spcPct val="150000"/>
              </a:lnSpc>
              <a:spcBef>
                <a:spcPts val="1200"/>
              </a:spcBef>
              <a:spcAft>
                <a:spcPts val="1200"/>
              </a:spcAft>
              <a:buClr>
                <a:schemeClr val="dk1"/>
              </a:buClr>
              <a:buSzPts val="990"/>
              <a:buFont typeface="Arial"/>
              <a:buNone/>
            </a:pPr>
            <a:r>
              <a:t/>
            </a:r>
            <a:endParaRPr b="1" sz="1000">
              <a:latin typeface="Times New Roman"/>
              <a:ea typeface="Times New Roman"/>
              <a:cs typeface="Times New Roman"/>
              <a:sym typeface="Times New Roman"/>
            </a:endParaRPr>
          </a:p>
        </p:txBody>
      </p:sp>
      <p:pic>
        <p:nvPicPr>
          <p:cNvPr id="128" name="Google Shape;128;p22"/>
          <p:cNvPicPr preferRelativeResize="0"/>
          <p:nvPr/>
        </p:nvPicPr>
        <p:blipFill>
          <a:blip r:embed="rId3">
            <a:alphaModFix/>
          </a:blip>
          <a:stretch>
            <a:fillRect/>
          </a:stretch>
        </p:blipFill>
        <p:spPr>
          <a:xfrm>
            <a:off x="1284525" y="536275"/>
            <a:ext cx="5886149" cy="33434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623400" y="579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Machine Learning Modeling</a:t>
            </a:r>
            <a:endParaRPr b="1" sz="2220">
              <a:latin typeface="Times New Roman"/>
              <a:ea typeface="Times New Roman"/>
              <a:cs typeface="Times New Roman"/>
              <a:sym typeface="Times New Roman"/>
            </a:endParaRPr>
          </a:p>
        </p:txBody>
      </p:sp>
      <p:sp>
        <p:nvSpPr>
          <p:cNvPr id="134" name="Google Shape;134;p23"/>
          <p:cNvSpPr txBox="1"/>
          <p:nvPr>
            <p:ph idx="1" type="body"/>
          </p:nvPr>
        </p:nvSpPr>
        <p:spPr>
          <a:xfrm>
            <a:off x="1065400" y="1848600"/>
            <a:ext cx="6046200" cy="2387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10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Multiple Linear Regression</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Ridge Regression (Regularized Linear Regression)</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Gradient Boosting Machines</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Random Forest</a:t>
            </a:r>
            <a:endParaRPr b="1" sz="1500">
              <a:solidFill>
                <a:srgbClr val="A64D79"/>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A64D79"/>
              </a:buClr>
              <a:buSzPts val="1500"/>
              <a:buFont typeface="Times New Roman"/>
              <a:buAutoNum type="arabicPeriod"/>
            </a:pPr>
            <a:r>
              <a:rPr b="1" lang="en" sz="1500">
                <a:solidFill>
                  <a:srgbClr val="A64D79"/>
                </a:solidFill>
                <a:latin typeface="Times New Roman"/>
                <a:ea typeface="Times New Roman"/>
                <a:cs typeface="Times New Roman"/>
                <a:sym typeface="Times New Roman"/>
              </a:rPr>
              <a:t>Support Vector Regression Model(SVR)</a:t>
            </a:r>
            <a:endParaRPr b="1" sz="1500">
              <a:solidFill>
                <a:srgbClr val="A64D79"/>
              </a:solidFill>
              <a:latin typeface="Times New Roman"/>
              <a:ea typeface="Times New Roman"/>
              <a:cs typeface="Times New Roman"/>
              <a:sym typeface="Times New Roman"/>
            </a:endParaRPr>
          </a:p>
          <a:p>
            <a:pPr indent="0" lvl="0" marL="0" rtl="0" algn="l">
              <a:spcBef>
                <a:spcPts val="700"/>
              </a:spcBef>
              <a:spcAft>
                <a:spcPts val="1200"/>
              </a:spcAft>
              <a:buNone/>
            </a:pPr>
            <a:r>
              <a:t/>
            </a:r>
            <a:endParaRPr/>
          </a:p>
        </p:txBody>
      </p:sp>
      <p:sp>
        <p:nvSpPr>
          <p:cNvPr id="135" name="Google Shape;135;p23"/>
          <p:cNvSpPr txBox="1"/>
          <p:nvPr/>
        </p:nvSpPr>
        <p:spPr>
          <a:xfrm>
            <a:off x="1149875" y="1206600"/>
            <a:ext cx="32355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155CC"/>
                </a:solidFill>
                <a:latin typeface="Times New Roman"/>
                <a:ea typeface="Times New Roman"/>
                <a:cs typeface="Times New Roman"/>
                <a:sym typeface="Times New Roman"/>
              </a:rPr>
              <a:t>Type: Supervised Learning</a:t>
            </a:r>
            <a:endParaRPr b="1" sz="1600">
              <a:solidFill>
                <a:srgbClr val="1155CC"/>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9" name="Shape 139"/>
        <p:cNvGrpSpPr/>
        <p:nvPr/>
      </p:nvGrpSpPr>
      <p:grpSpPr>
        <a:xfrm>
          <a:off x="0" y="0"/>
          <a:ext cx="0" cy="0"/>
          <a:chOff x="0" y="0"/>
          <a:chExt cx="0" cy="0"/>
        </a:xfrm>
      </p:grpSpPr>
      <p:sp>
        <p:nvSpPr>
          <p:cNvPr id="140" name="Google Shape;140;p24"/>
          <p:cNvSpPr txBox="1"/>
          <p:nvPr>
            <p:ph type="title"/>
          </p:nvPr>
        </p:nvSpPr>
        <p:spPr>
          <a:xfrm>
            <a:off x="0" y="128600"/>
            <a:ext cx="43962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Comparison Models</a:t>
            </a:r>
            <a:endParaRPr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20">
              <a:latin typeface="Times New Roman"/>
              <a:ea typeface="Times New Roman"/>
              <a:cs typeface="Times New Roman"/>
              <a:sym typeface="Times New Roman"/>
            </a:endParaRPr>
          </a:p>
        </p:txBody>
      </p:sp>
      <p:pic>
        <p:nvPicPr>
          <p:cNvPr id="141" name="Google Shape;141;p24"/>
          <p:cNvPicPr preferRelativeResize="0"/>
          <p:nvPr/>
        </p:nvPicPr>
        <p:blipFill>
          <a:blip r:embed="rId3">
            <a:alphaModFix/>
          </a:blip>
          <a:stretch>
            <a:fillRect/>
          </a:stretch>
        </p:blipFill>
        <p:spPr>
          <a:xfrm>
            <a:off x="205150" y="1082300"/>
            <a:ext cx="3833500" cy="2849375"/>
          </a:xfrm>
          <a:prstGeom prst="rect">
            <a:avLst/>
          </a:prstGeom>
          <a:noFill/>
          <a:ln cap="flat" cmpd="sng" w="12700">
            <a:solidFill>
              <a:srgbClr val="000000"/>
            </a:solidFill>
            <a:prstDash val="solid"/>
            <a:miter lim="8000"/>
            <a:headEnd len="sm" w="sm" type="none"/>
            <a:tailEnd len="sm" w="sm" type="none"/>
          </a:ln>
        </p:spPr>
      </p:pic>
      <p:pic>
        <p:nvPicPr>
          <p:cNvPr id="142" name="Google Shape;142;p24"/>
          <p:cNvPicPr preferRelativeResize="0"/>
          <p:nvPr/>
        </p:nvPicPr>
        <p:blipFill>
          <a:blip r:embed="rId4">
            <a:alphaModFix/>
          </a:blip>
          <a:stretch>
            <a:fillRect/>
          </a:stretch>
        </p:blipFill>
        <p:spPr>
          <a:xfrm>
            <a:off x="4958750" y="76200"/>
            <a:ext cx="3328670" cy="2433650"/>
          </a:xfrm>
          <a:prstGeom prst="rect">
            <a:avLst/>
          </a:prstGeom>
          <a:noFill/>
          <a:ln cap="flat" cmpd="sng" w="12700">
            <a:solidFill>
              <a:srgbClr val="000000"/>
            </a:solidFill>
            <a:prstDash val="solid"/>
            <a:miter lim="8000"/>
            <a:headEnd len="sm" w="sm" type="none"/>
            <a:tailEnd len="sm" w="sm" type="none"/>
          </a:ln>
        </p:spPr>
      </p:pic>
      <p:pic>
        <p:nvPicPr>
          <p:cNvPr id="143" name="Google Shape;143;p24"/>
          <p:cNvPicPr preferRelativeResize="0"/>
          <p:nvPr/>
        </p:nvPicPr>
        <p:blipFill>
          <a:blip r:embed="rId5">
            <a:alphaModFix/>
          </a:blip>
          <a:stretch>
            <a:fillRect/>
          </a:stretch>
        </p:blipFill>
        <p:spPr>
          <a:xfrm>
            <a:off x="4977350" y="2566789"/>
            <a:ext cx="3328675" cy="2481061"/>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graphicFrame>
        <p:nvGraphicFramePr>
          <p:cNvPr id="148" name="Google Shape;148;p25"/>
          <p:cNvGraphicFramePr/>
          <p:nvPr/>
        </p:nvGraphicFramePr>
        <p:xfrm>
          <a:off x="952500" y="1428750"/>
          <a:ext cx="3000000" cy="3000000"/>
        </p:xfrm>
        <a:graphic>
          <a:graphicData uri="http://schemas.openxmlformats.org/drawingml/2006/table">
            <a:tbl>
              <a:tblPr>
                <a:noFill/>
                <a:tableStyleId>{C88DDA29-8E3C-45AD-BD4A-9F83E4AC0317}</a:tableStyleId>
              </a:tblPr>
              <a:tblGrid>
                <a:gridCol w="1809750"/>
                <a:gridCol w="1809750"/>
                <a:gridCol w="1809750"/>
                <a:gridCol w="1809750"/>
              </a:tblGrid>
              <a:tr h="381000">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R2</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MAE</a:t>
                      </a:r>
                      <a:endParaRPr b="1" sz="1200">
                        <a:latin typeface="Times New Roman"/>
                        <a:ea typeface="Times New Roman"/>
                        <a:cs typeface="Times New Roman"/>
                        <a:sym typeface="Times New Roman"/>
                      </a:endParaRPr>
                    </a:p>
                  </a:txBody>
                  <a:tcPr marT="69850" marB="69850" marR="69850" marL="69850" anchor="ctr">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1100"/>
                        </a:spcAft>
                        <a:buNone/>
                      </a:pPr>
                      <a:r>
                        <a:rPr b="1" lang="en" sz="1200">
                          <a:latin typeface="Times New Roman"/>
                          <a:ea typeface="Times New Roman"/>
                          <a:cs typeface="Times New Roman"/>
                          <a:sym typeface="Times New Roman"/>
                        </a:rPr>
                        <a:t>MSE</a:t>
                      </a:r>
                      <a:endParaRPr b="1" sz="1200">
                        <a:latin typeface="Times New Roman"/>
                        <a:ea typeface="Times New Roman"/>
                        <a:cs typeface="Times New Roman"/>
                        <a:sym typeface="Times New Roman"/>
                      </a:endParaRPr>
                    </a:p>
                  </a:txBody>
                  <a:tcPr marT="69850" marB="69850" marR="69850" marL="69850" anchor="ct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Linear Regression</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0.910860</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1820.996477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1.005953e+07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Ridge Regression</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0.899823</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1906.950252</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1.130502e+07</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Gradient Boosting</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0.963038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1142.768278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4.171197e+06</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Random Forest</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0.960578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1145.995271</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4.448820e+06</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r h="381000">
                <a:tc>
                  <a:txBody>
                    <a:bodyPr/>
                    <a:lstStyle/>
                    <a:p>
                      <a:pPr indent="0" lvl="0" marL="0" rtl="0" algn="l">
                        <a:lnSpc>
                          <a:spcPct val="115000"/>
                        </a:lnSpc>
                        <a:spcBef>
                          <a:spcPts val="0"/>
                        </a:spcBef>
                        <a:spcAft>
                          <a:spcPts val="1100"/>
                        </a:spcAft>
                        <a:buNone/>
                      </a:pPr>
                      <a:r>
                        <a:rPr b="1" lang="en" sz="1200">
                          <a:latin typeface="Times New Roman"/>
                          <a:ea typeface="Times New Roman"/>
                          <a:cs typeface="Times New Roman"/>
                          <a:sym typeface="Times New Roman"/>
                        </a:rPr>
                        <a:t>SVR</a:t>
                      </a:r>
                      <a:endParaRPr b="1"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-0.115649</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100"/>
                        </a:spcAft>
                        <a:buNone/>
                      </a:pPr>
                      <a:r>
                        <a:rPr lang="en" sz="1200">
                          <a:latin typeface="Times New Roman"/>
                          <a:ea typeface="Times New Roman"/>
                          <a:cs typeface="Times New Roman"/>
                          <a:sym typeface="Times New Roman"/>
                        </a:rPr>
                        <a:t>4208.299780</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1.259013e+08</a:t>
                      </a:r>
                      <a:endParaRPr sz="1200">
                        <a:latin typeface="Times New Roman"/>
                        <a:ea typeface="Times New Roman"/>
                        <a:cs typeface="Times New Roman"/>
                        <a:sym typeface="Times New Roman"/>
                      </a:endParaRPr>
                    </a:p>
                  </a:txBody>
                  <a:tcPr marT="69850" marB="69850" marR="69850" marL="69850" anchor="ctr">
                    <a:lnL cap="flat" cmpd="sng" w="9525">
                      <a:solidFill>
                        <a:srgbClr val="9E9E9E"/>
                      </a:solidFill>
                      <a:prstDash val="solid"/>
                      <a:round/>
                      <a:headEnd len="sm" w="sm" type="none"/>
                      <a:tailEnd len="sm" w="sm" type="none"/>
                    </a:lnL>
                  </a:tcPr>
                </a:tc>
              </a:tr>
            </a:tbl>
          </a:graphicData>
        </a:graphic>
      </p:graphicFrame>
      <p:sp>
        <p:nvSpPr>
          <p:cNvPr id="149" name="Google Shape;149;p25"/>
          <p:cNvSpPr txBox="1"/>
          <p:nvPr/>
        </p:nvSpPr>
        <p:spPr>
          <a:xfrm>
            <a:off x="1160475" y="3841500"/>
            <a:ext cx="65874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rgbClr val="FF0000"/>
                </a:solidFill>
                <a:latin typeface="Times New Roman"/>
                <a:ea typeface="Times New Roman"/>
                <a:cs typeface="Times New Roman"/>
                <a:sym typeface="Times New Roman"/>
              </a:rPr>
              <a:t> SVR model</a:t>
            </a:r>
            <a:r>
              <a:rPr lang="en">
                <a:solidFill>
                  <a:schemeClr val="dk1"/>
                </a:solidFill>
                <a:latin typeface="Times New Roman"/>
                <a:ea typeface="Times New Roman"/>
                <a:cs typeface="Times New Roman"/>
                <a:sym typeface="Times New Roman"/>
              </a:rPr>
              <a:t> is the </a:t>
            </a:r>
            <a:r>
              <a:rPr b="1" lang="en">
                <a:solidFill>
                  <a:srgbClr val="FF0000"/>
                </a:solidFill>
                <a:latin typeface="Times New Roman"/>
                <a:ea typeface="Times New Roman"/>
                <a:cs typeface="Times New Roman"/>
                <a:sym typeface="Times New Roman"/>
              </a:rPr>
              <a:t>worst</a:t>
            </a:r>
            <a:r>
              <a:rPr lang="en">
                <a:solidFill>
                  <a:schemeClr val="dk1"/>
                </a:solidFill>
                <a:latin typeface="Times New Roman"/>
                <a:ea typeface="Times New Roman"/>
                <a:cs typeface="Times New Roman"/>
                <a:sym typeface="Times New Roman"/>
              </a:rPr>
              <a:t>, </a:t>
            </a:r>
            <a:r>
              <a:rPr b="1" lang="en">
                <a:solidFill>
                  <a:srgbClr val="00FF00"/>
                </a:solidFill>
                <a:latin typeface="Times New Roman"/>
                <a:ea typeface="Times New Roman"/>
                <a:cs typeface="Times New Roman"/>
                <a:sym typeface="Times New Roman"/>
              </a:rPr>
              <a:t>Random Forest</a:t>
            </a:r>
            <a:r>
              <a:rPr lang="en">
                <a:solidFill>
                  <a:srgbClr val="D9EAD3"/>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and </a:t>
            </a:r>
            <a:r>
              <a:rPr b="1" lang="en">
                <a:solidFill>
                  <a:srgbClr val="00FF00"/>
                </a:solidFill>
                <a:latin typeface="Times New Roman"/>
                <a:ea typeface="Times New Roman"/>
                <a:cs typeface="Times New Roman"/>
                <a:sym typeface="Times New Roman"/>
              </a:rPr>
              <a:t>Gradient</a:t>
            </a:r>
            <a:r>
              <a:rPr b="1" lang="en">
                <a:solidFill>
                  <a:srgbClr val="00FF00"/>
                </a:solidFill>
                <a:latin typeface="Times New Roman"/>
                <a:ea typeface="Times New Roman"/>
                <a:cs typeface="Times New Roman"/>
                <a:sym typeface="Times New Roman"/>
              </a:rPr>
              <a:t> Boosting</a:t>
            </a:r>
            <a:r>
              <a:rPr lang="en">
                <a:solidFill>
                  <a:schemeClr val="dk1"/>
                </a:solidFill>
                <a:latin typeface="Times New Roman"/>
                <a:ea typeface="Times New Roman"/>
                <a:cs typeface="Times New Roman"/>
                <a:sym typeface="Times New Roman"/>
              </a:rPr>
              <a:t> are the </a:t>
            </a:r>
            <a:r>
              <a:rPr b="1" lang="en">
                <a:solidFill>
                  <a:srgbClr val="00FF00"/>
                </a:solidFill>
                <a:latin typeface="Times New Roman"/>
                <a:ea typeface="Times New Roman"/>
                <a:cs typeface="Times New Roman"/>
                <a:sym typeface="Times New Roman"/>
              </a:rPr>
              <a:t>best </a:t>
            </a:r>
            <a:r>
              <a:rPr lang="en">
                <a:solidFill>
                  <a:schemeClr val="dk1"/>
                </a:solidFill>
                <a:latin typeface="Times New Roman"/>
                <a:ea typeface="Times New Roman"/>
                <a:cs typeface="Times New Roman"/>
                <a:sym typeface="Times New Roman"/>
              </a:rPr>
              <a:t>models </a:t>
            </a:r>
            <a:endParaRPr>
              <a:latin typeface="Times New Roman"/>
              <a:ea typeface="Times New Roman"/>
              <a:cs typeface="Times New Roman"/>
              <a:sym typeface="Times New Roman"/>
            </a:endParaRPr>
          </a:p>
        </p:txBody>
      </p:sp>
      <p:sp>
        <p:nvSpPr>
          <p:cNvPr id="150" name="Google Shape;150;p25"/>
          <p:cNvSpPr txBox="1"/>
          <p:nvPr>
            <p:ph type="title"/>
          </p:nvPr>
        </p:nvSpPr>
        <p:spPr>
          <a:xfrm>
            <a:off x="914400" y="585800"/>
            <a:ext cx="43962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SzPts val="1100"/>
              <a:buNone/>
            </a:pPr>
            <a:r>
              <a:rPr b="1" lang="en" sz="2200">
                <a:latin typeface="Times New Roman"/>
                <a:ea typeface="Times New Roman"/>
                <a:cs typeface="Times New Roman"/>
                <a:sym typeface="Times New Roman"/>
              </a:rPr>
              <a:t>Comparison and Model Selection</a:t>
            </a:r>
            <a:endParaRPr sz="22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22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54" name="Shape 154"/>
        <p:cNvGrpSpPr/>
        <p:nvPr/>
      </p:nvGrpSpPr>
      <p:grpSpPr>
        <a:xfrm>
          <a:off x="0" y="0"/>
          <a:ext cx="0" cy="0"/>
          <a:chOff x="0" y="0"/>
          <a:chExt cx="0" cy="0"/>
        </a:xfrm>
      </p:grpSpPr>
      <p:sp>
        <p:nvSpPr>
          <p:cNvPr id="155" name="Google Shape;155;p26"/>
          <p:cNvSpPr txBox="1"/>
          <p:nvPr>
            <p:ph type="title"/>
          </p:nvPr>
        </p:nvSpPr>
        <p:spPr>
          <a:xfrm>
            <a:off x="1596688" y="77025"/>
            <a:ext cx="52083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Feature importances for Selected Models</a:t>
            </a:r>
            <a:endParaRPr b="1" sz="2200">
              <a:latin typeface="Times New Roman"/>
              <a:ea typeface="Times New Roman"/>
              <a:cs typeface="Times New Roman"/>
              <a:sym typeface="Times New Roman"/>
            </a:endParaRPr>
          </a:p>
        </p:txBody>
      </p:sp>
      <p:pic>
        <p:nvPicPr>
          <p:cNvPr id="156" name="Google Shape;156;p26"/>
          <p:cNvPicPr preferRelativeResize="0"/>
          <p:nvPr/>
        </p:nvPicPr>
        <p:blipFill>
          <a:blip r:embed="rId3">
            <a:alphaModFix/>
          </a:blip>
          <a:stretch>
            <a:fillRect/>
          </a:stretch>
        </p:blipFill>
        <p:spPr>
          <a:xfrm>
            <a:off x="69025" y="620775"/>
            <a:ext cx="4410075" cy="2524125"/>
          </a:xfrm>
          <a:prstGeom prst="rect">
            <a:avLst/>
          </a:prstGeom>
          <a:noFill/>
          <a:ln cap="flat" cmpd="sng" w="12700">
            <a:solidFill>
              <a:srgbClr val="000000"/>
            </a:solidFill>
            <a:prstDash val="solid"/>
            <a:miter lim="8000"/>
            <a:headEnd len="sm" w="sm" type="none"/>
            <a:tailEnd len="sm" w="sm" type="none"/>
          </a:ln>
        </p:spPr>
      </p:pic>
      <p:pic>
        <p:nvPicPr>
          <p:cNvPr id="157" name="Google Shape;157;p26"/>
          <p:cNvPicPr preferRelativeResize="0"/>
          <p:nvPr/>
        </p:nvPicPr>
        <p:blipFill>
          <a:blip r:embed="rId4">
            <a:alphaModFix/>
          </a:blip>
          <a:stretch>
            <a:fillRect/>
          </a:stretch>
        </p:blipFill>
        <p:spPr>
          <a:xfrm>
            <a:off x="4572000" y="2514600"/>
            <a:ext cx="4438650" cy="25431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1008075" y="592650"/>
            <a:ext cx="69870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1000"/>
              </a:spcBef>
              <a:spcAft>
                <a:spcPts val="0"/>
              </a:spcAft>
              <a:buSzPts val="1100"/>
              <a:buNone/>
            </a:pPr>
            <a:r>
              <a:rPr b="1" lang="en" sz="2200">
                <a:latin typeface="Times New Roman"/>
                <a:ea typeface="Times New Roman"/>
                <a:cs typeface="Times New Roman"/>
                <a:sym typeface="Times New Roman"/>
              </a:rPr>
              <a:t>Applying Grid search CV for hyperparameter Tuning</a:t>
            </a:r>
            <a:endParaRPr b="1" sz="2200">
              <a:latin typeface="Times New Roman"/>
              <a:ea typeface="Times New Roman"/>
              <a:cs typeface="Times New Roman"/>
              <a:sym typeface="Times New Roman"/>
            </a:endParaRPr>
          </a:p>
          <a:p>
            <a:pPr indent="0" lvl="0" marL="0" rtl="0" algn="l">
              <a:lnSpc>
                <a:spcPct val="150000"/>
              </a:lnSpc>
              <a:spcBef>
                <a:spcPts val="1000"/>
              </a:spcBef>
              <a:spcAft>
                <a:spcPts val="0"/>
              </a:spcAft>
              <a:buSzPts val="1100"/>
              <a:buNone/>
            </a:pPr>
            <a:r>
              <a:t/>
            </a:r>
            <a:endParaRPr b="1" sz="2200">
              <a:latin typeface="Times New Roman"/>
              <a:ea typeface="Times New Roman"/>
              <a:cs typeface="Times New Roman"/>
              <a:sym typeface="Times New Roman"/>
            </a:endParaRPr>
          </a:p>
        </p:txBody>
      </p:sp>
      <p:graphicFrame>
        <p:nvGraphicFramePr>
          <p:cNvPr id="163" name="Google Shape;163;p27"/>
          <p:cNvGraphicFramePr/>
          <p:nvPr/>
        </p:nvGraphicFramePr>
        <p:xfrm>
          <a:off x="1252625" y="2015200"/>
          <a:ext cx="3000000" cy="3000000"/>
        </p:xfrm>
        <a:graphic>
          <a:graphicData uri="http://schemas.openxmlformats.org/drawingml/2006/table">
            <a:tbl>
              <a:tblPr>
                <a:noFill/>
                <a:tableStyleId>{3B1B97A3-B91C-4653-9F33-E912B95CED4E}</a:tableStyleId>
              </a:tblPr>
              <a:tblGrid>
                <a:gridCol w="1624475"/>
                <a:gridCol w="1624475"/>
                <a:gridCol w="1624475"/>
                <a:gridCol w="1624475"/>
              </a:tblGrid>
              <a:tr h="970750">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Model</a:t>
                      </a:r>
                      <a:endParaRPr>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Best Score</a:t>
                      </a:r>
                      <a:endParaRPr>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900"/>
                        </a:spcBef>
                        <a:spcAft>
                          <a:spcPts val="0"/>
                        </a:spcAft>
                        <a:buNone/>
                      </a:pPr>
                      <a:r>
                        <a:rPr b="1" lang="en">
                          <a:latin typeface="Times New Roman"/>
                          <a:ea typeface="Times New Roman"/>
                          <a:cs typeface="Times New Roman"/>
                          <a:sym typeface="Times New Roman"/>
                        </a:rPr>
                        <a:t>Test Score</a:t>
                      </a:r>
                      <a:endParaRPr b="1">
                        <a:latin typeface="Times New Roman"/>
                        <a:ea typeface="Times New Roman"/>
                        <a:cs typeface="Times New Roman"/>
                        <a:sym typeface="Times New Roman"/>
                      </a:endParaRPr>
                    </a:p>
                    <a:p>
                      <a:pPr indent="0" lvl="0" marL="0" rtl="0" algn="ctr">
                        <a:lnSpc>
                          <a:spcPct val="150000"/>
                        </a:lnSpc>
                        <a:spcBef>
                          <a:spcPts val="900"/>
                        </a:spcBef>
                        <a:spcAft>
                          <a:spcPts val="0"/>
                        </a:spcAft>
                        <a:buNone/>
                      </a:pPr>
                      <a:r>
                        <a:t/>
                      </a:r>
                      <a:endParaRPr b="1">
                        <a:latin typeface="Times New Roman"/>
                        <a:ea typeface="Times New Roman"/>
                        <a:cs typeface="Times New Roman"/>
                        <a:sym typeface="Times New Roman"/>
                      </a:endParaRPr>
                    </a:p>
                  </a:txBody>
                  <a:tcPr marT="63500" marB="63500" marR="63500" marL="63500" anchor="ctr"/>
                </a:tc>
                <a:tc>
                  <a:txBody>
                    <a:bodyPr/>
                    <a:lstStyle/>
                    <a:p>
                      <a:pPr indent="0" lvl="0" marL="0" rtl="0" algn="ctr">
                        <a:lnSpc>
                          <a:spcPct val="150000"/>
                        </a:lnSpc>
                        <a:spcBef>
                          <a:spcPts val="0"/>
                        </a:spcBef>
                        <a:spcAft>
                          <a:spcPts val="0"/>
                        </a:spcAft>
                        <a:buNone/>
                      </a:pPr>
                      <a:r>
                        <a:rPr b="1" lang="en">
                          <a:latin typeface="Times New Roman"/>
                          <a:ea typeface="Times New Roman"/>
                          <a:cs typeface="Times New Roman"/>
                          <a:sym typeface="Times New Roman"/>
                        </a:rPr>
                        <a:t>R2</a:t>
                      </a:r>
                      <a:endParaRPr>
                        <a:latin typeface="Times New Roman"/>
                        <a:ea typeface="Times New Roman"/>
                        <a:cs typeface="Times New Roman"/>
                        <a:sym typeface="Times New Roman"/>
                      </a:endParaRPr>
                    </a:p>
                  </a:txBody>
                  <a:tcPr marT="63500" marB="63500" marR="63500" marL="63500"/>
                </a:tc>
              </a:tr>
              <a:tr h="431075">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0.945868</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0.954561</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0.954561</a:t>
                      </a:r>
                      <a:endParaRPr>
                        <a:latin typeface="Times New Roman"/>
                        <a:ea typeface="Times New Roman"/>
                        <a:cs typeface="Times New Roman"/>
                        <a:sym typeface="Times New Roman"/>
                      </a:endParaRPr>
                    </a:p>
                  </a:txBody>
                  <a:tcPr marT="63500" marB="63500" marR="63500" marL="63500"/>
                </a:tc>
              </a:tr>
              <a:tr h="431075">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Gradient Boosting</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0.950065</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0.944047</a:t>
                      </a:r>
                      <a:endParaRPr>
                        <a:latin typeface="Times New Roman"/>
                        <a:ea typeface="Times New Roman"/>
                        <a:cs typeface="Times New Roman"/>
                        <a:sym typeface="Times New Roman"/>
                      </a:endParaRPr>
                    </a:p>
                  </a:txBody>
                  <a:tcPr marT="63500" marB="63500" marR="63500" marL="63500"/>
                </a:tc>
                <a:tc>
                  <a:txBody>
                    <a:bodyPr/>
                    <a:lstStyle/>
                    <a:p>
                      <a:pPr indent="0" lvl="0" marL="0" rtl="0" algn="ctr">
                        <a:lnSpc>
                          <a:spcPct val="150000"/>
                        </a:lnSpc>
                        <a:spcBef>
                          <a:spcPts val="0"/>
                        </a:spcBef>
                        <a:spcAft>
                          <a:spcPts val="0"/>
                        </a:spcAft>
                        <a:buNone/>
                      </a:pPr>
                      <a:r>
                        <a:rPr lang="en">
                          <a:latin typeface="Times New Roman"/>
                          <a:ea typeface="Times New Roman"/>
                          <a:cs typeface="Times New Roman"/>
                          <a:sym typeface="Times New Roman"/>
                        </a:rPr>
                        <a:t>0.944047</a:t>
                      </a:r>
                      <a:endParaRPr>
                        <a:latin typeface="Times New Roman"/>
                        <a:ea typeface="Times New Roman"/>
                        <a:cs typeface="Times New Roman"/>
                        <a:sym typeface="Times New Roman"/>
                      </a:endParaRPr>
                    </a:p>
                  </a:txBody>
                  <a:tcPr marT="63500" marB="63500" marR="63500" marL="63500"/>
                </a:tc>
              </a:tr>
            </a:tbl>
          </a:graphicData>
        </a:graphic>
      </p:graphicFrame>
      <p:sp>
        <p:nvSpPr>
          <p:cNvPr id="164" name="Google Shape;164;p27"/>
          <p:cNvSpPr txBox="1"/>
          <p:nvPr/>
        </p:nvSpPr>
        <p:spPr>
          <a:xfrm>
            <a:off x="1598775" y="1458700"/>
            <a:ext cx="5195100" cy="428700"/>
          </a:xfrm>
          <a:prstGeom prst="rect">
            <a:avLst/>
          </a:prstGeom>
          <a:solidFill>
            <a:srgbClr val="FF9900"/>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100">
                <a:latin typeface="Times New Roman"/>
                <a:ea typeface="Times New Roman"/>
                <a:cs typeface="Times New Roman"/>
                <a:sym typeface="Times New Roman"/>
              </a:rPr>
              <a:t>Table 1: Results of the performance metrics for two machine learning models</a:t>
            </a:r>
            <a:endParaRPr b="1" sz="11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68" name="Shape 168"/>
        <p:cNvGrpSpPr/>
        <p:nvPr/>
      </p:nvGrpSpPr>
      <p:grpSpPr>
        <a:xfrm>
          <a:off x="0" y="0"/>
          <a:ext cx="0" cy="0"/>
          <a:chOff x="0" y="0"/>
          <a:chExt cx="0" cy="0"/>
        </a:xfrm>
      </p:grpSpPr>
      <p:sp>
        <p:nvSpPr>
          <p:cNvPr id="169" name="Google Shape;169;p28"/>
          <p:cNvSpPr txBox="1"/>
          <p:nvPr>
            <p:ph type="title"/>
          </p:nvPr>
        </p:nvSpPr>
        <p:spPr>
          <a:xfrm>
            <a:off x="801825" y="140225"/>
            <a:ext cx="7038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Differences between the actual and predicted values</a:t>
            </a:r>
            <a:endParaRPr b="1" sz="2200">
              <a:latin typeface="Times New Roman"/>
              <a:ea typeface="Times New Roman"/>
              <a:cs typeface="Times New Roman"/>
              <a:sym typeface="Times New Roman"/>
            </a:endParaRPr>
          </a:p>
        </p:txBody>
      </p:sp>
      <p:pic>
        <p:nvPicPr>
          <p:cNvPr id="170" name="Google Shape;170;p28"/>
          <p:cNvPicPr preferRelativeResize="0"/>
          <p:nvPr/>
        </p:nvPicPr>
        <p:blipFill>
          <a:blip r:embed="rId3">
            <a:alphaModFix/>
          </a:blip>
          <a:stretch>
            <a:fillRect/>
          </a:stretch>
        </p:blipFill>
        <p:spPr>
          <a:xfrm>
            <a:off x="77350" y="712925"/>
            <a:ext cx="4496075" cy="2768171"/>
          </a:xfrm>
          <a:prstGeom prst="rect">
            <a:avLst/>
          </a:prstGeom>
          <a:noFill/>
          <a:ln cap="flat" cmpd="sng" w="12700">
            <a:solidFill>
              <a:srgbClr val="000000"/>
            </a:solidFill>
            <a:prstDash val="solid"/>
            <a:miter lim="8000"/>
            <a:headEnd len="sm" w="sm" type="none"/>
            <a:tailEnd len="sm" w="sm" type="none"/>
          </a:ln>
        </p:spPr>
      </p:pic>
      <p:pic>
        <p:nvPicPr>
          <p:cNvPr id="171" name="Google Shape;171;p28"/>
          <p:cNvPicPr preferRelativeResize="0"/>
          <p:nvPr/>
        </p:nvPicPr>
        <p:blipFill>
          <a:blip r:embed="rId4">
            <a:alphaModFix/>
          </a:blip>
          <a:stretch>
            <a:fillRect/>
          </a:stretch>
        </p:blipFill>
        <p:spPr>
          <a:xfrm>
            <a:off x="4572000" y="2232150"/>
            <a:ext cx="4496076" cy="2774922"/>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9"/>
          <p:cNvSpPr txBox="1"/>
          <p:nvPr>
            <p:ph type="title"/>
          </p:nvPr>
        </p:nvSpPr>
        <p:spPr>
          <a:xfrm>
            <a:off x="840225" y="651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2200">
                <a:latin typeface="Times New Roman"/>
                <a:ea typeface="Times New Roman"/>
                <a:cs typeface="Times New Roman"/>
                <a:sym typeface="Times New Roman"/>
              </a:rPr>
              <a:t>Conclusion</a:t>
            </a:r>
            <a:endParaRPr b="1" sz="22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t/>
            </a:r>
            <a:endParaRPr b="1" sz="2200">
              <a:latin typeface="Times New Roman"/>
              <a:ea typeface="Times New Roman"/>
              <a:cs typeface="Times New Roman"/>
              <a:sym typeface="Times New Roman"/>
            </a:endParaRPr>
          </a:p>
        </p:txBody>
      </p:sp>
      <p:sp>
        <p:nvSpPr>
          <p:cNvPr id="177" name="Google Shape;177;p29"/>
          <p:cNvSpPr txBox="1"/>
          <p:nvPr>
            <p:ph idx="1" type="body"/>
          </p:nvPr>
        </p:nvSpPr>
        <p:spPr>
          <a:xfrm>
            <a:off x="634225" y="1152475"/>
            <a:ext cx="7747500" cy="37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rPr>
              <a:t>In this modeling project, multiple machine learning algorithms were applied to predict asthma-related hospital visits in New York City based on various air quality and geographical features. The models evaluated include Linear Regression, Ridge Regression, Gradient Boosting, Random Forest, and Support Vector Regression (SVR).</a:t>
            </a:r>
            <a:endParaRPr sz="1050">
              <a:solidFill>
                <a:schemeClr val="dk1"/>
              </a:solidFill>
            </a:endParaRPr>
          </a:p>
          <a:p>
            <a:pPr indent="0" lvl="0" marL="0" rtl="0" algn="l">
              <a:spcBef>
                <a:spcPts val="1100"/>
              </a:spcBef>
              <a:spcAft>
                <a:spcPts val="0"/>
              </a:spcAft>
              <a:buClr>
                <a:schemeClr val="dk1"/>
              </a:buClr>
              <a:buSzPts val="1100"/>
              <a:buFont typeface="Arial"/>
              <a:buNone/>
            </a:pPr>
            <a:r>
              <a:rPr lang="en" sz="1050">
                <a:solidFill>
                  <a:schemeClr val="dk1"/>
                </a:solidFill>
              </a:rPr>
              <a:t>The performance metrics (R2, MAE, and MSE) showed that both Gradient Boosting and Random Forest performed exceptionally well, with R2 values of 0.962973 and 0.960578, respectively. These models also demonstrated lower MAE and MSE values compared to the other models, indicating better prediction accuracy and precision.</a:t>
            </a:r>
            <a:endParaRPr sz="1050">
              <a:solidFill>
                <a:schemeClr val="dk1"/>
              </a:solidFill>
            </a:endParaRPr>
          </a:p>
          <a:p>
            <a:pPr indent="-295275" lvl="0" marL="457200" rtl="0" algn="l">
              <a:spcBef>
                <a:spcPts val="1100"/>
              </a:spcBef>
              <a:spcAft>
                <a:spcPts val="0"/>
              </a:spcAft>
              <a:buClr>
                <a:schemeClr val="dk1"/>
              </a:buClr>
              <a:buSzPts val="1050"/>
              <a:buChar char="●"/>
            </a:pPr>
            <a:r>
              <a:rPr lang="en" sz="1050">
                <a:solidFill>
                  <a:schemeClr val="dk1"/>
                </a:solidFill>
              </a:rPr>
              <a:t>The feature importance plots revealed that geographical features, particularly GeoType_Citywide, had the most significant impact on the predictions, followed by air quality metrics such as pm/Mean mcg/m3 and no2/Mean ppb.</a:t>
            </a:r>
            <a:endParaRPr sz="1050">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rPr>
              <a:t>Hyperparameter tuning using Grid Search CV was performed to optimize the models. For Random Forest, the best parameters included max_depth: 10, max_features: 'sqrt', and n_estimators: 200. For Gradient Boosting, the optimal parameters included learning_rate: 0.1, max_depth: 5, and n_estimators: 100.</a:t>
            </a:r>
            <a:endParaRPr sz="1050">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rPr>
              <a:t>Residual plots indicated that while the models performed well, there are still some outliers.</a:t>
            </a:r>
            <a:endParaRPr sz="1050">
              <a:solidFill>
                <a:schemeClr val="dk1"/>
              </a:solidFill>
            </a:endParaRPr>
          </a:p>
          <a:p>
            <a:pPr indent="0" lvl="0" marL="0" rtl="0" algn="l">
              <a:spcBef>
                <a:spcPts val="5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30"/>
          <p:cNvSpPr txBox="1"/>
          <p:nvPr>
            <p:ph type="title"/>
          </p:nvPr>
        </p:nvSpPr>
        <p:spPr>
          <a:xfrm>
            <a:off x="840225" y="65127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Clr>
                <a:schemeClr val="dk1"/>
              </a:buClr>
              <a:buSzPts val="1100"/>
              <a:buFont typeface="Arial"/>
              <a:buNone/>
            </a:pPr>
            <a:r>
              <a:rPr b="1" lang="en" sz="2200">
                <a:latin typeface="Times New Roman"/>
                <a:ea typeface="Times New Roman"/>
                <a:cs typeface="Times New Roman"/>
                <a:sym typeface="Times New Roman"/>
              </a:rPr>
              <a:t>Future Overseeing</a:t>
            </a:r>
            <a:endParaRPr b="1" sz="2200">
              <a:latin typeface="Times New Roman"/>
              <a:ea typeface="Times New Roman"/>
              <a:cs typeface="Times New Roman"/>
              <a:sym typeface="Times New Roman"/>
            </a:endParaRPr>
          </a:p>
        </p:txBody>
      </p:sp>
      <p:sp>
        <p:nvSpPr>
          <p:cNvPr id="183" name="Google Shape;183;p30"/>
          <p:cNvSpPr txBox="1"/>
          <p:nvPr>
            <p:ph idx="1" type="body"/>
          </p:nvPr>
        </p:nvSpPr>
        <p:spPr>
          <a:xfrm>
            <a:off x="634225" y="1152475"/>
            <a:ext cx="7747500" cy="3779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1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Further explore and engineer features that could improve model performance, such as incorporating additional air quality metrics or socioeconomic factors.</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Collect more data, especially from air pollutants, different time periods or additional geographical areas, to improve model generalization.</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Explore advanced algorithms such as XGBoost, LightGBM, or neural networks to potentially capture complex relationships within the data.</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Investigating the temporal dynamics of air quality and asthma exacerbations by incorporating time-series analysis could reveal seasonal or temporal trends that are not captured by static models. This could help in understanding how different times of the year or specific weather conditions affect asthma incidence.</a:t>
            </a:r>
            <a:endParaRPr sz="12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Conducting more detailed geospatial analysis using advanced GIS tools could help in identifying specific areas within the city that are more prone to poor air quality and higher asthma rates. This could inform targeted interventions and policy decisions.</a:t>
            </a:r>
            <a:endParaRPr sz="1200">
              <a:solidFill>
                <a:schemeClr val="dk1"/>
              </a:solidFill>
              <a:latin typeface="Times New Roman"/>
              <a:ea typeface="Times New Roman"/>
              <a:cs typeface="Times New Roman"/>
              <a:sym typeface="Times New Roman"/>
            </a:endParaRPr>
          </a:p>
          <a:p>
            <a:pPr indent="0" lvl="0" marL="0" rtl="0" algn="l">
              <a:spcBef>
                <a:spcPts val="7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31"/>
          <p:cNvSpPr txBox="1"/>
          <p:nvPr>
            <p:ph type="title"/>
          </p:nvPr>
        </p:nvSpPr>
        <p:spPr>
          <a:xfrm>
            <a:off x="2058850" y="2130275"/>
            <a:ext cx="4757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t>Thank You!</a:t>
            </a:r>
            <a:endParaRPr b="1" sz="29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768900" y="579775"/>
            <a:ext cx="22821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The Problem</a:t>
            </a:r>
            <a:endParaRPr b="1" sz="2220">
              <a:latin typeface="Times New Roman"/>
              <a:ea typeface="Times New Roman"/>
              <a:cs typeface="Times New Roman"/>
              <a:sym typeface="Times New Roman"/>
            </a:endParaRPr>
          </a:p>
        </p:txBody>
      </p:sp>
      <p:sp>
        <p:nvSpPr>
          <p:cNvPr id="61" name="Google Shape;61;p14"/>
          <p:cNvSpPr txBox="1"/>
          <p:nvPr>
            <p:ph idx="1" type="body"/>
          </p:nvPr>
        </p:nvSpPr>
        <p:spPr>
          <a:xfrm>
            <a:off x="616500" y="1076275"/>
            <a:ext cx="7700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chemeClr val="dk1"/>
                </a:solidFill>
                <a:latin typeface="Times New Roman"/>
                <a:ea typeface="Times New Roman"/>
                <a:cs typeface="Times New Roman"/>
                <a:sym typeface="Times New Roman"/>
              </a:rPr>
              <a:t>Relationship between air quality and respiratory problems, specifically asthma-related hospital visits, in New York City. </a:t>
            </a:r>
            <a:endParaRPr sz="16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b="1" lang="en" sz="1400">
                <a:solidFill>
                  <a:srgbClr val="38761D"/>
                </a:solidFill>
                <a:latin typeface="Times New Roman"/>
                <a:ea typeface="Times New Roman"/>
                <a:cs typeface="Times New Roman"/>
                <a:sym typeface="Times New Roman"/>
              </a:rPr>
              <a:t>Research Questions:</a:t>
            </a:r>
            <a:endParaRPr sz="1600">
              <a:solidFill>
                <a:schemeClr val="dk1"/>
              </a:solidFill>
              <a:latin typeface="Times New Roman"/>
              <a:ea typeface="Times New Roman"/>
              <a:cs typeface="Times New Roman"/>
              <a:sym typeface="Times New Roman"/>
            </a:endParaRPr>
          </a:p>
        </p:txBody>
      </p:sp>
      <p:sp>
        <p:nvSpPr>
          <p:cNvPr id="62" name="Google Shape;62;p14"/>
          <p:cNvSpPr txBox="1"/>
          <p:nvPr/>
        </p:nvSpPr>
        <p:spPr>
          <a:xfrm>
            <a:off x="1229525" y="2379675"/>
            <a:ext cx="5581800" cy="172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How are NO2 and PM2.5 levels correlated with the number of hospital visits due to asthma?</a:t>
            </a:r>
            <a:endParaRPr b="1">
              <a:solidFill>
                <a:srgbClr val="1155CC"/>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How do pollutants levels vary across different GeoTypes in New York City?</a:t>
            </a:r>
            <a:endParaRPr b="1">
              <a:solidFill>
                <a:srgbClr val="1155CC"/>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1155CC"/>
              </a:buClr>
              <a:buSzPts val="1400"/>
              <a:buFont typeface="Times New Roman"/>
              <a:buChar char="●"/>
            </a:pPr>
            <a:r>
              <a:rPr b="1" lang="en">
                <a:solidFill>
                  <a:srgbClr val="1155CC"/>
                </a:solidFill>
                <a:latin typeface="Times New Roman"/>
                <a:ea typeface="Times New Roman"/>
                <a:cs typeface="Times New Roman"/>
                <a:sym typeface="Times New Roman"/>
              </a:rPr>
              <a:t>Can we develop a predictive model to forecast the number of asthma-related hospital visits based on NO2 and PM2.5 levels?</a:t>
            </a:r>
            <a:endParaRPr b="1">
              <a:solidFill>
                <a:srgbClr val="1155CC"/>
              </a:solidFill>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t/>
            </a:r>
            <a:endParaRPr b="1">
              <a:solidFill>
                <a:srgbClr val="1155CC"/>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1155C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685525" y="579775"/>
            <a:ext cx="34551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1200"/>
              </a:spcBef>
              <a:spcAft>
                <a:spcPts val="0"/>
              </a:spcAft>
              <a:buNone/>
            </a:pPr>
            <a:r>
              <a:rPr b="1" lang="en" sz="2200">
                <a:latin typeface="Times New Roman"/>
                <a:ea typeface="Times New Roman"/>
                <a:cs typeface="Times New Roman"/>
                <a:sym typeface="Times New Roman"/>
              </a:rPr>
              <a:t>Stakeholders</a:t>
            </a:r>
            <a:endParaRPr sz="2200">
              <a:latin typeface="Times New Roman"/>
              <a:ea typeface="Times New Roman"/>
              <a:cs typeface="Times New Roman"/>
              <a:sym typeface="Times New Roman"/>
            </a:endParaRPr>
          </a:p>
          <a:p>
            <a:pPr indent="0" lvl="0" marL="0" rtl="0" algn="l">
              <a:lnSpc>
                <a:spcPct val="200000"/>
              </a:lnSpc>
              <a:spcBef>
                <a:spcPts val="1200"/>
              </a:spcBef>
              <a:spcAft>
                <a:spcPts val="200"/>
              </a:spcAft>
              <a:buClr>
                <a:schemeClr val="dk1"/>
              </a:buClr>
              <a:buSzPct val="50000"/>
              <a:buFont typeface="Arial"/>
              <a:buNone/>
            </a:pPr>
            <a:r>
              <a:t/>
            </a:r>
            <a:endParaRPr sz="2200">
              <a:latin typeface="Times New Roman"/>
              <a:ea typeface="Times New Roman"/>
              <a:cs typeface="Times New Roman"/>
              <a:sym typeface="Times New Roman"/>
            </a:endParaRPr>
          </a:p>
        </p:txBody>
      </p:sp>
      <p:sp>
        <p:nvSpPr>
          <p:cNvPr id="68" name="Google Shape;68;p15"/>
          <p:cNvSpPr/>
          <p:nvPr/>
        </p:nvSpPr>
        <p:spPr>
          <a:xfrm>
            <a:off x="3670525" y="1770650"/>
            <a:ext cx="1971000" cy="1566900"/>
          </a:xfrm>
          <a:prstGeom prst="ellipse">
            <a:avLst/>
          </a:prstGeom>
          <a:solidFill>
            <a:srgbClr val="A1C2FA"/>
          </a:solidFill>
          <a:ln>
            <a:noFill/>
          </a:ln>
        </p:spPr>
        <p:txBody>
          <a:bodyPr anchorCtr="0" anchor="ctr" bIns="45700" lIns="91425" spcFirstLastPara="1" rIns="91425" wrap="square" tIns="45700">
            <a:noAutofit/>
          </a:bodyPr>
          <a:lstStyle/>
          <a:p>
            <a:pPr indent="0" lvl="0" marL="0" rtl="0" algn="l">
              <a:lnSpc>
                <a:spcPct val="200000"/>
              </a:lnSpc>
              <a:spcBef>
                <a:spcPts val="1200"/>
              </a:spcBef>
              <a:spcAft>
                <a:spcPts val="200"/>
              </a:spcAft>
              <a:buClr>
                <a:schemeClr val="dk1"/>
              </a:buClr>
              <a:buSzPts val="1100"/>
              <a:buFont typeface="Arial"/>
              <a:buNone/>
            </a:pPr>
            <a:r>
              <a:rPr b="1" lang="en">
                <a:solidFill>
                  <a:schemeClr val="dk1"/>
                </a:solidFill>
                <a:latin typeface="Times New Roman"/>
                <a:ea typeface="Times New Roman"/>
                <a:cs typeface="Times New Roman"/>
                <a:sym typeface="Times New Roman"/>
              </a:rPr>
              <a:t>Stakeholders</a:t>
            </a:r>
            <a:endParaRPr>
              <a:solidFill>
                <a:schemeClr val="dk1"/>
              </a:solidFill>
              <a:latin typeface="Times New Roman"/>
              <a:ea typeface="Times New Roman"/>
              <a:cs typeface="Times New Roman"/>
              <a:sym typeface="Times New Roman"/>
            </a:endParaRPr>
          </a:p>
        </p:txBody>
      </p:sp>
      <p:grpSp>
        <p:nvGrpSpPr>
          <p:cNvPr id="69" name="Google Shape;69;p15"/>
          <p:cNvGrpSpPr/>
          <p:nvPr/>
        </p:nvGrpSpPr>
        <p:grpSpPr>
          <a:xfrm>
            <a:off x="4184863" y="1520198"/>
            <a:ext cx="2958454" cy="3298347"/>
            <a:chOff x="4184863" y="1520198"/>
            <a:chExt cx="2958454" cy="3298347"/>
          </a:xfrm>
        </p:grpSpPr>
        <p:sp>
          <p:nvSpPr>
            <p:cNvPr id="70" name="Google Shape;70;p15"/>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5"/>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AF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5"/>
            <p:cNvSpPr txBox="1"/>
            <p:nvPr/>
          </p:nvSpPr>
          <p:spPr>
            <a:xfrm rot="-3779730">
              <a:off x="5053005" y="2795767"/>
              <a:ext cx="1434390" cy="492262"/>
            </a:xfrm>
            <a:prstGeom prst="rect">
              <a:avLst/>
            </a:prstGeom>
            <a:noFill/>
            <a:ln>
              <a:noFill/>
            </a:ln>
          </p:spPr>
          <p:txBody>
            <a:bodyPr anchorCtr="0" anchor="ctr" bIns="91425" lIns="91425" spcFirstLastPara="1" rIns="91425" wrap="square" tIns="91425">
              <a:noAutofit/>
            </a:bodyPr>
            <a:lstStyle/>
            <a:p>
              <a:pPr indent="0" lvl="0" marL="0" rtl="0" algn="ctr">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Environmental Agencies </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grpSp>
        <p:nvGrpSpPr>
          <p:cNvPr id="73" name="Google Shape;73;p15"/>
          <p:cNvGrpSpPr/>
          <p:nvPr/>
        </p:nvGrpSpPr>
        <p:grpSpPr>
          <a:xfrm>
            <a:off x="2857731" y="-71332"/>
            <a:ext cx="3293577" cy="3222916"/>
            <a:chOff x="2857731" y="-71332"/>
            <a:chExt cx="3293577" cy="3222916"/>
          </a:xfrm>
        </p:grpSpPr>
        <p:sp>
          <p:nvSpPr>
            <p:cNvPr id="74" name="Google Shape;74;p15"/>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5"/>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C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5"/>
            <p:cNvSpPr txBox="1"/>
            <p:nvPr/>
          </p:nvSpPr>
          <p:spPr>
            <a:xfrm>
              <a:off x="3478025" y="1381725"/>
              <a:ext cx="1971900" cy="563100"/>
            </a:xfrm>
            <a:prstGeom prst="rect">
              <a:avLst/>
            </a:prstGeom>
            <a:noFill/>
            <a:ln>
              <a:noFill/>
            </a:ln>
          </p:spPr>
          <p:txBody>
            <a:bodyPr anchorCtr="0" anchor="ctr" bIns="91425" lIns="91425" spcFirstLastPara="1" rIns="91425" wrap="square" tIns="91425">
              <a:noAutofit/>
            </a:bodyPr>
            <a:lstStyle/>
            <a:p>
              <a:pPr indent="0" lvl="0" marL="457200" rtl="0" algn="ctr">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New York City Residents</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grpSp>
        <p:nvGrpSpPr>
          <p:cNvPr id="77" name="Google Shape;77;p15"/>
          <p:cNvGrpSpPr/>
          <p:nvPr/>
        </p:nvGrpSpPr>
        <p:grpSpPr>
          <a:xfrm>
            <a:off x="1959887" y="1684671"/>
            <a:ext cx="3424433" cy="3122279"/>
            <a:chOff x="1959887" y="1684671"/>
            <a:chExt cx="3424433" cy="3122279"/>
          </a:xfrm>
        </p:grpSpPr>
        <p:sp>
          <p:nvSpPr>
            <p:cNvPr id="78" name="Google Shape;78;p15"/>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2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15"/>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2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5"/>
            <p:cNvSpPr txBox="1"/>
            <p:nvPr/>
          </p:nvSpPr>
          <p:spPr>
            <a:xfrm flipH="1" rot="3725110">
              <a:off x="2713877" y="3168671"/>
              <a:ext cx="1577671" cy="563103"/>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Local health Authorities </a:t>
              </a:r>
              <a:endParaRPr sz="12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0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0" y="77025"/>
            <a:ext cx="104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20">
                <a:latin typeface="Times New Roman"/>
                <a:ea typeface="Times New Roman"/>
                <a:cs typeface="Times New Roman"/>
                <a:sym typeface="Times New Roman"/>
              </a:rPr>
              <a:t>Data</a:t>
            </a:r>
            <a:endParaRPr b="1" sz="2220">
              <a:latin typeface="Times New Roman"/>
              <a:ea typeface="Times New Roman"/>
              <a:cs typeface="Times New Roman"/>
              <a:sym typeface="Times New Roman"/>
            </a:endParaRPr>
          </a:p>
        </p:txBody>
      </p:sp>
      <p:sp>
        <p:nvSpPr>
          <p:cNvPr id="86" name="Google Shape;86;p16"/>
          <p:cNvSpPr txBox="1"/>
          <p:nvPr>
            <p:ph idx="1" type="body"/>
          </p:nvPr>
        </p:nvSpPr>
        <p:spPr>
          <a:xfrm>
            <a:off x="311700" y="4578300"/>
            <a:ext cx="8520600" cy="371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b="1" lang="en">
                <a:solidFill>
                  <a:schemeClr val="dk1"/>
                </a:solidFill>
                <a:latin typeface="Times New Roman"/>
                <a:ea typeface="Times New Roman"/>
                <a:cs typeface="Times New Roman"/>
                <a:sym typeface="Times New Roman"/>
              </a:rPr>
              <a:t>Data </a:t>
            </a:r>
            <a:r>
              <a:rPr b="1" lang="en">
                <a:solidFill>
                  <a:schemeClr val="dk1"/>
                </a:solidFill>
                <a:latin typeface="Times New Roman"/>
                <a:ea typeface="Times New Roman"/>
                <a:cs typeface="Times New Roman"/>
                <a:sym typeface="Times New Roman"/>
              </a:rPr>
              <a:t>Source</a:t>
            </a:r>
            <a:r>
              <a:rPr lang="en">
                <a:solidFill>
                  <a:schemeClr val="dk1"/>
                </a:solidFill>
                <a:latin typeface="Times New Roman"/>
                <a:ea typeface="Times New Roman"/>
                <a:cs typeface="Times New Roman"/>
                <a:sym typeface="Times New Roman"/>
              </a:rPr>
              <a:t>: </a:t>
            </a:r>
            <a:r>
              <a:rPr lang="en" sz="1100" u="sng">
                <a:solidFill>
                  <a:schemeClr val="hlink"/>
                </a:solidFill>
                <a:hlinkClick r:id="rId3"/>
              </a:rPr>
              <a:t>https://a816-dohbesp.nyc.gov/IndicatorPublic/data-explorer/air-quality/?id=2023#display=summary</a:t>
            </a:r>
            <a:endParaRPr>
              <a:solidFill>
                <a:schemeClr val="dk1"/>
              </a:solidFill>
              <a:latin typeface="Times New Roman"/>
              <a:ea typeface="Times New Roman"/>
              <a:cs typeface="Times New Roman"/>
              <a:sym typeface="Times New Roman"/>
            </a:endParaRPr>
          </a:p>
        </p:txBody>
      </p:sp>
      <p:pic>
        <p:nvPicPr>
          <p:cNvPr id="87" name="Google Shape;87;p16"/>
          <p:cNvPicPr preferRelativeResize="0"/>
          <p:nvPr/>
        </p:nvPicPr>
        <p:blipFill rotWithShape="1">
          <a:blip r:embed="rId4">
            <a:alphaModFix/>
          </a:blip>
          <a:srcRect b="0" l="26747" r="13415" t="32230"/>
          <a:stretch/>
        </p:blipFill>
        <p:spPr>
          <a:xfrm>
            <a:off x="106825" y="605023"/>
            <a:ext cx="5534674" cy="3917725"/>
          </a:xfrm>
          <a:prstGeom prst="rect">
            <a:avLst/>
          </a:prstGeom>
          <a:noFill/>
          <a:ln>
            <a:noFill/>
          </a:ln>
        </p:spPr>
      </p:pic>
      <p:pic>
        <p:nvPicPr>
          <p:cNvPr id="88" name="Google Shape;88;p16"/>
          <p:cNvPicPr preferRelativeResize="0"/>
          <p:nvPr/>
        </p:nvPicPr>
        <p:blipFill rotWithShape="1">
          <a:blip r:embed="rId5">
            <a:alphaModFix/>
          </a:blip>
          <a:srcRect b="0" l="24316" r="0" t="33554"/>
          <a:stretch/>
        </p:blipFill>
        <p:spPr>
          <a:xfrm>
            <a:off x="3220825" y="1507575"/>
            <a:ext cx="5718323" cy="3137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102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00">
                <a:latin typeface="Times New Roman"/>
                <a:ea typeface="Times New Roman"/>
                <a:cs typeface="Times New Roman"/>
                <a:sym typeface="Times New Roman"/>
              </a:rPr>
              <a:t>Data Collection Areas(</a:t>
            </a:r>
            <a:r>
              <a:rPr b="1" lang="en" sz="2200">
                <a:latin typeface="Times New Roman"/>
                <a:ea typeface="Times New Roman"/>
                <a:cs typeface="Times New Roman"/>
                <a:sym typeface="Times New Roman"/>
              </a:rPr>
              <a:t>New York City Boroughs)</a:t>
            </a:r>
            <a:endParaRPr b="1" sz="2200">
              <a:highlight>
                <a:srgbClr val="FFFFFF"/>
              </a:highlight>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b="1" sz="2200">
              <a:latin typeface="Times New Roman"/>
              <a:ea typeface="Times New Roman"/>
              <a:cs typeface="Times New Roman"/>
              <a:sym typeface="Times New Roman"/>
            </a:endParaRPr>
          </a:p>
        </p:txBody>
      </p:sp>
      <p:pic>
        <p:nvPicPr>
          <p:cNvPr id="94" name="Google Shape;94;p17"/>
          <p:cNvPicPr preferRelativeResize="0"/>
          <p:nvPr/>
        </p:nvPicPr>
        <p:blipFill>
          <a:blip r:embed="rId3">
            <a:alphaModFix/>
          </a:blip>
          <a:stretch>
            <a:fillRect/>
          </a:stretch>
        </p:blipFill>
        <p:spPr>
          <a:xfrm>
            <a:off x="2689201" y="598125"/>
            <a:ext cx="4570051" cy="446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699600" y="579775"/>
            <a:ext cx="2344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Data Wrangling</a:t>
            </a:r>
            <a:endParaRPr sz="2220"/>
          </a:p>
        </p:txBody>
      </p:sp>
      <p:sp>
        <p:nvSpPr>
          <p:cNvPr id="100" name="Google Shape;100;p18"/>
          <p:cNvSpPr txBox="1"/>
          <p:nvPr>
            <p:ph idx="1" type="body"/>
          </p:nvPr>
        </p:nvSpPr>
        <p:spPr>
          <a:xfrm>
            <a:off x="921450" y="1152475"/>
            <a:ext cx="73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latin typeface="Times New Roman"/>
                <a:ea typeface="Times New Roman"/>
                <a:cs typeface="Times New Roman"/>
                <a:sym typeface="Times New Roman"/>
              </a:rPr>
              <a:t>Original dataset had 2,037,616 rows and 18 columns </a:t>
            </a:r>
            <a:endParaRPr b="1">
              <a:solidFill>
                <a:srgbClr val="38761D"/>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Drop </a:t>
            </a:r>
            <a:r>
              <a:rPr lang="en" sz="1600">
                <a:solidFill>
                  <a:schemeClr val="dk1"/>
                </a:solidFill>
                <a:latin typeface="Times New Roman"/>
                <a:ea typeface="Times New Roman"/>
                <a:cs typeface="Times New Roman"/>
                <a:sym typeface="Times New Roman"/>
              </a:rPr>
              <a:t>columns</a:t>
            </a:r>
            <a:r>
              <a:rPr lang="en" sz="1600">
                <a:solidFill>
                  <a:schemeClr val="dk1"/>
                </a:solidFill>
                <a:latin typeface="Times New Roman"/>
                <a:ea typeface="Times New Roman"/>
                <a:cs typeface="Times New Roman"/>
                <a:sym typeface="Times New Roman"/>
              </a:rPr>
              <a:t> that were based on an unclear measuring method</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To ensure consistency, the yearly records chosen and discarded the seasonal data</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dataset does not have any null values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Drop some geographical columns did not contain any useful information</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Target Value: </a:t>
            </a:r>
            <a:r>
              <a:rPr lang="en" sz="1600" u="sng">
                <a:solidFill>
                  <a:schemeClr val="dk1"/>
                </a:solidFill>
                <a:latin typeface="Times New Roman"/>
                <a:ea typeface="Times New Roman"/>
                <a:cs typeface="Times New Roman"/>
                <a:sym typeface="Times New Roman"/>
              </a:rPr>
              <a:t>Number of Adult Asthma</a:t>
            </a:r>
            <a:endParaRPr sz="1600" u="sng">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04" name="Shape 104"/>
        <p:cNvGrpSpPr/>
        <p:nvPr/>
      </p:nvGrpSpPr>
      <p:grpSpPr>
        <a:xfrm>
          <a:off x="0" y="0"/>
          <a:ext cx="0" cy="0"/>
          <a:chOff x="0" y="0"/>
          <a:chExt cx="0" cy="0"/>
        </a:xfrm>
      </p:grpSpPr>
      <p:sp>
        <p:nvSpPr>
          <p:cNvPr id="105" name="Google Shape;105;p19"/>
          <p:cNvSpPr txBox="1"/>
          <p:nvPr>
            <p:ph type="title"/>
          </p:nvPr>
        </p:nvSpPr>
        <p:spPr>
          <a:xfrm>
            <a:off x="219150" y="1211750"/>
            <a:ext cx="35088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Exploratory Data Analysis</a:t>
            </a:r>
            <a:endParaRPr sz="2200">
              <a:latin typeface="Times New Roman"/>
              <a:ea typeface="Times New Roman"/>
              <a:cs typeface="Times New Roman"/>
              <a:sym typeface="Times New Roman"/>
            </a:endParaRPr>
          </a:p>
        </p:txBody>
      </p:sp>
      <p:pic>
        <p:nvPicPr>
          <p:cNvPr id="106" name="Google Shape;106;p19"/>
          <p:cNvPicPr preferRelativeResize="0"/>
          <p:nvPr/>
        </p:nvPicPr>
        <p:blipFill rotWithShape="1">
          <a:blip r:embed="rId3">
            <a:alphaModFix/>
          </a:blip>
          <a:srcRect b="1690" l="0" r="-1595" t="1156"/>
          <a:stretch/>
        </p:blipFill>
        <p:spPr>
          <a:xfrm>
            <a:off x="3929450" y="254975"/>
            <a:ext cx="4510950" cy="4336525"/>
          </a:xfrm>
          <a:prstGeom prst="rect">
            <a:avLst/>
          </a:prstGeom>
          <a:noFill/>
          <a:ln cap="flat" cmpd="sng" w="12700">
            <a:solidFill>
              <a:srgbClr val="000000"/>
            </a:solidFill>
            <a:prstDash val="solid"/>
            <a:miter lim="8000"/>
            <a:headEnd len="sm" w="sm" type="none"/>
            <a:tailEnd len="sm" w="sm" type="none"/>
          </a:ln>
        </p:spPr>
      </p:pic>
      <p:sp>
        <p:nvSpPr>
          <p:cNvPr id="107" name="Google Shape;107;p19"/>
          <p:cNvSpPr txBox="1"/>
          <p:nvPr/>
        </p:nvSpPr>
        <p:spPr>
          <a:xfrm>
            <a:off x="3930350" y="4664250"/>
            <a:ext cx="4593900" cy="431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 Pairwise relationships in the dataset</a:t>
            </a:r>
            <a:endParaRPr b="1"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8700" y="4297425"/>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Correlation between different features in the dataset</a:t>
            </a:r>
            <a:endParaRPr b="1" sz="1600">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1647775" y="531825"/>
            <a:ext cx="4851850" cy="3711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17" name="Shape 117"/>
        <p:cNvGrpSpPr/>
        <p:nvPr/>
      </p:nvGrpSpPr>
      <p:grpSpPr>
        <a:xfrm>
          <a:off x="0" y="0"/>
          <a:ext cx="0" cy="0"/>
          <a:chOff x="0" y="0"/>
          <a:chExt cx="0" cy="0"/>
        </a:xfrm>
      </p:grpSpPr>
      <p:sp>
        <p:nvSpPr>
          <p:cNvPr id="118" name="Google Shape;118;p21"/>
          <p:cNvSpPr txBox="1"/>
          <p:nvPr>
            <p:ph type="title"/>
          </p:nvPr>
        </p:nvSpPr>
        <p:spPr>
          <a:xfrm>
            <a:off x="144125" y="1975"/>
            <a:ext cx="83535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990"/>
              <a:buFont typeface="Arial"/>
              <a:buNone/>
            </a:pPr>
            <a:r>
              <a:rPr b="1" lang="en" sz="2000">
                <a:latin typeface="Times New Roman"/>
                <a:ea typeface="Times New Roman"/>
                <a:cs typeface="Times New Roman"/>
                <a:sym typeface="Times New Roman"/>
              </a:rPr>
              <a:t>Geographical Distribution of Pollutants Levels&amp;Asthma</a:t>
            </a:r>
            <a:endParaRPr b="1" sz="20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000">
              <a:latin typeface="Times New Roman"/>
              <a:ea typeface="Times New Roman"/>
              <a:cs typeface="Times New Roman"/>
              <a:sym typeface="Times New Roman"/>
            </a:endParaRPr>
          </a:p>
        </p:txBody>
      </p:sp>
      <p:pic>
        <p:nvPicPr>
          <p:cNvPr id="119" name="Google Shape;119;p21"/>
          <p:cNvPicPr preferRelativeResize="0"/>
          <p:nvPr/>
        </p:nvPicPr>
        <p:blipFill>
          <a:blip r:embed="rId3">
            <a:alphaModFix/>
          </a:blip>
          <a:stretch>
            <a:fillRect/>
          </a:stretch>
        </p:blipFill>
        <p:spPr>
          <a:xfrm>
            <a:off x="144125" y="1157350"/>
            <a:ext cx="4355050" cy="2477625"/>
          </a:xfrm>
          <a:prstGeom prst="rect">
            <a:avLst/>
          </a:prstGeom>
          <a:noFill/>
          <a:ln cap="flat" cmpd="sng" w="12700">
            <a:solidFill>
              <a:srgbClr val="000000"/>
            </a:solidFill>
            <a:prstDash val="solid"/>
            <a:miter lim="8000"/>
            <a:headEnd len="sm" w="sm" type="none"/>
            <a:tailEnd len="sm" w="sm" type="none"/>
          </a:ln>
        </p:spPr>
      </p:pic>
      <p:pic>
        <p:nvPicPr>
          <p:cNvPr id="120" name="Google Shape;120;p21"/>
          <p:cNvPicPr preferRelativeResize="0"/>
          <p:nvPr/>
        </p:nvPicPr>
        <p:blipFill>
          <a:blip r:embed="rId4">
            <a:alphaModFix/>
          </a:blip>
          <a:stretch>
            <a:fillRect/>
          </a:stretch>
        </p:blipFill>
        <p:spPr>
          <a:xfrm>
            <a:off x="4531550" y="1148175"/>
            <a:ext cx="4576074" cy="2477625"/>
          </a:xfrm>
          <a:prstGeom prst="rect">
            <a:avLst/>
          </a:prstGeom>
          <a:noFill/>
          <a:ln cap="flat" cmpd="sng" w="12700">
            <a:solidFill>
              <a:srgbClr val="000000"/>
            </a:solidFill>
            <a:prstDash val="solid"/>
            <a:miter lim="8000"/>
            <a:headEnd len="sm" w="sm" type="none"/>
            <a:tailEnd len="sm" w="sm" type="none"/>
          </a:ln>
        </p:spPr>
      </p:pic>
      <p:sp>
        <p:nvSpPr>
          <p:cNvPr id="121" name="Google Shape;121;p21"/>
          <p:cNvSpPr txBox="1"/>
          <p:nvPr/>
        </p:nvSpPr>
        <p:spPr>
          <a:xfrm>
            <a:off x="220325" y="3711175"/>
            <a:ext cx="3983700" cy="3093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Geographical Distribution of Mean NO2 Levels in NYC Boroughs</a:t>
            </a:r>
            <a:endParaRPr b="1" sz="1000">
              <a:solidFill>
                <a:schemeClr val="dk2"/>
              </a:solidFill>
              <a:latin typeface="Times New Roman"/>
              <a:ea typeface="Times New Roman"/>
              <a:cs typeface="Times New Roman"/>
              <a:sym typeface="Times New Roman"/>
            </a:endParaRPr>
          </a:p>
        </p:txBody>
      </p:sp>
      <p:sp>
        <p:nvSpPr>
          <p:cNvPr id="122" name="Google Shape;122;p21"/>
          <p:cNvSpPr txBox="1"/>
          <p:nvPr/>
        </p:nvSpPr>
        <p:spPr>
          <a:xfrm>
            <a:off x="4571988" y="3706675"/>
            <a:ext cx="3983700" cy="3093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000">
                <a:solidFill>
                  <a:schemeClr val="dk1"/>
                </a:solidFill>
                <a:latin typeface="Times New Roman"/>
                <a:ea typeface="Times New Roman"/>
                <a:cs typeface="Times New Roman"/>
                <a:sym typeface="Times New Roman"/>
              </a:rPr>
              <a:t>Geographical Distribution of Mean PM 2.5 Levels in NYC Boroughs</a:t>
            </a:r>
            <a:endParaRPr b="1" sz="10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1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