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8" r:id="rId5"/>
    <p:sldId id="264" r:id="rId6"/>
    <p:sldId id="269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D502BA-A10C-4BC9-8222-86A13A25835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A0F1373-D3BD-4291-B074-92C4F2B0CFE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B478CBA-D667-4E76-99AF-8A101750276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F44A942-DF13-47A7-9147-84C5C3FE9F1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0AF42D-5F2F-4717-888D-C9DCF6298A2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5CF028-A68E-4234-8D35-31A9F230400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9B6B5A-085B-4210-BE1C-EFA1AD3BB9E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23B601-E2A6-473D-8E2A-2206D3451D4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1111297"/>
          </a:xfrm>
        </p:spPr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3365184" y="262986"/>
            <a:ext cx="5266876" cy="111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LangLearnBot</a:t>
            </a:r>
            <a:endParaRPr lang="en-US" sz="5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rcRect l="11822" r="11825"/>
          <a:stretch/>
        </p:blipFill>
        <p:spPr>
          <a:xfrm>
            <a:off x="7177549" y="2233660"/>
            <a:ext cx="3968403" cy="2948259"/>
          </a:xfrm>
          <a:prstGeom prst="rect">
            <a:avLst/>
          </a:prstGeom>
        </p:spPr>
      </p:pic>
      <p:sp>
        <p:nvSpPr>
          <p:cNvPr id="6" name="Текст. поле 5"/>
          <p:cNvSpPr txBox="1"/>
          <p:nvPr/>
        </p:nvSpPr>
        <p:spPr>
          <a:xfrm>
            <a:off x="455689" y="2563401"/>
            <a:ext cx="6721860" cy="228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>
                <a:solidFill>
                  <a:schemeClr val="accent1">
                    <a:lumMod val="50000"/>
                  </a:schemeClr>
                </a:solidFill>
              </a:rPr>
              <a:t>Твой помощник в изучении языков программирования</a:t>
            </a:r>
            <a:endParaRPr lang="en-US" sz="4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23908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3229045" y="262986"/>
            <a:ext cx="5266876" cy="111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проекте</a:t>
            </a:r>
            <a:endParaRPr lang="en-US" sz="5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>
            <a:off x="692302" y="2926707"/>
            <a:ext cx="3497069" cy="2049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 smtClean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Цель</a:t>
            </a:r>
            <a:r>
              <a:rPr lang="ru-RU" dirty="0"/>
              <a:t>: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Предоставить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пользователям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список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языков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программирования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перенаправить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их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каналы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в Telegram,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обучающие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выбранному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языку</a:t>
            </a:r>
            <a:r>
              <a:rPr lang="ru-RU"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sz="1800" b="0" i="0" u="none" strike="noStrik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ru-RU" sz="1800" b="0" i="0" u="none" strike="noStrik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9697" y="1988492"/>
            <a:ext cx="5997388" cy="39259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016086" y="263769"/>
            <a:ext cx="8159829" cy="11316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0" i="0" u="none" strike="noStrike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Аудитория</a:t>
            </a:r>
            <a:endParaRPr lang="en-US" sz="5400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323101" y="1710246"/>
            <a:ext cx="9419114" cy="1131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Студенты, начинающие программисты, профессионалы, желающие изучить новый язык.</a:t>
            </a:r>
            <a:endParaRPr 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44458" y="3233301"/>
            <a:ext cx="5776398" cy="3305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643314" y="1497930"/>
            <a:ext cx="8547434" cy="5135479"/>
            <a:chOff x="0" y="0"/>
            <a:chExt cx="7372350" cy="632460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85775" y="0"/>
              <a:ext cx="4676777" cy="2432199"/>
              <a:chOff x="0" y="0"/>
              <a:chExt cx="6068738" cy="2543175"/>
            </a:xfrm>
          </p:grpSpPr>
          <p:sp>
            <p:nvSpPr>
              <p:cNvPr id="14" name="Скругленный прямоугольник 13"/>
              <p:cNvSpPr/>
              <p:nvPr/>
            </p:nvSpPr>
            <p:spPr>
              <a:xfrm>
                <a:off x="2486025" y="0"/>
                <a:ext cx="12763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</a:rPr>
                  <a:t>/start</a:t>
                </a:r>
                <a:endParaRPr lang="ru-RU" sz="12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Скругленный прямоугольник 14"/>
              <p:cNvSpPr/>
              <p:nvPr/>
            </p:nvSpPr>
            <p:spPr>
              <a:xfrm>
                <a:off x="1725239" y="857250"/>
                <a:ext cx="2884863" cy="6762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800" kern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</a:rPr>
                  <a:t>Выберете язык программирования</a:t>
                </a:r>
                <a:endParaRPr lang="ru-RU" sz="12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0" y="1704975"/>
                <a:ext cx="1114425" cy="4095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Python</a:t>
                </a:r>
                <a:endParaRPr lang="ru-RU" sz="12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1423567" y="2066925"/>
                <a:ext cx="1864056" cy="4762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JavaScript</a:t>
                </a:r>
                <a:endParaRPr lang="ru-RU" sz="1200">
                  <a:effectLst/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8" name="Прямая со стрелкой 17"/>
              <p:cNvCxnSpPr/>
              <p:nvPr/>
            </p:nvCxnSpPr>
            <p:spPr>
              <a:xfrm flipH="1">
                <a:off x="1009650" y="1419225"/>
                <a:ext cx="447675" cy="2679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H="1">
                <a:off x="2305050" y="1638300"/>
                <a:ext cx="123825" cy="390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3790950" y="2143125"/>
                <a:ext cx="8191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Java</a:t>
                </a:r>
                <a:endParaRPr lang="ru-RU" sz="12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Скругленный прямоугольник 20"/>
              <p:cNvSpPr/>
              <p:nvPr/>
            </p:nvSpPr>
            <p:spPr>
              <a:xfrm>
                <a:off x="5143500" y="1638300"/>
                <a:ext cx="925238" cy="373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C++</a:t>
                </a:r>
                <a:endParaRPr lang="ru-RU" sz="1200">
                  <a:effectLst/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2" name="Прямая со стрелкой 21"/>
              <p:cNvCxnSpPr/>
              <p:nvPr/>
            </p:nvCxnSpPr>
            <p:spPr>
              <a:xfrm>
                <a:off x="4076700" y="1638300"/>
                <a:ext cx="135255" cy="454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>
                <a:off x="4772025" y="1162050"/>
                <a:ext cx="466725" cy="390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>
                <a:off x="3114675" y="476250"/>
                <a:ext cx="45719" cy="295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Прямая со стрелкой 3"/>
            <p:cNvCxnSpPr/>
            <p:nvPr/>
          </p:nvCxnSpPr>
          <p:spPr>
            <a:xfrm>
              <a:off x="3667125" y="276225"/>
              <a:ext cx="1914525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Скругленный прямоугольник 4"/>
            <p:cNvSpPr/>
            <p:nvPr/>
          </p:nvSpPr>
          <p:spPr>
            <a:xfrm>
              <a:off x="5543550" y="1095375"/>
              <a:ext cx="181927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опрос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H="1">
              <a:off x="3209925" y="1847850"/>
              <a:ext cx="2409825" cy="1438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H="1">
              <a:off x="6848475" y="1847850"/>
              <a:ext cx="45719" cy="3067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5114925" y="1847850"/>
              <a:ext cx="1276350" cy="1476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H="1">
              <a:off x="2781300" y="1790700"/>
              <a:ext cx="329565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Скругленный прямоугольник 9"/>
            <p:cNvSpPr/>
            <p:nvPr/>
          </p:nvSpPr>
          <p:spPr>
            <a:xfrm>
              <a:off x="0" y="2771775"/>
              <a:ext cx="3143250" cy="1162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Что такое переменная в </a:t>
              </a:r>
              <a:r>
                <a:rPr lang="en-US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15000"/>
                </a:lnSpc>
                <a:spcAft>
                  <a:spcPts val="0"/>
                </a:spcAft>
                <a:buFont typeface="+mj-lt"/>
                <a:buAutoNum type="alphaLcParenR"/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Команда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15000"/>
                </a:lnSpc>
                <a:spcAft>
                  <a:spcPts val="0"/>
                </a:spcAft>
                <a:buFont typeface="+mj-lt"/>
                <a:buAutoNum type="alphaLcParenR"/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Имя, ссылающееся на объект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15000"/>
                </a:lnSpc>
                <a:spcAft>
                  <a:spcPts val="1000"/>
                </a:spcAft>
                <a:buFont typeface="+mj-lt"/>
                <a:buAutoNum type="alphaLcParenR"/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Оператор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8575" y="4467225"/>
              <a:ext cx="3028950" cy="1228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Какой тип переменной используется в </a:t>
              </a:r>
              <a:r>
                <a:rPr lang="en-US" sz="11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ru-RU" sz="11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хранения целых чисел</a:t>
              </a:r>
              <a:r>
                <a:rPr lang="ru-RU" sz="1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ru-RU" sz="1100" dirty="0">
                <a:effectLst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15000"/>
                </a:lnSpc>
                <a:spcAft>
                  <a:spcPts val="0"/>
                </a:spcAft>
                <a:buFont typeface="+mj-lt"/>
                <a:buAutoNum type="alphaLcParenR"/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lang="ru-RU" sz="1100" dirty="0">
                <a:effectLst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15000"/>
                </a:lnSpc>
                <a:spcAft>
                  <a:spcPts val="0"/>
                </a:spcAft>
                <a:buFont typeface="+mj-lt"/>
                <a:buAutoNum type="alphaLcParenR"/>
              </a:pPr>
              <a:r>
                <a:rPr lang="en-US" sz="1100" dirty="0" err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ru-RU" sz="1100" dirty="0">
                <a:effectLst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15000"/>
                </a:lnSpc>
                <a:spcAft>
                  <a:spcPts val="1000"/>
                </a:spcAft>
                <a:buFont typeface="+mj-lt"/>
                <a:buAutoNum type="alphaLcParenR"/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char</a:t>
              </a:r>
              <a:endParaRPr lang="ru-RU" sz="1100" dirty="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3762375" y="3514725"/>
              <a:ext cx="2486025" cy="1133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Что означает ++ в </a:t>
              </a:r>
              <a:r>
                <a:rPr lang="en-US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C++</a:t>
              </a: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15000"/>
                </a:lnSpc>
                <a:spcAft>
                  <a:spcPts val="0"/>
                </a:spcAft>
                <a:buFont typeface="+mj-lt"/>
                <a:buAutoNum type="alphaLcParenR"/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Увеличить значение на 1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15000"/>
                </a:lnSpc>
                <a:spcAft>
                  <a:spcPts val="0"/>
                </a:spcAft>
                <a:buFont typeface="+mj-lt"/>
                <a:buAutoNum type="alphaLcParenR"/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Комментарий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342900" lvl="0" indent="-342900" algn="ctr">
                <a:lnSpc>
                  <a:spcPct val="115000"/>
                </a:lnSpc>
                <a:spcAft>
                  <a:spcPts val="1000"/>
                </a:spcAft>
                <a:buFont typeface="+mj-lt"/>
                <a:buAutoNum type="alphaLcParenR"/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Ошибка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4867275" y="5229225"/>
              <a:ext cx="2505075" cy="1095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Что такое </a:t>
              </a:r>
              <a:r>
                <a:rPr lang="en-US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let</a:t>
              </a: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</a:t>
              </a: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457200" indent="-228600"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Объявление переменной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457200" indent="-228600" algn="ctr">
                <a:lnSpc>
                  <a:spcPct val="115000"/>
                </a:lnSpc>
                <a:spcAft>
                  <a:spcPts val="0"/>
                </a:spcAft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Функция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  <a:p>
              <a:pPr marL="457200" indent="-228600"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Цикл</a:t>
              </a:r>
              <a:endParaRPr lang="ru-RU" sz="1100">
                <a:effectLst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Прямоугольник со скругленными углами 3"/>
          <p:cNvSpPr/>
          <p:nvPr/>
        </p:nvSpPr>
        <p:spPr>
          <a:xfrm>
            <a:off x="2095239" y="201013"/>
            <a:ext cx="7904569" cy="111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 схема</a:t>
            </a:r>
            <a:endParaRPr lang="en-US" sz="5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403231" y="76578"/>
            <a:ext cx="7385538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Доступные языки программирования</a:t>
            </a:r>
            <a:endParaRPr lang="en-US" sz="32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61665" y="1331610"/>
            <a:ext cx="3777856" cy="53264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Python</a:t>
            </a:r>
          </a:p>
          <a:p>
            <a:pPr algn="ctr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JavaScript</a:t>
            </a:r>
          </a:p>
          <a:p>
            <a:pPr algn="ctr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Java</a:t>
            </a:r>
          </a:p>
          <a:p>
            <a:pPr algn="ctr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C++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 l="8711" t="15939" r="8273" b="19506"/>
          <a:stretch/>
        </p:blipFill>
        <p:spPr>
          <a:xfrm>
            <a:off x="4793166" y="2152698"/>
            <a:ext cx="6842991" cy="3547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502568" y="222584"/>
            <a:ext cx="6924174" cy="136558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Опрос</a:t>
            </a:r>
            <a:endParaRPr lang="ru-RU" sz="48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19626" y="1786689"/>
            <a:ext cx="4078706" cy="144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Что такое переменная в </a:t>
            </a:r>
            <a:r>
              <a:rPr lang="en-US" dirty="0"/>
              <a:t>Python</a:t>
            </a:r>
            <a:r>
              <a:rPr lang="ru-RU" dirty="0"/>
              <a:t>?</a:t>
            </a:r>
          </a:p>
          <a:p>
            <a:pPr lvl="0"/>
            <a:r>
              <a:rPr lang="en-US" dirty="0" smtClean="0"/>
              <a:t>a) </a:t>
            </a:r>
            <a:r>
              <a:rPr lang="ru-RU" dirty="0" smtClean="0"/>
              <a:t>Команда</a:t>
            </a:r>
            <a:endParaRPr lang="ru-RU" dirty="0"/>
          </a:p>
          <a:p>
            <a:pPr lvl="0"/>
            <a:r>
              <a:rPr lang="en-US" dirty="0" smtClean="0"/>
              <a:t>b) </a:t>
            </a:r>
            <a:r>
              <a:rPr lang="ru-RU" dirty="0" smtClean="0"/>
              <a:t>Имя</a:t>
            </a:r>
            <a:r>
              <a:rPr lang="ru-RU" dirty="0"/>
              <a:t>, ссылающееся на объект</a:t>
            </a:r>
          </a:p>
          <a:p>
            <a:pPr lvl="0"/>
            <a:r>
              <a:rPr lang="en-US" dirty="0" smtClean="0"/>
              <a:t>c) </a:t>
            </a:r>
            <a:r>
              <a:rPr lang="ru-RU" dirty="0" smtClean="0"/>
              <a:t>Оператор</a:t>
            </a:r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895473" y="1786690"/>
            <a:ext cx="4319337" cy="1443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Какой тип переменной используется в </a:t>
            </a:r>
            <a:r>
              <a:rPr lang="en-US" dirty="0"/>
              <a:t>Java</a:t>
            </a:r>
            <a:r>
              <a:rPr lang="ru-RU" dirty="0"/>
              <a:t> хранения целых чисел?</a:t>
            </a:r>
          </a:p>
          <a:p>
            <a:pPr lvl="0"/>
            <a:r>
              <a:rPr lang="en-US" dirty="0" smtClean="0"/>
              <a:t>a) Float</a:t>
            </a:r>
            <a:endParaRPr lang="ru-RU" dirty="0"/>
          </a:p>
          <a:p>
            <a:pPr lvl="0"/>
            <a:r>
              <a:rPr lang="en-US" dirty="0" smtClean="0"/>
              <a:t>b) </a:t>
            </a:r>
            <a:r>
              <a:rPr lang="en-US" dirty="0" err="1" smtClean="0"/>
              <a:t>int</a:t>
            </a:r>
            <a:endParaRPr lang="ru-RU" dirty="0"/>
          </a:p>
          <a:p>
            <a:pPr lvl="0"/>
            <a:r>
              <a:rPr lang="en-US" dirty="0" smtClean="0"/>
              <a:t>c) char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9626" y="3982915"/>
            <a:ext cx="4078706" cy="196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Что означает ++ в </a:t>
            </a:r>
            <a:r>
              <a:rPr lang="en-US" dirty="0"/>
              <a:t>C++</a:t>
            </a:r>
            <a:r>
              <a:rPr lang="ru-RU" dirty="0"/>
              <a:t>?</a:t>
            </a:r>
          </a:p>
          <a:p>
            <a:pPr lvl="0"/>
            <a:r>
              <a:rPr lang="en-US" dirty="0" smtClean="0"/>
              <a:t>a) </a:t>
            </a:r>
            <a:r>
              <a:rPr lang="ru-RU" dirty="0" smtClean="0"/>
              <a:t>Увеличить </a:t>
            </a:r>
            <a:r>
              <a:rPr lang="ru-RU" dirty="0"/>
              <a:t>значение на 1</a:t>
            </a:r>
          </a:p>
          <a:p>
            <a:pPr lvl="0"/>
            <a:r>
              <a:rPr lang="en-US" dirty="0" smtClean="0"/>
              <a:t>b) </a:t>
            </a:r>
            <a:r>
              <a:rPr lang="ru-RU" dirty="0" smtClean="0"/>
              <a:t>Комментарий</a:t>
            </a:r>
            <a:endParaRPr lang="ru-RU" dirty="0"/>
          </a:p>
          <a:p>
            <a:pPr lvl="0"/>
            <a:r>
              <a:rPr lang="en-US" dirty="0" smtClean="0"/>
              <a:t>c) </a:t>
            </a:r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95473" y="4047392"/>
            <a:ext cx="4199021" cy="196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Что такое </a:t>
            </a:r>
            <a:r>
              <a:rPr lang="en-US" dirty="0"/>
              <a:t>let</a:t>
            </a:r>
            <a:r>
              <a:rPr lang="ru-RU" dirty="0"/>
              <a:t> в </a:t>
            </a:r>
            <a:r>
              <a:rPr lang="en-US" dirty="0"/>
              <a:t>JavaScript</a:t>
            </a:r>
            <a:r>
              <a:rPr lang="ru-RU" dirty="0"/>
              <a:t>?</a:t>
            </a:r>
          </a:p>
          <a:p>
            <a:pPr lvl="0"/>
            <a:r>
              <a:rPr lang="en-US" dirty="0" smtClean="0"/>
              <a:t>a) </a:t>
            </a:r>
            <a:r>
              <a:rPr lang="ru-RU" dirty="0" smtClean="0"/>
              <a:t>Объявление </a:t>
            </a:r>
            <a:r>
              <a:rPr lang="ru-RU" dirty="0"/>
              <a:t>переменной</a:t>
            </a:r>
          </a:p>
          <a:p>
            <a:pPr lvl="0"/>
            <a:r>
              <a:rPr lang="en-US" dirty="0" smtClean="0"/>
              <a:t>b) </a:t>
            </a:r>
            <a:r>
              <a:rPr lang="ru-RU" dirty="0" smtClean="0"/>
              <a:t>Функция</a:t>
            </a:r>
            <a:endParaRPr lang="ru-RU" dirty="0"/>
          </a:p>
          <a:p>
            <a:pPr lvl="0"/>
            <a:r>
              <a:rPr lang="en-US" dirty="0" smtClean="0"/>
              <a:t>c) </a:t>
            </a:r>
            <a:r>
              <a:rPr lang="ru-RU" dirty="0" smtClean="0"/>
              <a:t>Цикл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07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1641703" y="212717"/>
            <a:ext cx="8908593" cy="107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Пример взаимодействия</a:t>
            </a:r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712136" y="1667702"/>
            <a:ext cx="8767727" cy="45776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/start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Приветственное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сообщение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кнопка пройти опрос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языка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нажимает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кнопку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языком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Пройти опрос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на вопросы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бота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Ссылка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соответствующий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результат за опрос.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642406" y="314821"/>
            <a:ext cx="10933660" cy="1267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Безопасность и конфиденциальность</a:t>
            </a:r>
          </a:p>
          <a:p>
            <a:pPr algn="ctr"/>
            <a:endParaRPr lang="en-US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356663" y="1914455"/>
            <a:ext cx="9478673" cy="42203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sz="4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Защита от спама (ограничение количества запросов).</a:t>
            </a:r>
          </a:p>
          <a:p>
            <a:pPr algn="ctr"/>
            <a:r>
              <a:rPr lang="en-US" sz="4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Отсутствие сбора личных данных пользователей.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679763" y="255261"/>
            <a:ext cx="6832474" cy="1293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Заключение</a:t>
            </a:r>
            <a:endParaRPr lang="en-US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6336690" y="2852667"/>
            <a:ext cx="5479593" cy="241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err="1"/>
              <a:t>LangLearnBot</a:t>
            </a:r>
            <a:r>
              <a:rPr lang="en-US" dirty="0"/>
              <a:t> —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удобный</a:t>
            </a:r>
            <a:r>
              <a:rPr lang="en-US" dirty="0"/>
              <a:t> </a:t>
            </a:r>
            <a:r>
              <a:rPr lang="en-US" dirty="0" err="1"/>
              <a:t>инструмент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изучения</a:t>
            </a:r>
            <a:r>
              <a:rPr lang="en-US" dirty="0"/>
              <a:t> </a:t>
            </a:r>
            <a:r>
              <a:rPr lang="en-US" dirty="0" err="1"/>
              <a:t>языков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Помогает</a:t>
            </a:r>
            <a:r>
              <a:rPr lang="en-US" dirty="0"/>
              <a:t> </a:t>
            </a:r>
            <a:r>
              <a:rPr lang="en-US" dirty="0" err="1"/>
              <a:t>пользователям</a:t>
            </a:r>
            <a:r>
              <a:rPr lang="en-US" dirty="0"/>
              <a:t> </a:t>
            </a:r>
            <a:r>
              <a:rPr lang="en-US" dirty="0" err="1"/>
              <a:t>находить</a:t>
            </a:r>
            <a:r>
              <a:rPr lang="en-US" dirty="0"/>
              <a:t> </a:t>
            </a:r>
            <a:r>
              <a:rPr lang="en-US" dirty="0" err="1"/>
              <a:t>ресурсы</a:t>
            </a:r>
            <a:r>
              <a:rPr lang="en-US" dirty="0"/>
              <a:t> и </a:t>
            </a:r>
            <a:r>
              <a:rPr lang="en-US" dirty="0" err="1"/>
              <a:t>общаться</a:t>
            </a:r>
            <a:r>
              <a:rPr lang="en-US" dirty="0"/>
              <a:t> с </a:t>
            </a:r>
            <a:r>
              <a:rPr lang="en-US" dirty="0" err="1"/>
              <a:t>единомышленниками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4" name="Изображение 4"/>
          <p:cNvPicPr>
            <a:picLocks noChangeAspect="1"/>
          </p:cNvPicPr>
          <p:nvPr/>
        </p:nvPicPr>
        <p:blipFill>
          <a:blip r:embed="rId3"/>
          <a:srcRect l="11822" r="12479"/>
          <a:stretch/>
        </p:blipFill>
        <p:spPr>
          <a:xfrm>
            <a:off x="659896" y="2267695"/>
            <a:ext cx="4785964" cy="3586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299</Words>
  <Application>Microsoft Office PowerPoint</Application>
  <PresentationFormat>Широкоэкранный</PresentationFormat>
  <Paragraphs>89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Default</vt:lpstr>
      <vt:lpstr>   </vt:lpstr>
      <vt:lpstr>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2017-06-21T13:57:27Z</dcterms:created>
  <dcterms:modified xsi:type="dcterms:W3CDTF">2025-06-06T07:31:01Z</dcterms:modified>
</cp:coreProperties>
</file>