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6" r:id="rId1"/>
  </p:sldMasterIdLst>
  <p:notesMasterIdLst>
    <p:notesMasterId r:id="rId15"/>
  </p:notesMasterIdLst>
  <p:sldIdLst>
    <p:sldId id="256" r:id="rId2"/>
    <p:sldId id="257" r:id="rId3"/>
    <p:sldId id="258" r:id="rId4"/>
    <p:sldId id="259" r:id="rId5"/>
    <p:sldId id="270" r:id="rId6"/>
    <p:sldId id="261" r:id="rId7"/>
    <p:sldId id="262" r:id="rId8"/>
    <p:sldId id="269" r:id="rId9"/>
    <p:sldId id="263" r:id="rId10"/>
    <p:sldId id="264" r:id="rId11"/>
    <p:sldId id="273" r:id="rId12"/>
    <p:sldId id="265" r:id="rId13"/>
    <p:sldId id="27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0" y="76604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285992"/>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STUDENT NAME: A. MARY</a:t>
            </a:r>
          </a:p>
          <a:p>
            <a:r>
              <a:rPr lang="en-US" sz="2400" dirty="0">
                <a:latin typeface="Times New Roman" panose="02020603050405020304" pitchFamily="18" charset="0"/>
                <a:cs typeface="Times New Roman" panose="02020603050405020304" pitchFamily="18" charset="0"/>
              </a:rPr>
              <a:t>REGISTER </a:t>
            </a:r>
            <a:r>
              <a:rPr lang="en-US" sz="2000" dirty="0">
                <a:latin typeface="Times New Roman" panose="02020603050405020304" pitchFamily="18" charset="0"/>
                <a:cs typeface="Times New Roman" panose="02020603050405020304" pitchFamily="18" charset="0"/>
              </a:rPr>
              <a:t>NO:312218505/C9B5E364CB07020A5634AD5EEF24A6A8</a:t>
            </a:r>
          </a:p>
          <a:p>
            <a:r>
              <a:rPr lang="en-US" sz="2400" dirty="0">
                <a:latin typeface="Times New Roman" panose="02020603050405020304" pitchFamily="18" charset="0"/>
                <a:cs typeface="Times New Roman" panose="02020603050405020304" pitchFamily="18" charset="0"/>
              </a:rPr>
              <a:t>DEPARTMENT: B.COM-COMMERCE</a:t>
            </a:r>
          </a:p>
          <a:p>
            <a:pPr algn="ctr"/>
            <a:r>
              <a:rPr lang="en-US" sz="2400" dirty="0">
                <a:latin typeface="Times New Roman" panose="02020603050405020304" pitchFamily="18" charset="0"/>
                <a:cs typeface="Times New Roman" panose="02020603050405020304" pitchFamily="18" charset="0"/>
              </a:rPr>
              <a:t>COLLEGE : GOVERNMENT ARTS AND SCIENCE COLLEGE                          PERUMBAKKAM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415480" y="1074014"/>
            <a:ext cx="8358245" cy="54784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Modelling of the data in my project, I have used in  this data using the best Platform called (KAGGLE) in the EDUNET Dashboard.  The following steps I  made in my project,</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a:t>
            </a:r>
          </a:p>
          <a:p>
            <a:pPr marL="285750" indent="-285750"/>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a:t>
            </a:r>
          </a:p>
          <a:p>
            <a:pPr marL="285750" indent="-285750"/>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a:t>
            </a:r>
          </a:p>
          <a:p>
            <a:pPr marL="285750" indent="-285750"/>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4000528" cy="553998"/>
          </a:xfrm>
        </p:spPr>
        <p:txBody>
          <a:bodyPr>
            <a:normAutofit fontScale="90000"/>
          </a:bodyPr>
          <a:lstStyle/>
          <a:p>
            <a:r>
              <a:rPr lang="en-IN" b="1">
                <a:effectLst>
                  <a:outerShdw blurRad="38100" dist="38100" dir="2700000" algn="tl">
                    <a:srgbClr val="000000">
                      <a:alpha val="43137"/>
                    </a:srgbClr>
                  </a:outerShdw>
                </a:effectLst>
                <a:latin typeface="Algerian" pitchFamily="82" charset="0"/>
              </a:rPr>
              <a:t>MODELLING</a:t>
            </a:r>
            <a:r>
              <a:rPr lang="en-IN" sz="2400" b="1">
                <a:effectLst>
                  <a:outerShdw blurRad="38100" dist="38100" dir="2700000" algn="tl">
                    <a:srgbClr val="000000">
                      <a:alpha val="43137"/>
                    </a:srgbClr>
                  </a:outerShdw>
                </a:effectLst>
                <a:latin typeface="Algerian" pitchFamily="82" charset="0"/>
              </a:rPr>
              <a:t>:</a:t>
            </a:r>
            <a:endParaRPr lang="en-US" sz="2400" b="1" dirty="0">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idx="1"/>
          </p:nvPr>
        </p:nvSpPr>
        <p:spPr/>
        <p:txBody>
          <a:bodyPr>
            <a:normAutofit fontScale="77500" lnSpcReduction="20000"/>
          </a:bodyPr>
          <a:lstStyle/>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b="1">
                <a:latin typeface="Times New Roman" panose="02020603050405020304" pitchFamily="18" charset="0"/>
                <a:cs typeface="Times New Roman" panose="02020603050405020304" pitchFamily="18" charset="0"/>
              </a:rPr>
              <a:t>R</a:t>
            </a:r>
            <a:r>
              <a:rPr b="1" spc="-40">
                <a:latin typeface="Times New Roman" panose="02020603050405020304" pitchFamily="18" charset="0"/>
                <a:cs typeface="Times New Roman" panose="02020603050405020304" pitchFamily="18" charset="0"/>
              </a:rPr>
              <a:t>E</a:t>
            </a:r>
            <a:r>
              <a:rPr b="1" spc="15">
                <a:latin typeface="Times New Roman" panose="02020603050405020304" pitchFamily="18" charset="0"/>
                <a:cs typeface="Times New Roman" panose="02020603050405020304" pitchFamily="18" charset="0"/>
              </a:rPr>
              <a:t>S</a:t>
            </a:r>
            <a:r>
              <a:rPr b="1" spc="-30">
                <a:latin typeface="Times New Roman" panose="02020603050405020304" pitchFamily="18" charset="0"/>
                <a:cs typeface="Times New Roman" panose="02020603050405020304" pitchFamily="18" charset="0"/>
              </a:rPr>
              <a:t>U</a:t>
            </a:r>
            <a:r>
              <a:rPr b="1" spc="-405">
                <a:latin typeface="Times New Roman" panose="02020603050405020304" pitchFamily="18" charset="0"/>
                <a:cs typeface="Times New Roman" panose="02020603050405020304" pitchFamily="18" charset="0"/>
              </a:rPr>
              <a:t>L</a:t>
            </a:r>
            <a:r>
              <a:rPr b="1">
                <a:latin typeface="Times New Roman" panose="02020603050405020304" pitchFamily="18" charset="0"/>
                <a:cs typeface="Times New Roman" panose="02020603050405020304" pitchFamily="18" charset="0"/>
              </a:rPr>
              <a:t>T</a:t>
            </a:r>
            <a:r>
              <a:rPr lang="en-I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a:extLst>
              <a:ext uri="{FF2B5EF4-FFF2-40B4-BE49-F238E27FC236}">
                <a16:creationId xmlns:a16="http://schemas.microsoft.com/office/drawing/2014/main" id="{A5F77AED-BCC0-4B05-B532-C70CD23C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348" y="1428736"/>
            <a:ext cx="6215106"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999432" cy="5430333"/>
          </a:xfrm>
          <a:prstGeom prst="rect">
            <a:avLst/>
          </a:prstGeom>
        </p:spPr>
        <p:txBody>
          <a:bodyPr vert="horz" wrap="square" lIns="0" tIns="13335" rIns="0" bIns="0" rtlCol="0">
            <a:spAutoFit/>
          </a:bodyPr>
          <a:lstStyle/>
          <a:p>
            <a:pPr marL="12700">
              <a:lnSpc>
                <a:spcPct val="100000"/>
              </a:lnSpc>
              <a:spcBef>
                <a:spcPts val="105"/>
              </a:spcBef>
            </a:pP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452530" y="1357298"/>
            <a:ext cx="8586853" cy="2677656"/>
          </a:xfrm>
          <a:prstGeom prst="rect">
            <a:avLst/>
          </a:prstGeom>
          <a:noFill/>
        </p:spPr>
        <p:txBody>
          <a:bodyPr wrap="square" rtlCol="0">
            <a:spAutoFit/>
          </a:bodyPr>
          <a:lstStyle/>
          <a:p>
            <a:pPr algn="l"/>
            <a:r>
              <a:rPr lang="en-IN" sz="2800" dirty="0">
                <a:solidFill>
                  <a:srgbClr val="0D0D0D"/>
                </a:solidFill>
                <a:latin typeface="Times New Roman" panose="02020603050405020304" pitchFamily="18" charset="0"/>
                <a:cs typeface="Times New Roman" panose="02020603050405020304" pitchFamily="18" charset="0"/>
              </a:rPr>
              <a:t>In summary, a comprehensive conclusion for a data  analysis in a research study involves a strategic synthesis of key finding of the performance level of an each employee specifically and their implication, contribution to the organisations as a brief</a:t>
            </a:r>
            <a:r>
              <a:rPr lang="en-IN" sz="2800">
                <a:solidFill>
                  <a:srgbClr val="0D0D0D"/>
                </a:solidFill>
                <a:latin typeface="Times New Roman" panose="02020603050405020304" pitchFamily="18" charset="0"/>
                <a:cs typeface="Times New Roman" panose="02020603050405020304" pitchFamily="18" charset="0"/>
              </a:rPr>
              <a:t>. This </a:t>
            </a:r>
            <a:r>
              <a:rPr lang="en-IN" sz="2800" dirty="0">
                <a:solidFill>
                  <a:srgbClr val="0D0D0D"/>
                </a:solidFill>
                <a:latin typeface="Times New Roman" panose="02020603050405020304" pitchFamily="18" charset="0"/>
                <a:cs typeface="Times New Roman" panose="02020603050405020304" pitchFamily="18" charset="0"/>
              </a:rPr>
              <a:t>my conclusion.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881026" y="357166"/>
            <a:ext cx="2643206" cy="707886"/>
          </a:xfrm>
          <a:prstGeom prst="rect">
            <a:avLst/>
          </a:prstGeom>
          <a:noFill/>
        </p:spPr>
        <p:txBody>
          <a:bodyPr wrap="square" rtlCol="0">
            <a:spAutoFit/>
          </a:bodyPr>
          <a:lstStyle/>
          <a:p>
            <a:r>
              <a:rPr lang="en-IN" sz="4000" b="1" dirty="0">
                <a:solidFill>
                  <a:srgbClr val="00B0F0"/>
                </a:solidFill>
              </a:rPr>
              <a:t>Conclusion</a:t>
            </a:r>
            <a:endParaRPr lang="en-US" sz="4000" b="1"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Level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595007" y="2391352"/>
            <a:ext cx="7273289" cy="3072568"/>
          </a:xfrm>
          <a:prstGeom prst="rect">
            <a:avLst/>
          </a:prstGeom>
          <a:noFill/>
        </p:spPr>
        <p:txBody>
          <a:bodyPr wrap="square" rtlCol="0">
            <a:spAutoFit/>
          </a:bodyPr>
          <a:lstStyle/>
          <a:p>
            <a:pPr>
              <a:buFont typeface="Wingdings" pitchFamily="2" charset="2"/>
              <a:buChar char="v"/>
            </a:pPr>
            <a:r>
              <a:rPr lang="en-IN" sz="2400" dirty="0"/>
              <a:t> This Statement  was used for analysing the performance of the employee in the organisation.</a:t>
            </a:r>
          </a:p>
          <a:p>
            <a:pPr>
              <a:buFont typeface="Wingdings" pitchFamily="2" charset="2"/>
              <a:buChar char="v"/>
            </a:pPr>
            <a:endParaRPr lang="en-IN" sz="2400" dirty="0"/>
          </a:p>
          <a:p>
            <a:pPr>
              <a:buFont typeface="Wingdings" pitchFamily="2" charset="2"/>
              <a:buChar char="v"/>
            </a:pPr>
            <a:r>
              <a:rPr lang="en-IN" sz="2400" dirty="0"/>
              <a:t>  This is done with the help of excel, it helps to make data-driven decisions to enhance productivity and recognize achievements, and the major point is to analyse the performance and develop the organisation in the top level.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23836" y="2000240"/>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Pct val="105000"/>
              <a:buFont typeface="Wingdings"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SzPct val="105000"/>
              <a:buFont typeface="Wingdings" pitchFamily="2" charset="2"/>
              <a:buChar char="Ø"/>
            </a:pPr>
            <a:r>
              <a:rPr lang="en-US" sz="2400" dirty="0">
                <a:latin typeface="Times New Roman" panose="02020603050405020304" pitchFamily="18" charset="0"/>
                <a:cs typeface="Times New Roman" panose="02020603050405020304" pitchFamily="18" charset="0"/>
              </a:rPr>
              <a:t>  Employee</a:t>
            </a:r>
          </a:p>
          <a:p>
            <a:pPr marL="285750" indent="-285750">
              <a:buFont typeface="Wingdings" pitchFamily="2" charset="2"/>
              <a:buChar char="Ø"/>
            </a:pPr>
            <a:r>
              <a:rPr lang="en-US" sz="2400" dirty="0">
                <a:latin typeface="Trebuchet MS" panose="020B0603020202020204" pitchFamily="34" charset="0"/>
              </a:rPr>
              <a:t>  Employer</a:t>
            </a:r>
          </a:p>
          <a:p>
            <a:pPr marL="285750" indent="-285750">
              <a:buFont typeface="Wingdings" pitchFamily="2" charset="2"/>
              <a:buChar char="Ø"/>
            </a:pPr>
            <a:r>
              <a:rPr lang="en-US" sz="2400" dirty="0">
                <a:latin typeface="Trebuchet MS" panose="020B0603020202020204" pitchFamily="34" charset="0"/>
              </a:rPr>
              <a:t>  Organization</a:t>
            </a:r>
          </a:p>
          <a:p>
            <a:pPr marL="285750" indent="-285750">
              <a:buFont typeface="Wingdings" pitchFamily="2" charset="2"/>
              <a:buChar char="Ø"/>
            </a:pPr>
            <a:r>
              <a:rPr lang="en-US" sz="2400" dirty="0">
                <a:latin typeface="Trebuchet MS" panose="020B0603020202020204" pitchFamily="34" charset="0"/>
              </a:rPr>
              <a:t>  Firm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2955106" y="1663255"/>
            <a:ext cx="7332863" cy="498598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Filtering-Mining:</a:t>
            </a:r>
          </a:p>
          <a:p>
            <a:pPr marL="285750" indent="-285750"/>
            <a:r>
              <a:rPr lang="en-US" sz="2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Graphs-Visualization:</a:t>
            </a:r>
          </a:p>
          <a:p>
            <a:pPr marL="285750" indent="-285750"/>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Pivot Table-Summary</a:t>
            </a:r>
          </a:p>
          <a:p>
            <a:pPr marL="285750" indent="-285750"/>
            <a:r>
              <a:rPr lang="en-US" altLang="en-US" sz="24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normAutofit fontScale="90000"/>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339650"/>
          </a:xfrm>
          <a:prstGeom prst="rect">
            <a:avLst/>
          </a:prstGeom>
          <a:noFill/>
        </p:spPr>
        <p:txBody>
          <a:bodyPr wrap="square" rtlCol="0">
            <a:spAutoFit/>
          </a:bodyPr>
          <a:lstStyle/>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Business unit </a:t>
            </a: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49421" y="2095500"/>
            <a:ext cx="8534018" cy="181588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THE “WOW” IN MY SOLUTION is I used in this excel sheet with the help of the method of formula method.  It is used for filtering my data and gives the best performance level.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TotalTime>
  <Words>777</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41</cp:revision>
  <dcterms:created xsi:type="dcterms:W3CDTF">2024-03-29T15:07:22Z</dcterms:created>
  <dcterms:modified xsi:type="dcterms:W3CDTF">2024-08-27T20:00:14Z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