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3"/>
  </p:notesMasterIdLst>
  <p:sldIdLst>
    <p:sldId id="256" r:id="rId2"/>
    <p:sldId id="322" r:id="rId3"/>
    <p:sldId id="311" r:id="rId4"/>
    <p:sldId id="315" r:id="rId5"/>
    <p:sldId id="316" r:id="rId6"/>
    <p:sldId id="312" r:id="rId7"/>
    <p:sldId id="313" r:id="rId8"/>
    <p:sldId id="320" r:id="rId9"/>
    <p:sldId id="314" r:id="rId10"/>
    <p:sldId id="319" r:id="rId11"/>
    <p:sldId id="29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4B429"/>
    <a:srgbClr val="FFD54F"/>
    <a:srgbClr val="FFEA3D"/>
    <a:srgbClr val="FFFFAA"/>
    <a:srgbClr val="E0249A"/>
    <a:srgbClr val="0073CF"/>
    <a:srgbClr val="57068C"/>
    <a:srgbClr val="FFDB43"/>
    <a:srgbClr val="FDD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8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2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Data Analyst Profile</a:t>
            </a:r>
          </a:p>
        </c:rich>
      </c:tx>
      <c:layout>
        <c:manualLayout>
          <c:xMode val="edge"/>
          <c:yMode val="edge"/>
          <c:x val="0.000263176386225969"/>
          <c:y val="0.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7396348540089"/>
          <c:y val="0.206283118517546"/>
          <c:w val="0.802567299374078"/>
          <c:h val="0.68575833833166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explosion val="11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026-412C-A7E7-937A4C62139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026-412C-A7E7-937A4C62139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026-412C-A7E7-937A4C62139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dLbl>
              <c:idx val="1"/>
              <c:layout/>
              <c:dLblPos val="in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124967989809268"/>
                  <c:y val="-0.036201854594079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6566332502163"/>
                      <c:h val="0.0748091727957719"/>
                    </c:manualLayout>
                  </c15:layout>
                </c:ext>
              </c:extLst>
            </c:dLbl>
            <c:dLbl>
              <c:idx val="4"/>
              <c:layout>
                <c:manualLayout>
                  <c:x val="0.00207337802722015"/>
                  <c:y val="-0.046315491887400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81469505779071"/>
                      <c:h val="0.0757327428302876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Machine Learning</c:v>
                </c:pt>
                <c:pt idx="1">
                  <c:v>Computer Science</c:v>
                </c:pt>
                <c:pt idx="2">
                  <c:v>Optimization</c:v>
                </c:pt>
                <c:pt idx="3">
                  <c:v>Domain Expertise</c:v>
                </c:pt>
                <c:pt idx="4">
                  <c:v>Visualization</c:v>
                </c:pt>
                <c:pt idx="5">
                  <c:v>Statistics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30.0</c:v>
                </c:pt>
                <c:pt idx="1">
                  <c:v>20.0</c:v>
                </c:pt>
                <c:pt idx="2">
                  <c:v>10.0</c:v>
                </c:pt>
                <c:pt idx="3">
                  <c:v>5.0</c:v>
                </c:pt>
                <c:pt idx="4">
                  <c:v>5.0</c:v>
                </c:pt>
                <c:pt idx="5">
                  <c:v>30.0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B026-412C-A7E7-937A4C6213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B026-412C-A7E7-937A4C62139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B026-412C-A7E7-937A4C62139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B026-412C-A7E7-937A4C62139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Machine Learning</c:v>
                </c:pt>
                <c:pt idx="1">
                  <c:v>Computer Science</c:v>
                </c:pt>
                <c:pt idx="2">
                  <c:v>Optimization</c:v>
                </c:pt>
                <c:pt idx="3">
                  <c:v>Domain Expertise</c:v>
                </c:pt>
                <c:pt idx="4">
                  <c:v>Visualization</c:v>
                </c:pt>
                <c:pt idx="5">
                  <c:v>Statistics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5.0</c:v>
                </c:pt>
                <c:pt idx="1">
                  <c:v>4.4</c:v>
                </c:pt>
                <c:pt idx="2">
                  <c:v>1.8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B026-412C-A7E7-937A4C62139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B026-412C-A7E7-937A4C62139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B026-412C-A7E7-937A4C62139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B026-412C-A7E7-937A4C62139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Machine Learning</c:v>
                </c:pt>
                <c:pt idx="1">
                  <c:v>Computer Science</c:v>
                </c:pt>
                <c:pt idx="2">
                  <c:v>Optimization</c:v>
                </c:pt>
                <c:pt idx="3">
                  <c:v>Domain Expertise</c:v>
                </c:pt>
                <c:pt idx="4">
                  <c:v>Visualization</c:v>
                </c:pt>
                <c:pt idx="5">
                  <c:v>Statistics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4-B026-412C-A7E7-937A4C62139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E97C-1779-4CEE-80D0-5BBB1AC4023D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EF7D1-689C-4BC1-B59B-4A4CE078E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4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9555" y="5670949"/>
            <a:ext cx="2831372" cy="7247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7" y="1028943"/>
            <a:ext cx="6519149" cy="1474115"/>
          </a:xfr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5" y="4266824"/>
            <a:ext cx="5112661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6" y="2642329"/>
            <a:ext cx="1155958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t>5/29/18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38776" y="6377234"/>
            <a:ext cx="3220281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47379" y="6377234"/>
            <a:ext cx="829360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PAGE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51559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2" y="1396192"/>
            <a:ext cx="4214718" cy="670270"/>
          </a:xfrm>
        </p:spPr>
        <p:txBody>
          <a:bodyPr anchor="b">
            <a:noAutofit/>
          </a:bodyPr>
          <a:lstStyle>
            <a:lvl1pPr marL="0" indent="0">
              <a:buNone/>
              <a:defRPr sz="2800" b="1" baseline="0"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912" y="2184402"/>
            <a:ext cx="4214718" cy="3846945"/>
          </a:xfrm>
        </p:spPr>
        <p:txBody>
          <a:bodyPr>
            <a:normAutofit/>
          </a:bodyPr>
          <a:lstStyle>
            <a:lvl1pPr marL="288918" indent="-288918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2000"/>
            </a:lvl1pPr>
            <a:lvl2pPr marL="685783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800"/>
            </a:lvl2pPr>
            <a:lvl3pPr marL="1142971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600"/>
            </a:lvl3pPr>
            <a:lvl4pPr marL="1600160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4pPr>
            <a:lvl5pPr marL="2057349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7115" y="1396192"/>
            <a:ext cx="4195094" cy="670270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7115" y="2184402"/>
            <a:ext cx="4195094" cy="3846945"/>
          </a:xfrm>
        </p:spPr>
        <p:txBody>
          <a:bodyPr>
            <a:normAutofit/>
          </a:bodyPr>
          <a:lstStyle>
            <a:lvl1pPr marL="288918" indent="-288918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2000"/>
            </a:lvl1pPr>
            <a:lvl2pPr marL="685783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800"/>
            </a:lvl2pPr>
            <a:lvl3pPr marL="1142971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600"/>
            </a:lvl3pPr>
            <a:lvl4pPr marL="1600160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4pPr>
            <a:lvl5pPr marL="2057349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194914" y="434111"/>
            <a:ext cx="8677297" cy="8959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432B-3FBE-4889-963D-BF97BFBB7D3F}" type="datetime1">
              <a:rPr lang="en-US" smtClean="0"/>
              <a:t>5/29/18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9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CC04-1E76-41EE-A8AC-75AD85313D09}" type="datetime1">
              <a:rPr lang="en-US" smtClean="0"/>
              <a:t>5/29/18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8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4A9E-84AC-4661-9381-CC35B09E47F7}" type="datetime1">
              <a:rPr lang="en-US" smtClean="0"/>
              <a:t>5/29/18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6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_NoBk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29F-8847-4C2A-8DD0-690EAD78E53F}" type="datetime1">
              <a:rPr lang="en-US" smtClean="0"/>
              <a:t>5/29/18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7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xt or 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7555" y="1237675"/>
            <a:ext cx="3248891" cy="910202"/>
          </a:xfrm>
        </p:spPr>
        <p:txBody>
          <a:bodyPr anchor="b">
            <a:normAutofit/>
          </a:bodyPr>
          <a:lstStyle>
            <a:lvl1pPr algn="ctr">
              <a:defRPr sz="2800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15710" y="6335312"/>
            <a:ext cx="885836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5/29/18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47556" y="2244437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947556" y="4668983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95300" y="2420360"/>
            <a:ext cx="8153400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2947556" y="4784728"/>
            <a:ext cx="3248891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19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xt or Quote with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62714" y="495661"/>
            <a:ext cx="4080486" cy="575736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773" y="1237675"/>
            <a:ext cx="3248891" cy="910202"/>
          </a:xfrm>
        </p:spPr>
        <p:txBody>
          <a:bodyPr anchor="b">
            <a:normAutofit/>
          </a:bodyPr>
          <a:lstStyle>
            <a:lvl1pPr algn="ctr">
              <a:defRPr sz="2800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19711" y="6335312"/>
            <a:ext cx="885836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5/29/18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913" y="6335312"/>
            <a:ext cx="2915434" cy="250337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359727" y="6335312"/>
            <a:ext cx="975205" cy="250337"/>
          </a:xfrm>
        </p:spPr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08708" y="2409026"/>
            <a:ext cx="3713021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2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40773" y="4784728"/>
            <a:ext cx="3248891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40774" y="2244437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640774" y="4668983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1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43" y="3461559"/>
            <a:ext cx="6803231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695" y="2382984"/>
            <a:ext cx="8677297" cy="1046019"/>
          </a:xfrm>
        </p:spPr>
        <p:txBody>
          <a:bodyPr anchor="b">
            <a:normAutofit/>
          </a:bodyPr>
          <a:lstStyle>
            <a:lvl1pPr algn="ctr">
              <a:defRPr sz="6000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07154" y="6335312"/>
            <a:ext cx="885836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5/29/18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2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43" y="3461559"/>
            <a:ext cx="6803231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695" y="2382984"/>
            <a:ext cx="8677297" cy="1046019"/>
          </a:xfrm>
        </p:spPr>
        <p:txBody>
          <a:bodyPr anchor="b">
            <a:normAutofit/>
          </a:bodyPr>
          <a:lstStyle>
            <a:lvl1pPr algn="ctr">
              <a:defRPr sz="6000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07154" y="6335312"/>
            <a:ext cx="885836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5/29/18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2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43" y="3461559"/>
            <a:ext cx="6803231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695" y="2382984"/>
            <a:ext cx="8677297" cy="1046019"/>
          </a:xfrm>
        </p:spPr>
        <p:txBody>
          <a:bodyPr anchor="b">
            <a:normAutofit/>
          </a:bodyPr>
          <a:lstStyle>
            <a:lvl1pPr algn="ctr"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07154" y="6335312"/>
            <a:ext cx="885836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DFC970-B950-4395-A833-47227D4A68CA}" type="datetime1">
              <a:rPr lang="en-US" smtClean="0"/>
              <a:pPr/>
              <a:t>5/29/18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02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title="University of Waterlo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65" y="546789"/>
            <a:ext cx="6400271" cy="4157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2920" y="4581239"/>
            <a:ext cx="8158163" cy="1597891"/>
          </a:xfrm>
          <a:noFill/>
        </p:spPr>
        <p:txBody>
          <a:bodyPr wrap="square" rtlCol="0" anchor="ctr" anchorCtr="1">
            <a:noAutofit/>
          </a:bodyPr>
          <a:lstStyle>
            <a:lvl1pPr algn="ctr">
              <a:defRPr lang="en-US" sz="1800" b="0" cap="all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60D7-90CE-4513-A3CE-C070B9421917}" type="datetime1">
              <a:rPr lang="en-US" smtClean="0"/>
              <a:t>5/29/18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2" name="Rectangle 11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26967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0594" y="397164"/>
            <a:ext cx="4573407" cy="646083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6" y="595747"/>
            <a:ext cx="4114682" cy="1907312"/>
          </a:xfrm>
        </p:spPr>
        <p:txBody>
          <a:bodyPr lIns="0" anchor="b">
            <a:noAutofit/>
          </a:bodyPr>
          <a:lstStyle>
            <a:lvl1pPr algn="l"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4266824"/>
            <a:ext cx="4114682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6" y="2642329"/>
            <a:ext cx="1152144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t>5/29/18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9555" y="5670949"/>
            <a:ext cx="2831372" cy="724754"/>
          </a:xfrm>
          <a:prstGeom prst="rect">
            <a:avLst/>
          </a:prstGeom>
        </p:spPr>
      </p:pic>
      <p:sp>
        <p:nvSpPr>
          <p:cNvPr id="1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38776" y="6377234"/>
            <a:ext cx="3220281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47379" y="6377234"/>
            <a:ext cx="829360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PAGE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3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_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8D4B-3D0A-49AB-8EA2-2DC8CB4594DB}" type="datetime1">
              <a:rPr lang="en-US" smtClean="0"/>
              <a:t>5/29/18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title="University of Waterloo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5" t="13985" r="13985" b="13985"/>
          <a:stretch/>
        </p:blipFill>
        <p:spPr bwMode="gray">
          <a:xfrm>
            <a:off x="2257998" y="1122373"/>
            <a:ext cx="4628005" cy="30059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2" name="Rectangle 11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92920" y="4581239"/>
            <a:ext cx="8158163" cy="1597891"/>
          </a:xfrm>
          <a:noFill/>
        </p:spPr>
        <p:txBody>
          <a:bodyPr wrap="square" rtlCol="0" anchor="ctr" anchorCtr="1">
            <a:noAutofit/>
          </a:bodyPr>
          <a:lstStyle>
            <a:lvl1pPr algn="ctr">
              <a:defRPr lang="en-US" sz="1800" b="0" cap="all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</p:spTree>
    <p:extLst>
      <p:ext uri="{BB962C8B-B14F-4D97-AF65-F5344CB8AC3E}">
        <p14:creationId xmlns:p14="http://schemas.microsoft.com/office/powerpoint/2010/main" val="372208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9555" y="5680659"/>
            <a:ext cx="2770751" cy="71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7" y="1028943"/>
            <a:ext cx="6519149" cy="1474115"/>
          </a:xfr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4266824"/>
            <a:ext cx="4114682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bg1">
                    <a:lumMod val="8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2642329"/>
            <a:ext cx="1152144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t>5/29/18</a:t>
            </a:fld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5" name="Rectangle 4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38776" y="6377234"/>
            <a:ext cx="3220281" cy="2503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1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47379" y="6377234"/>
            <a:ext cx="829360" cy="2503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PAGE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5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ck with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0594" y="397164"/>
            <a:ext cx="4573407" cy="646083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6" y="595747"/>
            <a:ext cx="4114682" cy="1907312"/>
          </a:xfrm>
        </p:spPr>
        <p:txBody>
          <a:bodyPr lIns="0" anchor="b">
            <a:noAutofit/>
          </a:bodyPr>
          <a:lstStyle>
            <a:lvl1pPr algn="l"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4266824"/>
            <a:ext cx="4114682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bg1">
                    <a:lumMod val="8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2642329"/>
            <a:ext cx="1152144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t>5/29/18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9555" y="5680659"/>
            <a:ext cx="2770751" cy="717639"/>
          </a:xfrm>
          <a:prstGeom prst="rect">
            <a:avLst/>
          </a:prstGeom>
        </p:spPr>
      </p:pic>
      <p:sp>
        <p:nvSpPr>
          <p:cNvPr id="1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38776" y="6377234"/>
            <a:ext cx="3220281" cy="2503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47379" y="6377234"/>
            <a:ext cx="829360" cy="2503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PAGE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B0C9-B47E-4B33-A656-C78D1805DA95}" type="datetime1">
              <a:rPr lang="en-US" smtClean="0"/>
              <a:t>5/29/18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2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555773" y="685060"/>
            <a:ext cx="1065644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0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1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681169" y="685060"/>
            <a:ext cx="1065644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0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2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806565" y="685060"/>
            <a:ext cx="1065644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3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8C228CE-C572-4AF5-9728-AA6E475873DD}" type="datetime1">
              <a:rPr lang="en-US" smtClean="0"/>
              <a:t>5/29/18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914" y="434111"/>
            <a:ext cx="5284561" cy="895927"/>
          </a:xfrm>
        </p:spPr>
        <p:txBody>
          <a:bodyPr tIns="182880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3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913" y="1709741"/>
            <a:ext cx="7049630" cy="2852737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3" y="4589466"/>
            <a:ext cx="704963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43AC-4B94-471D-A170-0D88FCD1FB54}" type="datetime1">
              <a:rPr lang="en-US" smtClean="0"/>
              <a:t>5/29/18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2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392" y="1692454"/>
            <a:ext cx="5200134" cy="13310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392" y="3727927"/>
            <a:ext cx="6577965" cy="1212056"/>
          </a:xfrm>
        </p:spPr>
        <p:txBody>
          <a:bodyPr anchor="b">
            <a:noAutofit/>
          </a:bodyPr>
          <a:lstStyle>
            <a:lvl1pPr algn="l">
              <a:defRPr sz="40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 OPTION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20392" y="4947816"/>
            <a:ext cx="6577965" cy="666549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F9E2-52BD-4C8D-9C57-79F661DB94A1}" type="datetime1">
              <a:rPr lang="en-US" smtClean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64274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914" y="434111"/>
            <a:ext cx="8677297" cy="8959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913" y="1413164"/>
            <a:ext cx="4190141" cy="4590472"/>
          </a:xfrm>
        </p:spPr>
        <p:txBody>
          <a:bodyPr/>
          <a:lstStyle>
            <a:lvl1pPr marL="288918" indent="-288918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1pPr>
            <a:lvl2pPr marL="685783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2pPr>
            <a:lvl3pPr marL="1142971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3pPr>
            <a:lvl4pPr marL="1600160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4pPr>
            <a:lvl5pPr marL="2057349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8245" y="1413164"/>
            <a:ext cx="4243965" cy="4590472"/>
          </a:xfrm>
        </p:spPr>
        <p:txBody>
          <a:bodyPr/>
          <a:lstStyle>
            <a:lvl1pPr marL="288918" indent="-288918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1pPr>
            <a:lvl2pPr marL="685783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2pPr>
            <a:lvl3pPr marL="1142971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3pPr>
            <a:lvl4pPr marL="1600160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4pPr>
            <a:lvl5pPr marL="2057349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81F3-AB4F-4026-8B03-DBF7475676B1}" type="datetime1">
              <a:rPr lang="en-US" smtClean="0"/>
              <a:t>5/29/18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1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6827793" y="6147742"/>
            <a:ext cx="2060466" cy="52742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914" y="434111"/>
            <a:ext cx="8677297" cy="895927"/>
          </a:xfrm>
          <a:prstGeom prst="rect">
            <a:avLst/>
          </a:prstGeom>
        </p:spPr>
        <p:txBody>
          <a:bodyPr vert="horz" lIns="91440" tIns="9144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3" y="1413166"/>
            <a:ext cx="8677297" cy="4595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88564" y="6335312"/>
            <a:ext cx="1003664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5FDFC970-B950-4395-A833-47227D4A68CA}" type="datetime1">
              <a:rPr lang="en-US" smtClean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913" y="6335312"/>
            <a:ext cx="3919888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0999" y="6335312"/>
            <a:ext cx="877711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6" name="Rectangle 15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97370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14" r:id="rId2"/>
    <p:sldLayoutId id="2147483715" r:id="rId3"/>
    <p:sldLayoutId id="2147483716" r:id="rId4"/>
    <p:sldLayoutId id="2147483670" r:id="rId5"/>
    <p:sldLayoutId id="2147483693" r:id="rId6"/>
    <p:sldLayoutId id="2147483671" r:id="rId7"/>
    <p:sldLayoutId id="2147483690" r:id="rId8"/>
    <p:sldLayoutId id="2147483672" r:id="rId9"/>
    <p:sldLayoutId id="2147483673" r:id="rId10"/>
    <p:sldLayoutId id="2147483674" r:id="rId11"/>
    <p:sldLayoutId id="2147483675" r:id="rId12"/>
    <p:sldLayoutId id="2147483710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12" r:id="rId19"/>
    <p:sldLayoutId id="2147483713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3600" b="0" kern="1200" spc="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18" indent="-288918" algn="l" defTabSz="914377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hyperlink" Target="mailto:m343wang@waterloo.ca" TargetMode="External"/><Relationship Id="rId3" Type="http://schemas.openxmlformats.org/officeDocument/2006/relationships/hyperlink" Target="https://www.linkedin.com/in/mary-wang-927aa6126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Mary268/Linear_Regression" TargetMode="External"/><Relationship Id="rId3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Mary268/Log_Transformed_Linear_Regress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Mary268/Logistic_Regress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Mary268/Time-Series-Forecast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Mary268/K-NN-Classification" TargetMode="External"/><Relationship Id="rId3" Type="http://schemas.openxmlformats.org/officeDocument/2006/relationships/hyperlink" Target="https://github.com/Mary268/SVM-Classificati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Mary268/Neural-NetWork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Mary268/K-Means-Clustering" TargetMode="Externa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557" y="1211580"/>
            <a:ext cx="7638583" cy="1291478"/>
          </a:xfrm>
        </p:spPr>
        <p:txBody>
          <a:bodyPr/>
          <a:lstStyle/>
          <a:p>
            <a:r>
              <a:rPr lang="en-US" altLang="zh-CN" sz="3600" dirty="0" smtClean="0"/>
              <a:t>Mary Wang’s </a:t>
            </a:r>
            <a:r>
              <a:rPr lang="en-CA" altLang="zh-CN" sz="3600" dirty="0" smtClean="0"/>
              <a:t>Machine Learning </a:t>
            </a:r>
            <a:r>
              <a:rPr lang="en-US" altLang="zh-CN" sz="3600" dirty="0" smtClean="0"/>
              <a:t>Projects &amp; Experiences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5" y="3954780"/>
            <a:ext cx="5146845" cy="1371600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Menglu</a:t>
            </a:r>
            <a:r>
              <a:rPr lang="en-US" b="1" dirty="0" smtClean="0">
                <a:solidFill>
                  <a:schemeClr val="tx1"/>
                </a:solidFill>
              </a:rPr>
              <a:t> (Mary) Wang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Graduate Diploma of Data Analytics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Faculty of Engineering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05,2018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3046" y="1413165"/>
            <a:ext cx="4585775" cy="4624219"/>
          </a:xfrm>
        </p:spPr>
        <p:txBody>
          <a:bodyPr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This document discusses my </a:t>
            </a:r>
            <a:r>
              <a:rPr lang="en-US" b="1" dirty="0" smtClean="0">
                <a:solidFill>
                  <a:srgbClr val="FFC000"/>
                </a:solidFill>
              </a:rPr>
              <a:t>Machine Learning</a:t>
            </a:r>
            <a:r>
              <a:rPr lang="en-US" dirty="0" smtClean="0"/>
              <a:t> expertise.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For other expertise, please refer: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b="1" dirty="0" smtClean="0">
                <a:solidFill>
                  <a:srgbClr val="00B0F0"/>
                </a:solidFill>
              </a:rPr>
              <a:t>Statistics</a:t>
            </a:r>
            <a:r>
              <a:rPr lang="en-US" dirty="0" smtClean="0"/>
              <a:t>: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Transcript </a:t>
            </a:r>
            <a:r>
              <a:rPr lang="en-US" dirty="0"/>
              <a:t>of </a:t>
            </a:r>
            <a:r>
              <a:rPr lang="en-US" dirty="0" smtClean="0"/>
              <a:t>UW: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Average 96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Computer Science</a:t>
            </a:r>
            <a:r>
              <a:rPr lang="en-US" dirty="0" smtClean="0"/>
              <a:t>: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Software Engineering work experiences (2 years)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13" name="Content Placeholder 13" title="pie 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7180950"/>
              </p:ext>
            </p:extLst>
          </p:nvPr>
        </p:nvGraphicFramePr>
        <p:xfrm>
          <a:off x="195263" y="1714500"/>
          <a:ext cx="4132604" cy="4871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1"/>
          <p:cNvSpPr txBox="1">
            <a:spLocks/>
          </p:cNvSpPr>
          <p:nvPr/>
        </p:nvSpPr>
        <p:spPr>
          <a:xfrm>
            <a:off x="297783" y="662940"/>
            <a:ext cx="8846217" cy="750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8918" indent="-288918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smtClean="0"/>
              <a:t>10. My Data Analytic Profile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3288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572513" y="4137660"/>
            <a:ext cx="4114682" cy="2197652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88918" indent="-288918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Thank You</a:t>
            </a:r>
          </a:p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m343wang@waterloo.ca</a:t>
            </a: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Phone:	 519-588-8885</a:t>
            </a:r>
          </a:p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lvl="0" indent="0" algn="ctr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LinkedIn: </a:t>
            </a:r>
            <a:r>
              <a:rPr lang="en-US" dirty="0">
                <a:hlinkClick r:id="rId3"/>
              </a:rPr>
              <a:t>https://www.linkedin.com/in/mary-wang-927aa6126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037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444716" y="514936"/>
            <a:ext cx="8370276" cy="513148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88918" indent="-288918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The following slides provide my top Machine Learning Algorithms Experiences: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Linear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Logistic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Time Series Model (ARIMA)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K-NN: K Nearest Neighbors 	(Classification)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SVM : Support Vector Machine (Classification)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Neural Network (Classification)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K-Means: K nearest Mean Centroids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Big Data Mining Project (Life Insurance Data)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Text Mining </a:t>
            </a:r>
            <a:r>
              <a:rPr lang="en-US" sz="2000" dirty="0" err="1"/>
              <a:t>Chatbot</a:t>
            </a:r>
            <a:r>
              <a:rPr lang="en-US" sz="2000" dirty="0"/>
              <a:t> (Chat Robots) Project 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My Data Analyst Profile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5088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4913" y="1413166"/>
            <a:ext cx="8846217" cy="5319104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/>
              <a:t>Business Problem 1</a:t>
            </a:r>
            <a:r>
              <a:rPr lang="en-US" b="1" dirty="0" smtClean="0"/>
              <a:t>: </a:t>
            </a:r>
            <a:r>
              <a:rPr lang="en-US" sz="1800" dirty="0" smtClean="0"/>
              <a:t>predict future value</a:t>
            </a:r>
            <a:endParaRPr lang="en-US" sz="1800" dirty="0"/>
          </a:p>
          <a:p>
            <a:pPr marL="396865" lvl="1" indent="0">
              <a:buNone/>
            </a:pPr>
            <a:r>
              <a:rPr lang="en-US" sz="1800" dirty="0" smtClean="0"/>
              <a:t>Vanderbilt </a:t>
            </a:r>
            <a:r>
              <a:rPr lang="en-US" sz="1800" dirty="0"/>
              <a:t>University Medical </a:t>
            </a:r>
            <a:r>
              <a:rPr lang="en-US" sz="1800" dirty="0" smtClean="0"/>
              <a:t>Center</a:t>
            </a:r>
            <a:r>
              <a:rPr lang="en-CA" sz="1800" dirty="0" smtClean="0"/>
              <a:t> (VUMC) need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to</a:t>
            </a:r>
            <a:r>
              <a:rPr lang="en-CA" sz="1800" dirty="0" smtClean="0"/>
              <a:t> </a:t>
            </a:r>
            <a:r>
              <a:rPr lang="en-CA" sz="1800" dirty="0" smtClean="0">
                <a:solidFill>
                  <a:schemeClr val="bg2">
                    <a:lumMod val="10000"/>
                  </a:schemeClr>
                </a:solidFill>
              </a:rPr>
              <a:t>predict </a:t>
            </a:r>
            <a:r>
              <a:rPr lang="en-CA" sz="1800" dirty="0" smtClean="0"/>
              <a:t>daily </a:t>
            </a:r>
            <a:r>
              <a:rPr lang="en-CA" sz="1800" dirty="0">
                <a:solidFill>
                  <a:schemeClr val="bg2">
                    <a:lumMod val="10000"/>
                  </a:schemeClr>
                </a:solidFill>
              </a:rPr>
              <a:t>surgery</a:t>
            </a:r>
            <a:r>
              <a:rPr lang="en-CA" sz="1800" dirty="0"/>
              <a:t> number </a:t>
            </a:r>
            <a:r>
              <a:rPr lang="en-CA" sz="1800" dirty="0" smtClean="0"/>
              <a:t>in advance</a:t>
            </a:r>
          </a:p>
          <a:p>
            <a:pPr marL="288918" lvl="1" indent="-288918"/>
            <a:r>
              <a:rPr lang="en-CA" b="1" dirty="0" smtClean="0"/>
              <a:t>Model</a:t>
            </a:r>
            <a:r>
              <a:rPr lang="en-CA" dirty="0" smtClean="0"/>
              <a:t>: </a:t>
            </a:r>
            <a:r>
              <a:rPr lang="zh-CN" altLang="en-US" dirty="0"/>
              <a:t> </a:t>
            </a:r>
            <a:r>
              <a:rPr lang="en-US" sz="1800" i="1" dirty="0" err="1" smtClean="0"/>
              <a:t>ŷ</a:t>
            </a:r>
            <a:r>
              <a:rPr lang="en-US" sz="1800" i="1" dirty="0"/>
              <a:t>= X * B * Dummy </a:t>
            </a:r>
            <a:r>
              <a:rPr lang="en-US" sz="1800" i="1" dirty="0" smtClean="0"/>
              <a:t>Variables</a:t>
            </a:r>
            <a:endParaRPr lang="en-CA" altLang="zh-CN" sz="1800" dirty="0" smtClean="0"/>
          </a:p>
          <a:p>
            <a:pPr marL="288918" lvl="1" indent="-288918"/>
            <a:r>
              <a:rPr lang="en-CA" altLang="zh-CN" b="1" dirty="0" smtClean="0"/>
              <a:t>Output</a:t>
            </a:r>
            <a:r>
              <a:rPr lang="en-CA" altLang="zh-CN" dirty="0" smtClean="0"/>
              <a:t>: </a:t>
            </a:r>
            <a:r>
              <a:rPr lang="en-CA" sz="1800" dirty="0" smtClean="0"/>
              <a:t>R^2 </a:t>
            </a:r>
            <a:r>
              <a:rPr lang="en-CA" sz="1800" dirty="0"/>
              <a:t>(Model Performance): 81.9%</a:t>
            </a:r>
            <a:endParaRPr lang="en-US" sz="1800" dirty="0"/>
          </a:p>
          <a:p>
            <a:endParaRPr lang="en-CA" altLang="zh-CN" dirty="0" smtClean="0"/>
          </a:p>
          <a:p>
            <a:pPr marL="396865" lvl="1" indent="0">
              <a:buNone/>
            </a:pPr>
            <a:endParaRPr lang="en-CA" altLang="zh-CN" dirty="0" smtClean="0"/>
          </a:p>
          <a:p>
            <a:pPr marL="396865" lvl="1" indent="0">
              <a:buNone/>
            </a:pPr>
            <a:endParaRPr lang="en-CA" altLang="zh-CN" dirty="0"/>
          </a:p>
          <a:p>
            <a:pPr marL="396865" lvl="1" indent="0">
              <a:buNone/>
            </a:pPr>
            <a:endParaRPr lang="en-CA" altLang="zh-CN" dirty="0" smtClean="0"/>
          </a:p>
          <a:p>
            <a:r>
              <a:rPr lang="en-CA" altLang="zh-CN" sz="2000" b="1" dirty="0" smtClean="0"/>
              <a:t>GitHub Code</a:t>
            </a:r>
            <a:r>
              <a:rPr lang="en-CA" altLang="zh-CN" sz="2000" dirty="0" smtClean="0"/>
              <a:t>:</a:t>
            </a:r>
          </a:p>
          <a:p>
            <a:pPr marL="396865" lvl="1" indent="0">
              <a:buNone/>
            </a:pP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github.com/Mary268/Linear_Regression</a:t>
            </a:r>
            <a:endParaRPr lang="en-US" sz="1800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297783" y="662940"/>
            <a:ext cx="8846217" cy="750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8918" indent="-288918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smtClean="0"/>
              <a:t>1.1 Linear </a:t>
            </a:r>
            <a:r>
              <a:rPr lang="en-US" sz="3200" b="1" dirty="0"/>
              <a:t>Regression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262" y="3547920"/>
            <a:ext cx="2733737" cy="190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Business Problem </a:t>
            </a:r>
            <a:r>
              <a:rPr lang="en-US" sz="2000" b="1" dirty="0" smtClean="0"/>
              <a:t>2: </a:t>
            </a:r>
            <a:r>
              <a:rPr lang="en-US" dirty="0"/>
              <a:t>Market </a:t>
            </a:r>
            <a:r>
              <a:rPr lang="en-US" altLang="zh-CN" dirty="0"/>
              <a:t>Pricing</a:t>
            </a:r>
            <a:r>
              <a:rPr lang="zh-CN" altLang="en-US" dirty="0"/>
              <a:t> </a:t>
            </a:r>
            <a:r>
              <a:rPr lang="en-US" dirty="0"/>
              <a:t>Problem</a:t>
            </a:r>
            <a:endParaRPr lang="en-US" dirty="0" smtClean="0"/>
          </a:p>
          <a:p>
            <a:pPr marL="396865" lvl="1" indent="0">
              <a:buNone/>
            </a:pPr>
            <a:r>
              <a:rPr lang="en-US" altLang="zh-CN" dirty="0" smtClean="0"/>
              <a:t>Forecast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Sales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Units based on different Discount % (elasticity of demand) in different seasons</a:t>
            </a:r>
          </a:p>
          <a:p>
            <a:pPr marL="396865" lvl="1" indent="0">
              <a:buNone/>
            </a:pPr>
            <a:endParaRPr lang="en-US" altLang="zh-CN" sz="1000" dirty="0" smtClean="0"/>
          </a:p>
          <a:p>
            <a:r>
              <a:rPr lang="en-US" altLang="zh-CN" sz="2000" b="1" dirty="0" smtClean="0"/>
              <a:t>Model</a:t>
            </a:r>
            <a:r>
              <a:rPr lang="en-CA" altLang="zh-CN" dirty="0" smtClean="0"/>
              <a:t>: </a:t>
            </a:r>
          </a:p>
          <a:p>
            <a:pPr marL="396865" lvl="1" indent="0">
              <a:buNone/>
            </a:pPr>
            <a:r>
              <a:rPr lang="en-US" dirty="0"/>
              <a:t> </a:t>
            </a:r>
            <a:r>
              <a:rPr lang="en-US" sz="1800" i="1" dirty="0" smtClean="0"/>
              <a:t>Log(</a:t>
            </a:r>
            <a:r>
              <a:rPr lang="en-US" sz="1800" i="1" dirty="0" err="1" smtClean="0"/>
              <a:t>ŷi</a:t>
            </a:r>
            <a:r>
              <a:rPr lang="en-US" sz="1800" i="1" dirty="0" smtClean="0"/>
              <a:t>)=</a:t>
            </a:r>
            <a:r>
              <a:rPr lang="en-US" sz="1800" i="1" dirty="0"/>
              <a:t>b</a:t>
            </a:r>
            <a:r>
              <a:rPr lang="en-US" sz="1800" i="1" dirty="0" smtClean="0"/>
              <a:t>0+ Log(X</a:t>
            </a:r>
            <a:r>
              <a:rPr lang="en-US" sz="1800" i="1" baseline="-25000" dirty="0" smtClean="0"/>
              <a:t>1i</a:t>
            </a:r>
            <a:r>
              <a:rPr lang="en-US" sz="1800" i="1" dirty="0"/>
              <a:t>) </a:t>
            </a:r>
            <a:r>
              <a:rPr lang="en-US" sz="1800" i="1" dirty="0" smtClean="0"/>
              <a:t>*B1+ b3</a:t>
            </a:r>
            <a:r>
              <a:rPr lang="en-US" sz="1800" i="1" baseline="-25000" dirty="0" smtClean="0"/>
              <a:t>  </a:t>
            </a:r>
            <a:r>
              <a:rPr lang="en-US" sz="1800" i="1" dirty="0"/>
              <a:t>+2</a:t>
            </a:r>
            <a:r>
              <a:rPr lang="en-US" sz="1800" i="1" dirty="0" smtClean="0"/>
              <a:t>* (</a:t>
            </a:r>
            <a:r>
              <a:rPr lang="en-US" sz="1800" i="1" dirty="0"/>
              <a:t>Holt's Winter Time Series Adjustment</a:t>
            </a:r>
            <a:r>
              <a:rPr lang="en-US" sz="1800" i="1" dirty="0" smtClean="0"/>
              <a:t>)</a:t>
            </a:r>
          </a:p>
          <a:p>
            <a:pPr marL="396865" lvl="1" indent="0">
              <a:buNone/>
            </a:pPr>
            <a:endParaRPr lang="en-US" altLang="zh-CN" sz="1000" b="1" dirty="0"/>
          </a:p>
          <a:p>
            <a:r>
              <a:rPr lang="en-US" sz="2000" b="1" dirty="0"/>
              <a:t>GitHub Code</a:t>
            </a:r>
            <a:r>
              <a:rPr lang="en-US" dirty="0" smtClean="0"/>
              <a:t>:</a:t>
            </a:r>
          </a:p>
          <a:p>
            <a:pPr marL="396865" lvl="1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github.com/Mary268/Log_Transformed_Linear_Regression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297783" y="662940"/>
            <a:ext cx="8846217" cy="750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8918" indent="-288918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smtClean="0"/>
              <a:t>1.2 Linear </a:t>
            </a:r>
            <a:r>
              <a:rPr lang="en-US" sz="3200" b="1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35304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4913" y="1413166"/>
            <a:ext cx="8677297" cy="5444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Business Problem</a:t>
            </a:r>
            <a:r>
              <a:rPr lang="en-US" sz="2800" dirty="0"/>
              <a:t>: </a:t>
            </a:r>
            <a:r>
              <a:rPr lang="en-US" sz="1800" dirty="0" smtClean="0"/>
              <a:t>identify </a:t>
            </a:r>
            <a:r>
              <a:rPr lang="en-US" sz="1800" dirty="0"/>
              <a:t>the Effectiveness (1/0) of Advertisements</a:t>
            </a:r>
          </a:p>
          <a:p>
            <a:pPr marL="0" indent="0">
              <a:buNone/>
            </a:pPr>
            <a:r>
              <a:rPr lang="en-US" sz="2000" b="1" dirty="0" smtClean="0"/>
              <a:t>Model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sz="1800" dirty="0"/>
              <a:t>Probability(y=1) = 1/(1+ e^(-(X*B)))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b="1" dirty="0" smtClean="0"/>
              <a:t>Output Accuracy</a:t>
            </a:r>
            <a:endParaRPr lang="en-US" sz="2000" b="1" dirty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b="1" dirty="0"/>
              <a:t>G</a:t>
            </a:r>
            <a:r>
              <a:rPr lang="en-US" sz="2000" b="1" dirty="0" smtClean="0"/>
              <a:t>itHub Code:</a:t>
            </a:r>
            <a:endParaRPr lang="en-US" dirty="0" smtClean="0"/>
          </a:p>
          <a:p>
            <a:pPr marL="396865" lvl="1" indent="0">
              <a:buNone/>
            </a:pPr>
            <a:r>
              <a:rPr lang="en-US" sz="1800" dirty="0" smtClean="0">
                <a:hlinkClick r:id="rId2"/>
              </a:rPr>
              <a:t>https://github.com/Mary268/Logistic_Regression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394" y="2868646"/>
            <a:ext cx="2539210" cy="14265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962" y="4295156"/>
            <a:ext cx="2630812" cy="1617779"/>
          </a:xfrm>
          <a:prstGeom prst="rect">
            <a:avLst/>
          </a:prstGeom>
        </p:spPr>
      </p:pic>
      <p:sp>
        <p:nvSpPr>
          <p:cNvPr id="15" name="Content Placeholder 1"/>
          <p:cNvSpPr txBox="1">
            <a:spLocks/>
          </p:cNvSpPr>
          <p:nvPr/>
        </p:nvSpPr>
        <p:spPr>
          <a:xfrm>
            <a:off x="297783" y="662940"/>
            <a:ext cx="8846217" cy="750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8918" indent="-288918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smtClean="0"/>
              <a:t>2. Logistic Regression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3361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4913" y="1413166"/>
            <a:ext cx="8677297" cy="5172483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Business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Problem</a:t>
            </a:r>
            <a:r>
              <a:rPr lang="en-US" altLang="zh-CN" dirty="0" smtClean="0"/>
              <a:t>: Forecast </a:t>
            </a:r>
            <a:r>
              <a:rPr lang="en-US" dirty="0" smtClean="0"/>
              <a:t>Accommodation Pricing in British Columbia by ARIMA model</a:t>
            </a:r>
          </a:p>
          <a:p>
            <a:r>
              <a:rPr lang="en-US" sz="2000" b="1" dirty="0" smtClean="0"/>
              <a:t>Model</a:t>
            </a:r>
            <a:r>
              <a:rPr lang="en-US" dirty="0"/>
              <a:t>: log transformed ARIMA (3,1,1) (2,3,1) [12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endParaRPr lang="en-CA" altLang="zh-CN" sz="1000" b="1" dirty="0" smtClean="0"/>
          </a:p>
          <a:p>
            <a:r>
              <a:rPr lang="en-CA" altLang="zh-CN" sz="2000" b="1" dirty="0" smtClean="0"/>
              <a:t>Output</a:t>
            </a:r>
            <a:r>
              <a:rPr lang="en-CA" altLang="zh-CN" dirty="0" smtClean="0"/>
              <a:t>:</a:t>
            </a:r>
          </a:p>
          <a:p>
            <a:endParaRPr lang="en-CA" altLang="zh-CN" dirty="0" smtClean="0"/>
          </a:p>
          <a:p>
            <a:endParaRPr lang="en-CA" altLang="zh-CN" sz="1000" dirty="0" smtClean="0"/>
          </a:p>
          <a:p>
            <a:r>
              <a:rPr lang="en-CA" sz="2000" b="1" dirty="0"/>
              <a:t>GitHub </a:t>
            </a:r>
            <a:r>
              <a:rPr lang="en-CA" sz="2000" b="1" dirty="0" smtClean="0"/>
              <a:t>Code:</a:t>
            </a:r>
            <a:endParaRPr lang="en-US" sz="2000" b="1" dirty="0">
              <a:hlinkClick r:id="rId2"/>
            </a:endParaRPr>
          </a:p>
          <a:p>
            <a:pPr marL="396865" lvl="1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github.com/Mary268/Time-Series-Forecasting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" y="2870200"/>
            <a:ext cx="7691718" cy="55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890A409-32D2-034A-9BB4-5B554F2A8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276" y="3543300"/>
            <a:ext cx="2458353" cy="1771650"/>
          </a:xfrm>
          <a:prstGeom prst="rect">
            <a:avLst/>
          </a:prstGeom>
        </p:spPr>
      </p:pic>
      <p:sp>
        <p:nvSpPr>
          <p:cNvPr id="12" name="Content Placeholder 1"/>
          <p:cNvSpPr txBox="1">
            <a:spLocks/>
          </p:cNvSpPr>
          <p:nvPr/>
        </p:nvSpPr>
        <p:spPr>
          <a:xfrm>
            <a:off x="4291629" y="3805128"/>
            <a:ext cx="2976966" cy="1028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88918" indent="-288918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tiny errors: RMSE &lt; 8</a:t>
            </a:r>
          </a:p>
          <a:p>
            <a:pPr marL="0" indent="0">
              <a:buNone/>
            </a:pPr>
            <a:r>
              <a:rPr lang="en-US" dirty="0" smtClean="0"/>
              <a:t>Residuals: stationary</a:t>
            </a:r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297783" y="662940"/>
            <a:ext cx="8846217" cy="750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8918" indent="-288918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smtClean="0"/>
              <a:t>3. Time Series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2951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b="1" dirty="0"/>
              <a:t>Business Problem</a:t>
            </a:r>
            <a:r>
              <a:rPr lang="en-US" dirty="0"/>
              <a:t>: </a:t>
            </a:r>
            <a:r>
              <a:rPr lang="en-US" sz="1900" dirty="0"/>
              <a:t>Classification of </a:t>
            </a:r>
            <a:r>
              <a:rPr lang="en-US" sz="1900" dirty="0" smtClean="0"/>
              <a:t>Courses based </a:t>
            </a:r>
            <a:r>
              <a:rPr lang="en-US" sz="1900" dirty="0"/>
              <a:t>on </a:t>
            </a:r>
            <a:r>
              <a:rPr lang="en-US" sz="1900" dirty="0" smtClean="0"/>
              <a:t>variables like: </a:t>
            </a:r>
            <a:r>
              <a:rPr lang="en-US" sz="1900" dirty="0"/>
              <a:t>instructor, </a:t>
            </a:r>
            <a:r>
              <a:rPr lang="en-US" sz="1900" dirty="0" smtClean="0"/>
              <a:t>difficulty level, </a:t>
            </a:r>
            <a:r>
              <a:rPr lang="en-US" sz="1900" dirty="0"/>
              <a:t>attendance and etc. </a:t>
            </a:r>
            <a:endParaRPr lang="en-US" sz="1900" dirty="0" smtClean="0"/>
          </a:p>
          <a:p>
            <a:endParaRPr lang="en-US" dirty="0"/>
          </a:p>
          <a:p>
            <a:r>
              <a:rPr lang="en-US" sz="2000" b="1" dirty="0"/>
              <a:t>K-NN </a:t>
            </a:r>
            <a:r>
              <a:rPr lang="en-US" sz="1900" dirty="0" smtClean="0"/>
              <a:t>(Nearest Neighbors) Model (k = 9) 	 Accuracy: 90%</a:t>
            </a:r>
          </a:p>
          <a:p>
            <a:r>
              <a:rPr lang="en-US" sz="2100" b="1" dirty="0"/>
              <a:t>GitHub </a:t>
            </a:r>
            <a:r>
              <a:rPr lang="en-US" sz="2100" b="1" dirty="0" smtClean="0"/>
              <a:t>Code:</a:t>
            </a:r>
          </a:p>
          <a:p>
            <a:pPr marL="396865" lvl="1" indent="0">
              <a:buNone/>
            </a:pPr>
            <a:r>
              <a:rPr lang="en-US" sz="1900" dirty="0" smtClean="0">
                <a:hlinkClick r:id="rId2"/>
              </a:rPr>
              <a:t>https</a:t>
            </a:r>
            <a:r>
              <a:rPr lang="en-US" sz="1900" dirty="0">
                <a:hlinkClick r:id="rId2"/>
              </a:rPr>
              <a:t>://</a:t>
            </a:r>
            <a:r>
              <a:rPr lang="en-US" sz="1900" dirty="0" smtClean="0">
                <a:hlinkClick r:id="rId2"/>
              </a:rPr>
              <a:t>github.com/Mary268/K-NN-Classification</a:t>
            </a:r>
            <a:endParaRPr lang="en-US" sz="1900" dirty="0" smtClean="0"/>
          </a:p>
          <a:p>
            <a:pPr marL="396865" lvl="1" indent="0">
              <a:buNone/>
            </a:pPr>
            <a:endParaRPr lang="en-US" dirty="0"/>
          </a:p>
          <a:p>
            <a:r>
              <a:rPr lang="en-US" sz="2000" b="1" dirty="0"/>
              <a:t>SVM</a:t>
            </a:r>
            <a:r>
              <a:rPr lang="en-US" dirty="0"/>
              <a:t> </a:t>
            </a:r>
            <a:r>
              <a:rPr lang="en-US" sz="1900" dirty="0"/>
              <a:t>(Support Vector Machine</a:t>
            </a:r>
            <a:r>
              <a:rPr lang="en-US" sz="1900" dirty="0" smtClean="0"/>
              <a:t>)  Model 	 Accuracy</a:t>
            </a:r>
            <a:r>
              <a:rPr lang="en-US" sz="1900" dirty="0"/>
              <a:t>: </a:t>
            </a:r>
            <a:r>
              <a:rPr lang="en-US" sz="1900" dirty="0" smtClean="0"/>
              <a:t>98%</a:t>
            </a:r>
          </a:p>
          <a:p>
            <a:r>
              <a:rPr lang="en-US" sz="2200" b="1" dirty="0"/>
              <a:t>GitHub Code</a:t>
            </a:r>
            <a:r>
              <a:rPr lang="en-US" sz="2200" b="1" dirty="0" smtClean="0"/>
              <a:t>:</a:t>
            </a:r>
            <a:endParaRPr lang="en-US" sz="2200" dirty="0" smtClean="0"/>
          </a:p>
          <a:p>
            <a:pPr marL="396865" lvl="1" indent="0">
              <a:buNone/>
            </a:pPr>
            <a:r>
              <a:rPr lang="en-US" sz="1900" dirty="0">
                <a:hlinkClick r:id="rId3"/>
              </a:rPr>
              <a:t>https://</a:t>
            </a:r>
            <a:r>
              <a:rPr lang="en-US" sz="1900" dirty="0" smtClean="0">
                <a:hlinkClick r:id="rId3"/>
              </a:rPr>
              <a:t>github.com/Mary268/SVM-Classification</a:t>
            </a:r>
            <a:endParaRPr lang="en-US" sz="1900" dirty="0" smtClean="0"/>
          </a:p>
          <a:p>
            <a:pPr marL="396865" lvl="1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297783" y="662940"/>
            <a:ext cx="8846217" cy="750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8918" indent="-288918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smtClean="0"/>
              <a:t>4. K-NN &amp; 5. SVM Classification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6650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Business Problem</a:t>
            </a:r>
            <a:r>
              <a:rPr lang="en-US" dirty="0" smtClean="0"/>
              <a:t>: </a:t>
            </a:r>
            <a:r>
              <a:rPr lang="en-US" dirty="0"/>
              <a:t>Classification of </a:t>
            </a:r>
            <a:r>
              <a:rPr lang="en-US" dirty="0" smtClean="0"/>
              <a:t>Courses</a:t>
            </a:r>
          </a:p>
          <a:p>
            <a:r>
              <a:rPr lang="en-US" sz="2000" b="1" dirty="0"/>
              <a:t>Model</a:t>
            </a:r>
            <a:r>
              <a:rPr lang="en-US" dirty="0" smtClean="0"/>
              <a:t>: 1 layer and 3 neurons with 0.98 accuracy</a:t>
            </a:r>
          </a:p>
          <a:p>
            <a:r>
              <a:rPr lang="en-US" dirty="0"/>
              <a:t>Potential Problem: </a:t>
            </a:r>
            <a:endParaRPr lang="en-US" dirty="0" smtClean="0"/>
          </a:p>
          <a:p>
            <a:pPr marL="396865" lvl="1" indent="0">
              <a:buNone/>
            </a:pPr>
            <a:r>
              <a:rPr lang="en-US" dirty="0" smtClean="0"/>
              <a:t>Accuracy </a:t>
            </a:r>
            <a:r>
              <a:rPr lang="en-US" dirty="0"/>
              <a:t>is unstable because of the randomness of initial points</a:t>
            </a:r>
            <a:endParaRPr lang="en-US" dirty="0" smtClean="0"/>
          </a:p>
          <a:p>
            <a:r>
              <a:rPr lang="en-US" altLang="zh-CN" sz="2000" b="1" dirty="0"/>
              <a:t>GitHub Code</a:t>
            </a:r>
            <a:r>
              <a:rPr lang="en-US" altLang="zh-CN" dirty="0" smtClean="0"/>
              <a:t>:</a:t>
            </a:r>
            <a:endParaRPr lang="en-US" dirty="0"/>
          </a:p>
          <a:p>
            <a:pPr marL="396865" lvl="1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github.com/Mary268/Neural-NetWork</a:t>
            </a:r>
            <a:endParaRPr lang="en-US" dirty="0" smtClean="0"/>
          </a:p>
          <a:p>
            <a:pPr marL="396865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297783" y="662940"/>
            <a:ext cx="8846217" cy="750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8918" indent="-288918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smtClean="0"/>
              <a:t>6. Neural Network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4145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smtClean="0"/>
              <a:t>Business </a:t>
            </a:r>
            <a:r>
              <a:rPr lang="en-US" sz="2000" b="1" dirty="0"/>
              <a:t>Problem: </a:t>
            </a:r>
            <a:r>
              <a:rPr lang="en-US" sz="1800" dirty="0"/>
              <a:t>image recognition of the 26 alphabets, 10 digit</a:t>
            </a:r>
            <a:r>
              <a:rPr lang="en-US" sz="1800" dirty="0" smtClean="0"/>
              <a:t>s and etc.</a:t>
            </a:r>
          </a:p>
          <a:p>
            <a:r>
              <a:rPr lang="en-US" dirty="0"/>
              <a:t> </a:t>
            </a:r>
            <a:r>
              <a:rPr lang="en-US" sz="2000" b="1" dirty="0" smtClean="0"/>
              <a:t>Model</a:t>
            </a:r>
            <a:r>
              <a:rPr lang="en-US" dirty="0"/>
              <a:t>: </a:t>
            </a:r>
            <a:r>
              <a:rPr lang="en-US" sz="1800" dirty="0"/>
              <a:t>K-Means(Nearest Mean Centroid</a:t>
            </a:r>
            <a:r>
              <a:rPr lang="en-US" sz="1800" dirty="0" smtClean="0"/>
              <a:t>) builds 10 image digit clusters (</a:t>
            </a:r>
            <a:r>
              <a:rPr lang="en-US" sz="1800" dirty="0"/>
              <a:t>0</a:t>
            </a:r>
            <a:r>
              <a:rPr lang="en-US" sz="1800" dirty="0" smtClean="0"/>
              <a:t> - 9) with  80% accuracy</a:t>
            </a:r>
          </a:p>
          <a:p>
            <a:r>
              <a:rPr lang="en-US" sz="2000" b="1" dirty="0" smtClean="0"/>
              <a:t>Output:</a:t>
            </a:r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2000" b="1" dirty="0"/>
              <a:t>GitHub Code:</a:t>
            </a:r>
          </a:p>
          <a:p>
            <a:pPr marL="396865" lvl="1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github.com/Mary268/K-Means-Clustering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140" y="2901288"/>
            <a:ext cx="3182620" cy="1587960"/>
          </a:xfrm>
          <a:prstGeom prst="rect">
            <a:avLst/>
          </a:prstGeom>
        </p:spPr>
      </p:pic>
      <p:sp>
        <p:nvSpPr>
          <p:cNvPr id="14" name="Content Placeholder 1"/>
          <p:cNvSpPr txBox="1">
            <a:spLocks/>
          </p:cNvSpPr>
          <p:nvPr/>
        </p:nvSpPr>
        <p:spPr>
          <a:xfrm>
            <a:off x="297783" y="662940"/>
            <a:ext cx="8846217" cy="750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8918" indent="-288918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smtClean="0"/>
              <a:t>7. K-Means Clustering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149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ofWaterloo_WhiteBkgrd">
  <a:themeElements>
    <a:clrScheme name="Waterloo2016">
      <a:dk1>
        <a:sysClr val="windowText" lastClr="000000"/>
      </a:dk1>
      <a:lt1>
        <a:sysClr val="window" lastClr="FFFFFF"/>
      </a:lt1>
      <a:dk2>
        <a:srgbClr val="757575"/>
      </a:dk2>
      <a:lt2>
        <a:srgbClr val="D6D6D6"/>
      </a:lt2>
      <a:accent1>
        <a:srgbClr val="FFD54F"/>
      </a:accent1>
      <a:accent2>
        <a:srgbClr val="0C0C0C"/>
      </a:accent2>
      <a:accent3>
        <a:srgbClr val="AEAEAE"/>
      </a:accent3>
      <a:accent4>
        <a:srgbClr val="B71233"/>
      </a:accent4>
      <a:accent5>
        <a:srgbClr val="7F7F7F"/>
      </a:accent5>
      <a:accent6>
        <a:srgbClr val="0073CE"/>
      </a:accent6>
      <a:hlink>
        <a:srgbClr val="353535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erloo_4x3" id="{BA8D503C-C11A-9648-BFE2-F41EE48FC381}" vid="{57895F78-9C0E-DA4A-9824-24573322C3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uwaterloo_4x3</Template>
  <TotalTime>4664</TotalTime>
  <Words>380</Words>
  <Application>Microsoft Macintosh PowerPoint</Application>
  <PresentationFormat>On-screen Show (4:3)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Georgia</vt:lpstr>
      <vt:lpstr>Impact</vt:lpstr>
      <vt:lpstr>Verdana</vt:lpstr>
      <vt:lpstr>Wingdings</vt:lpstr>
      <vt:lpstr>UofWaterloo_WhiteBkgrd</vt:lpstr>
      <vt:lpstr>Mary Wang’s Machine Learning Projects &amp; Experiences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IN THIS SPACE HERE</dc:title>
  <dc:creator>王 梦璐</dc:creator>
  <cp:lastModifiedBy>王 梦璐</cp:lastModifiedBy>
  <cp:revision>169</cp:revision>
  <dcterms:created xsi:type="dcterms:W3CDTF">2018-04-30T18:37:59Z</dcterms:created>
  <dcterms:modified xsi:type="dcterms:W3CDTF">2018-05-29T04:44:20Z</dcterms:modified>
</cp:coreProperties>
</file>