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256" r:id="rId2"/>
    <p:sldId id="311" r:id="rId3"/>
    <p:sldId id="315" r:id="rId4"/>
    <p:sldId id="316" r:id="rId5"/>
    <p:sldId id="312" r:id="rId6"/>
    <p:sldId id="313" r:id="rId7"/>
    <p:sldId id="320" r:id="rId8"/>
    <p:sldId id="314" r:id="rId9"/>
    <p:sldId id="319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Analyst Profile</a:t>
            </a:r>
          </a:p>
        </c:rich>
      </c:tx>
      <c:layout>
        <c:manualLayout>
          <c:xMode val="edge"/>
          <c:yMode val="edge"/>
          <c:x val="0.00026317638622596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396348540089"/>
          <c:y val="0.206283118517546"/>
          <c:w val="0.802567299374078"/>
          <c:h val="0.68575833833166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1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1"/>
              <c:layout/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24967989809268"/>
                  <c:y val="-0.03620185459407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6566332502163"/>
                      <c:h val="0.0748091727957719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0207337802722015"/>
                  <c:y val="-0.04631549188740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1469505779071"/>
                      <c:h val="0.075732742830287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30.0</c:v>
                </c:pt>
                <c:pt idx="1">
                  <c:v>20.0</c:v>
                </c:pt>
                <c:pt idx="2">
                  <c:v>10.0</c:v>
                </c:pt>
                <c:pt idx="3">
                  <c:v>5.0</c:v>
                </c:pt>
                <c:pt idx="4">
                  <c:v>5.0</c:v>
                </c:pt>
                <c:pt idx="5">
                  <c:v>30.0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26-412C-A7E7-937A4C6213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5.0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B026-412C-A7E7-937A4C6213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026-412C-A7E7-937A4C6213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026-412C-A7E7-937A4C6213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026-412C-A7E7-937A4C6213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Machine Learning</c:v>
                </c:pt>
                <c:pt idx="1">
                  <c:v>Computer Science</c:v>
                </c:pt>
                <c:pt idx="2">
                  <c:v>Optimization</c:v>
                </c:pt>
                <c:pt idx="3">
                  <c:v>Domain Expertise</c:v>
                </c:pt>
                <c:pt idx="4">
                  <c:v>Visualization</c:v>
                </c:pt>
                <c:pt idx="5">
                  <c:v>Statistics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B026-412C-A7E7-937A4C6213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5/5/18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5/5/18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5/5/18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mailto:m343wang@waterloo.ca" TargetMode="External"/><Relationship Id="rId3" Type="http://schemas.openxmlformats.org/officeDocument/2006/relationships/hyperlink" Target="https://www.linkedin.com/in/mary-wang-927aa612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inear_Regression" TargetMode="Externa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_Transformed_Linear_Regres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Logistic_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Time-Series-Forecast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NN-Classification" TargetMode="External"/><Relationship Id="rId3" Type="http://schemas.openxmlformats.org/officeDocument/2006/relationships/hyperlink" Target="https://github.com/Mary268/SVM-Classific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Neural-NetWor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ry268/K-Means-Clustering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 smtClean="0"/>
              <a:t>Machine Learning </a:t>
            </a:r>
            <a:r>
              <a:rPr lang="en-US" altLang="zh-CN" dirty="0" smtClean="0"/>
              <a:t>Skills &amp; Experiences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3954780"/>
            <a:ext cx="5112661" cy="97859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Menglu</a:t>
            </a:r>
            <a:r>
              <a:rPr lang="en-US" b="1" dirty="0" smtClean="0">
                <a:solidFill>
                  <a:schemeClr val="tx1"/>
                </a:solidFill>
              </a:rPr>
              <a:t> (Mary) Wang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MMSc</a:t>
            </a:r>
            <a:r>
              <a:rPr lang="en-US" b="1" dirty="0" smtClean="0">
                <a:solidFill>
                  <a:schemeClr val="tx1"/>
                </a:solidFill>
              </a:rPr>
              <a:t>, Faculty of Engineering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5/1/18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72513" y="4137660"/>
            <a:ext cx="4114682" cy="21976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m343wang@waterloo.ca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Phone:	 519-588-8885</a:t>
            </a: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https://www.linkedin.com/in/mary-wang-927aa6126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846217" cy="3702286"/>
          </a:xfrm>
        </p:spPr>
        <p:txBody>
          <a:bodyPr>
            <a:normAutofit/>
          </a:bodyPr>
          <a:lstStyle/>
          <a:p>
            <a:r>
              <a:rPr lang="en-US" dirty="0" smtClean="0"/>
              <a:t>Business Problem 1: </a:t>
            </a:r>
            <a:endParaRPr lang="en-US" dirty="0"/>
          </a:p>
          <a:p>
            <a:pPr marL="396865" lvl="1" indent="0">
              <a:buNone/>
            </a:pPr>
            <a:r>
              <a:rPr lang="en-US" dirty="0" smtClean="0"/>
              <a:t>Vanderbilt </a:t>
            </a:r>
            <a:r>
              <a:rPr lang="en-US" dirty="0"/>
              <a:t>University Medical </a:t>
            </a:r>
            <a:r>
              <a:rPr lang="en-US" dirty="0" smtClean="0"/>
              <a:t>Center</a:t>
            </a:r>
            <a:r>
              <a:rPr lang="en-CA" dirty="0" smtClean="0"/>
              <a:t> (VUMC) need </a:t>
            </a:r>
            <a:r>
              <a:rPr lang="en-CA" b="1" dirty="0" smtClean="0">
                <a:solidFill>
                  <a:schemeClr val="bg2">
                    <a:lumMod val="10000"/>
                  </a:schemeClr>
                </a:solidFill>
              </a:rPr>
              <a:t>predict</a:t>
            </a: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CA" dirty="0" smtClean="0"/>
              <a:t>daily </a:t>
            </a:r>
            <a:r>
              <a:rPr lang="en-CA" dirty="0">
                <a:solidFill>
                  <a:schemeClr val="bg2">
                    <a:lumMod val="10000"/>
                  </a:schemeClr>
                </a:solidFill>
              </a:rPr>
              <a:t>surgery</a:t>
            </a:r>
            <a:r>
              <a:rPr lang="en-CA" dirty="0"/>
              <a:t> number </a:t>
            </a:r>
            <a:r>
              <a:rPr lang="en-CA" dirty="0" smtClean="0"/>
              <a:t>in advance.</a:t>
            </a:r>
          </a:p>
          <a:p>
            <a:r>
              <a:rPr lang="en-CA" dirty="0" smtClean="0"/>
              <a:t>Final Model: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396865" lvl="1" indent="0">
              <a:buNone/>
            </a:pPr>
            <a:r>
              <a:rPr lang="en-US" sz="1800" i="1" dirty="0" err="1" smtClean="0"/>
              <a:t>ŷ</a:t>
            </a:r>
            <a:r>
              <a:rPr lang="en-US" sz="1800" i="1" dirty="0"/>
              <a:t>= </a:t>
            </a:r>
            <a:r>
              <a:rPr lang="en-US" sz="1800" i="1" dirty="0"/>
              <a:t>X</a:t>
            </a:r>
            <a:r>
              <a:rPr lang="en-US" sz="1800" i="1" dirty="0" smtClean="0"/>
              <a:t> * B * Dummy Variables</a:t>
            </a:r>
          </a:p>
          <a:p>
            <a:pPr marL="396865" lvl="1" indent="0">
              <a:buNone/>
            </a:pPr>
            <a:r>
              <a:rPr lang="en-CA" dirty="0" smtClean="0"/>
              <a:t>R^2 </a:t>
            </a:r>
            <a:r>
              <a:rPr lang="en-CA" dirty="0" smtClean="0"/>
              <a:t>(Model Performance): 81.9%</a:t>
            </a:r>
            <a:endParaRPr lang="en-US" dirty="0" smtClean="0"/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github.com/Mary268/Linear_Regression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63" y="4892040"/>
            <a:ext cx="281631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 </a:t>
            </a:r>
            <a:r>
              <a:rPr lang="en-US" dirty="0" smtClean="0"/>
              <a:t>2: </a:t>
            </a:r>
          </a:p>
          <a:p>
            <a:pPr marL="396865" lvl="1" indent="0">
              <a:buNone/>
            </a:pPr>
            <a:r>
              <a:rPr lang="en-US" dirty="0" smtClean="0"/>
              <a:t>Market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dirty="0" smtClean="0"/>
              <a:t>Problem.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 based on different Discount % (</a:t>
            </a:r>
            <a:r>
              <a:rPr lang="en-US" altLang="zh-CN" b="1" dirty="0" smtClean="0"/>
              <a:t>elasticity of demand</a:t>
            </a:r>
            <a:r>
              <a:rPr lang="en-US" altLang="zh-CN" dirty="0" smtClean="0"/>
              <a:t>) in different seasons. </a:t>
            </a:r>
          </a:p>
          <a:p>
            <a:r>
              <a:rPr lang="en-US" altLang="zh-CN" dirty="0" smtClean="0"/>
              <a:t>Model</a:t>
            </a:r>
            <a:r>
              <a:rPr lang="en-CA" altLang="zh-CN" dirty="0" smtClean="0"/>
              <a:t>: </a:t>
            </a:r>
          </a:p>
          <a:p>
            <a:pPr marL="396865" lvl="1" indent="0">
              <a:buNone/>
            </a:pPr>
            <a:r>
              <a:rPr lang="en-US" dirty="0"/>
              <a:t> </a:t>
            </a:r>
            <a:r>
              <a:rPr lang="en-US" sz="1800" i="1" dirty="0" smtClean="0"/>
              <a:t>Log(</a:t>
            </a:r>
            <a:r>
              <a:rPr lang="en-US" sz="1800" i="1" dirty="0" err="1" smtClean="0"/>
              <a:t>ŷi</a:t>
            </a:r>
            <a:r>
              <a:rPr lang="en-US" sz="1800" i="1" dirty="0" smtClean="0"/>
              <a:t>)=</a:t>
            </a:r>
            <a:r>
              <a:rPr lang="en-US" sz="1800" i="1" dirty="0"/>
              <a:t>b</a:t>
            </a:r>
            <a:r>
              <a:rPr lang="en-US" sz="1800" i="1" dirty="0" smtClean="0"/>
              <a:t>0+ Log(X</a:t>
            </a:r>
            <a:r>
              <a:rPr lang="en-US" sz="1800" i="1" baseline="-25000" dirty="0" smtClean="0"/>
              <a:t>1i</a:t>
            </a:r>
            <a:r>
              <a:rPr lang="en-US" sz="1800" i="1" dirty="0"/>
              <a:t>) </a:t>
            </a:r>
            <a:r>
              <a:rPr lang="en-US" sz="1800" i="1" dirty="0" smtClean="0"/>
              <a:t>*B1+ b3</a:t>
            </a:r>
            <a:r>
              <a:rPr lang="en-US" sz="1800" i="1" baseline="-25000" dirty="0" smtClean="0"/>
              <a:t>  </a:t>
            </a:r>
            <a:r>
              <a:rPr lang="en-US" sz="1800" i="1" dirty="0"/>
              <a:t>+2</a:t>
            </a:r>
            <a:r>
              <a:rPr lang="en-US" sz="1800" i="1" dirty="0" smtClean="0"/>
              <a:t>* (</a:t>
            </a:r>
            <a:r>
              <a:rPr lang="en-US" sz="1800" i="1" dirty="0"/>
              <a:t>Holt's Winter Time Series Adjustment</a:t>
            </a:r>
            <a:r>
              <a:rPr lang="en-US" sz="1800" i="1" dirty="0" smtClean="0"/>
              <a:t>)</a:t>
            </a:r>
          </a:p>
          <a:p>
            <a:pPr marL="396865" lvl="1" indent="0">
              <a:buNone/>
            </a:pPr>
            <a:endParaRPr lang="en-US" altLang="zh-CN" sz="800" dirty="0" smtClean="0"/>
          </a:p>
          <a:p>
            <a:r>
              <a:rPr lang="en-US" dirty="0"/>
              <a:t>GitHub </a:t>
            </a:r>
            <a:r>
              <a:rPr lang="en-US" dirty="0" smtClean="0"/>
              <a:t>Code: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github.com/Mary268/Log_Transformed_Linear_Regression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5444834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</a:p>
          <a:p>
            <a:pPr marL="396865" lvl="1" indent="0">
              <a:buNone/>
            </a:pPr>
            <a:r>
              <a:rPr lang="en-US" dirty="0" smtClean="0"/>
              <a:t>Business Problem: Identify the Effectiveness (1/0) of Advertisements.</a:t>
            </a:r>
          </a:p>
          <a:p>
            <a:r>
              <a:rPr lang="en-US" dirty="0" smtClean="0"/>
              <a:t>Final 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Probability(y=1) = 1/(1+ e</a:t>
            </a:r>
            <a:r>
              <a:rPr lang="en-US" altLang="zh-CN" dirty="0" smtClean="0"/>
              <a:t>^(-(X*B)))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 smtClean="0"/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https://github.com/Mary268/Logistic_Regression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90130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15526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40922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94" y="2868646"/>
            <a:ext cx="2539210" cy="142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62" y="4295156"/>
            <a:ext cx="2630812" cy="16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913" y="1413166"/>
            <a:ext cx="8677297" cy="28877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Problem: Forecast </a:t>
            </a:r>
            <a:r>
              <a:rPr lang="en-US" dirty="0" smtClean="0"/>
              <a:t>Accommodation Pricing in BC by ARIMA model.</a:t>
            </a:r>
          </a:p>
          <a:p>
            <a:r>
              <a:rPr lang="en-US" dirty="0" smtClean="0"/>
              <a:t>Final Model</a:t>
            </a:r>
            <a:r>
              <a:rPr lang="en-US" dirty="0"/>
              <a:t>: log transformed ARIMA (3,1,1) (2,3,1) [12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github.com/Mary268/Time-Series-Forecasting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15065" y="820574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640461" y="820574"/>
            <a:ext cx="1065644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Time </a:t>
            </a:r>
            <a:r>
              <a:rPr lang="en-US" b="1" dirty="0" smtClean="0">
                <a:solidFill>
                  <a:schemeClr val="tx1"/>
                </a:solidFill>
              </a:rPr>
              <a:t>Series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765857" y="820574"/>
            <a:ext cx="1065644" cy="2860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Forecast</a:t>
            </a:r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7806566" y="820574"/>
            <a:ext cx="1065644" cy="286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2870200"/>
            <a:ext cx="7691718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890A409-32D2-034A-9BB4-5B554F2A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97" y="4198094"/>
            <a:ext cx="2745186" cy="2659906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445770" y="4886034"/>
            <a:ext cx="2976966" cy="1320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8918" indent="-288918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tiny errors: RMSE &lt; 8</a:t>
            </a:r>
          </a:p>
          <a:p>
            <a:pPr marL="0" indent="0">
              <a:buNone/>
            </a:pPr>
            <a:r>
              <a:rPr lang="en-US" dirty="0" smtClean="0"/>
              <a:t>Residuals: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Problem: Classification of </a:t>
            </a:r>
            <a:r>
              <a:rPr lang="en-US" dirty="0" smtClean="0"/>
              <a:t>Courses based </a:t>
            </a:r>
            <a:r>
              <a:rPr lang="en-US" dirty="0"/>
              <a:t>on </a:t>
            </a:r>
            <a:r>
              <a:rPr lang="en-US" dirty="0" smtClean="0"/>
              <a:t>variables like: </a:t>
            </a:r>
            <a:r>
              <a:rPr lang="en-US" dirty="0"/>
              <a:t>instructor, </a:t>
            </a:r>
            <a:r>
              <a:rPr lang="en-US" dirty="0" smtClean="0"/>
              <a:t>difficulty level, </a:t>
            </a:r>
            <a:r>
              <a:rPr lang="en-US" dirty="0"/>
              <a:t>attendance and etc.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K-NN (Nearest Neighbors) Model with k = 9;  Accuracy: 90%</a:t>
            </a:r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github.com/Mary268/K-NN-Classification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  <a:p>
            <a:r>
              <a:rPr lang="en-US" dirty="0"/>
              <a:t>SVM (Support Vector Machine</a:t>
            </a:r>
            <a:r>
              <a:rPr lang="en-US" dirty="0" smtClean="0"/>
              <a:t>)  Model;  	 Accuracy</a:t>
            </a:r>
            <a:r>
              <a:rPr lang="en-US" dirty="0"/>
              <a:t>: </a:t>
            </a:r>
            <a:r>
              <a:rPr lang="en-US" dirty="0" smtClean="0"/>
              <a:t>98%</a:t>
            </a:r>
          </a:p>
          <a:p>
            <a:pPr marL="396865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github.com/Mary268/SVM-Classification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0999" y="767759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16395" y="767759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82039" y="767759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29074" y="767759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0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Neutral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Business Problem: </a:t>
            </a:r>
            <a:r>
              <a:rPr lang="en-US" dirty="0"/>
              <a:t>Classification of </a:t>
            </a:r>
            <a:r>
              <a:rPr lang="en-US" dirty="0" smtClean="0"/>
              <a:t>Courses</a:t>
            </a:r>
          </a:p>
          <a:p>
            <a:r>
              <a:rPr lang="en-US" dirty="0" smtClean="0"/>
              <a:t>Model: 1 layer and 3 neurons with 0.98 accuracy</a:t>
            </a:r>
          </a:p>
          <a:p>
            <a:r>
              <a:rPr lang="en-US" dirty="0"/>
              <a:t>Potential Problem: </a:t>
            </a:r>
            <a:endParaRPr lang="en-US" dirty="0" smtClean="0"/>
          </a:p>
          <a:p>
            <a:pPr marL="396865" lvl="1" indent="0">
              <a:buNone/>
            </a:pPr>
            <a:r>
              <a:rPr lang="en-US" dirty="0" smtClean="0"/>
              <a:t>Accuracy </a:t>
            </a:r>
            <a:r>
              <a:rPr lang="en-US" dirty="0"/>
              <a:t>is unstable because of the randomness of initial points</a:t>
            </a:r>
            <a:endParaRPr lang="en-US" dirty="0" smtClean="0"/>
          </a:p>
          <a:p>
            <a:r>
              <a:rPr lang="en-US" altLang="zh-CN" dirty="0" err="1" smtClean="0"/>
              <a:t>Gitbub</a:t>
            </a:r>
            <a:r>
              <a:rPr lang="en-US" altLang="zh-CN" dirty="0" smtClean="0"/>
              <a:t> Code:</a:t>
            </a:r>
            <a:endParaRPr lang="en-US" dirty="0"/>
          </a:p>
          <a:p>
            <a:pPr marL="396865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github.com/Mary268/Neural-NetWork</a:t>
            </a:r>
            <a:endParaRPr lang="en-US" dirty="0" smtClean="0"/>
          </a:p>
          <a:p>
            <a:pPr marL="396865" lvl="1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0999" y="767759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16395" y="767759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382039" y="767759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29074" y="767759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(Nearest Mean Centroid)</a:t>
            </a:r>
          </a:p>
          <a:p>
            <a:r>
              <a:rPr lang="en-US" dirty="0" smtClean="0"/>
              <a:t>Business Problem: image recognition of the 26 alphabets, 10 digits and etc.</a:t>
            </a:r>
          </a:p>
          <a:p>
            <a:r>
              <a:rPr lang="en-US" dirty="0"/>
              <a:t> </a:t>
            </a:r>
            <a:r>
              <a:rPr lang="en-US" dirty="0" smtClean="0"/>
              <a:t>K-Means builds 10 image digit clusters (</a:t>
            </a:r>
            <a:r>
              <a:rPr lang="en-US" dirty="0"/>
              <a:t>0</a:t>
            </a:r>
            <a:r>
              <a:rPr lang="en-US" dirty="0" smtClean="0"/>
              <a:t> - 9) with  80% accuracy.</a:t>
            </a:r>
          </a:p>
          <a:p>
            <a:r>
              <a:rPr lang="en-US" dirty="0" smtClean="0"/>
              <a:t>GitHub Code:</a:t>
            </a:r>
          </a:p>
          <a:p>
            <a:pPr marL="396865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github.com/Mary268/K-Means-Clustering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788" y="810330"/>
            <a:ext cx="1065644" cy="286052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515184" y="810330"/>
            <a:ext cx="1065644" cy="286052"/>
          </a:xfrm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 smtClean="0">
                <a:solidFill>
                  <a:schemeClr val="tx1"/>
                </a:solidFill>
              </a:rPr>
              <a:t>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646472" y="789842"/>
            <a:ext cx="1225738" cy="286052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580828" y="810330"/>
            <a:ext cx="1065644" cy="2860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" y="4872520"/>
            <a:ext cx="3182620" cy="1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357604"/>
            <a:ext cx="4263390" cy="4650679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This document only discuss my </a:t>
            </a:r>
            <a:r>
              <a:rPr lang="en-US" b="1" dirty="0" smtClean="0">
                <a:solidFill>
                  <a:srgbClr val="FFC000"/>
                </a:solidFill>
              </a:rPr>
              <a:t>Machine Learning</a:t>
            </a:r>
            <a:r>
              <a:rPr lang="en-US" dirty="0" smtClean="0"/>
              <a:t> expertise.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Others expertise please refer: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Statistics</a:t>
            </a:r>
            <a:r>
              <a:rPr lang="en-US" dirty="0" smtClean="0"/>
              <a:t>: 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Transcript </a:t>
            </a:r>
            <a:r>
              <a:rPr lang="en-US" dirty="0"/>
              <a:t>of </a:t>
            </a:r>
            <a:r>
              <a:rPr lang="en-US" dirty="0" smtClean="0"/>
              <a:t>UW (GPA 95.67)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Computer Science</a:t>
            </a:r>
            <a:r>
              <a:rPr lang="en-US" dirty="0" smtClean="0"/>
              <a:t>: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Software Engineering work experiences (2 years)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7573" y="381667"/>
            <a:ext cx="5284561" cy="703587"/>
          </a:xfrm>
        </p:spPr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13" name="Content Placeholder 13" title="pie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171642"/>
              </p:ext>
            </p:extLst>
          </p:nvPr>
        </p:nvGraphicFramePr>
        <p:xfrm>
          <a:off x="195262" y="1085254"/>
          <a:ext cx="4605338" cy="550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8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4x3" id="{BA8D503C-C11A-9648-BFE2-F41EE48FC381}" vid="{57895F78-9C0E-DA4A-9824-24573322C3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uwaterloo_4x3</Template>
  <TotalTime>4477</TotalTime>
  <Words>376</Words>
  <Application>Microsoft Macintosh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Georgia</vt:lpstr>
      <vt:lpstr>Impact</vt:lpstr>
      <vt:lpstr>Verdana</vt:lpstr>
      <vt:lpstr>Wingdings</vt:lpstr>
      <vt:lpstr>Arial</vt:lpstr>
      <vt:lpstr>UofWaterloo_WhiteBkgrd</vt:lpstr>
      <vt:lpstr>Machine Learning Skills &amp; Experiences</vt:lpstr>
      <vt:lpstr>Linear regression</vt:lpstr>
      <vt:lpstr>Linear regression</vt:lpstr>
      <vt:lpstr>Linear regression</vt:lpstr>
      <vt:lpstr>Time Series Forecast</vt:lpstr>
      <vt:lpstr>classification</vt:lpstr>
      <vt:lpstr>classification</vt:lpstr>
      <vt:lpstr>Clustering</vt:lpstr>
      <vt:lpstr>Data Analysis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王 梦璐</dc:creator>
  <cp:lastModifiedBy>王 梦璐</cp:lastModifiedBy>
  <cp:revision>121</cp:revision>
  <dcterms:created xsi:type="dcterms:W3CDTF">2018-04-30T18:37:59Z</dcterms:created>
  <dcterms:modified xsi:type="dcterms:W3CDTF">2018-05-06T01:53:13Z</dcterms:modified>
</cp:coreProperties>
</file>