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8A9B4D-F8AC-4062-8FB3-4570FA3F7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BCDD87-90BA-49CC-AEF4-33E0626A3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E21ACE-E7A6-4B61-943D-2DEEC09B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195DFF-9D19-45B5-9C43-F77DE95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7559D5-7CBE-4988-8062-1873A3D6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8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C800D-77D7-49A9-B9D8-3D611366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D02AD1-7880-4B61-A108-42B48F37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4050B6-2CCD-4966-BC49-960B1E5C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F85E33-D0AB-4853-B847-B0DA2222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F9CFF6-EF36-440D-A8D8-D6C2B79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5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DD50808-C148-4F85-B2B1-0FC41BA7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CC685F-EAE2-45DB-B31D-304F6F06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21DDFE-BECF-4FAC-9FEA-0BC609F3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7522B9-5EE0-4A53-AD7C-E5E96B3D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22B6FF-EC81-4443-B627-23F28644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0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395B6F-D8D2-4057-BE2C-DBF8B290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ACDA66-DB37-4623-84EA-BBEAA745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75ABF0-0E58-4094-815E-7C5570C1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25E806-B4ED-4B65-8DDF-A71BCC8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2C61E7-0659-4E3A-996E-51F7FE53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35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FED56-F788-4A4F-9201-21294B6A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0FD0F0-0FAA-44AD-8C9F-930EB50B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EDDE10-427F-4527-A417-09533057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565F0F-1873-400A-B84D-E5112D74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6098CA-333A-4B6A-B284-0ECADC14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4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331A5D-F8C8-486F-AE25-BB49599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857B5-2CDF-40D2-8B65-D5BE401EE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C75E25-D197-4BAF-8AC4-10DE9D24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A69046-8725-413D-BE84-C6ACA60F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CFC5CE-8957-43ED-BB55-BA77DFB4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3AE028-2B1F-4F7F-9F99-3913DCF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08D2AD-E00A-4423-A33E-26EC356A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FC599A-D385-43E7-9DA1-B02EC548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9028D1-D43F-48E2-AEDA-C6B5129B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E4820BA-8E5D-4DE1-BE41-2189EA6F2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FF7C6F-8EE6-4D9E-95E9-0B1F6299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D18B1AF-A363-4FF5-8067-BCD2A9B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1BCCB71-BE7E-4012-AC5B-968B0C0F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CF887CC-A0BD-45C3-8AAC-3D5E1B43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84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0B6A-3926-44FB-B64B-1CD07E8F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E57EE6-E442-4B94-B153-88F08FF1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DBB518C-E908-4250-871F-16E472F7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840DEE-07D5-4821-9105-27241CC3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18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F774785-512C-4212-918D-6ABE33C2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5FE3311-2C5D-4CDF-A09D-53FB8D23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62C043-7EBA-4630-BD7C-EAED21C1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7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D005C9-53AB-48A6-99BA-E91F7D4F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3D55B0-4450-4CCA-8138-6E3AC9C5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D3E96-1478-4766-BC77-52865EA4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F0143B-4D98-4217-84EE-30A9B40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D13D65-976F-4B8B-96C7-396674E5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9C425-E45B-45DA-BB3E-57AA1B31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8F4D1D-54CB-47AF-A80A-69927B5C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DD34926-4D7B-486F-80B8-01C8A1EF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32175F-3B63-41B5-8000-2587087E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E85E0E-2E3A-46A8-8096-95ADC2BE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CEA03E2-A4D6-4E57-9E62-97BB50E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B4E6AC-B76E-4876-8809-CE4A8EA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42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A58CBFA-6F71-40E2-B2BF-FDF32CBE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854CA69-76BD-40E8-A462-C45E3209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1D2124-C130-4EF8-8F54-09C2E92BC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4304-DB13-47A8-BD42-EED8A802CD12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D37210-245F-4CA1-82E6-DA91D0C0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44DDFD-2C51-4822-913E-22ED0BA8B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B53C-5941-47B5-BB00-80D759A5CB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83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26C42F-EB52-4230-AAF1-89FEF0D2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r>
              <a:rPr lang="pl-PL" dirty="0"/>
              <a:t>Error </a:t>
            </a:r>
            <a:r>
              <a:rPr lang="pl-PL" dirty="0" err="1"/>
              <a:t>measurement</a:t>
            </a:r>
            <a:r>
              <a:rPr lang="pl-PL" dirty="0"/>
              <a:t> –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overfitting</a:t>
            </a:r>
            <a:r>
              <a:rPr lang="pl-PL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56C666-61AA-4424-8092-33E54397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2" y="1496963"/>
            <a:ext cx="6791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0040297-972C-424A-BFCD-39B57614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955724"/>
            <a:ext cx="4248472" cy="31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5364B20-D190-4555-A9E5-90186D63754D}"/>
              </a:ext>
            </a:extLst>
          </p:cNvPr>
          <p:cNvSpPr txBox="1"/>
          <p:nvPr/>
        </p:nvSpPr>
        <p:spPr>
          <a:xfrm>
            <a:off x="1810730" y="3737921"/>
            <a:ext cx="1296144" cy="422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800" dirty="0" err="1"/>
              <a:t>Optimal</a:t>
            </a:r>
            <a:r>
              <a:rPr lang="pl-PL" sz="1800" dirty="0"/>
              <a:t> </a:t>
            </a:r>
            <a:r>
              <a:rPr lang="pl-PL" sz="1800" dirty="0" err="1"/>
              <a:t>fit</a:t>
            </a:r>
            <a:endParaRPr lang="pl-PL" sz="1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029D0F-4A57-480C-BC76-1C7CE6D1D237}"/>
              </a:ext>
            </a:extLst>
          </p:cNvPr>
          <p:cNvSpPr txBox="1"/>
          <p:nvPr/>
        </p:nvSpPr>
        <p:spPr>
          <a:xfrm>
            <a:off x="4078982" y="5898742"/>
            <a:ext cx="1296144" cy="699404"/>
          </a:xfrm>
          <a:prstGeom prst="rect">
            <a:avLst/>
          </a:prstGeom>
          <a:noFill/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800" dirty="0"/>
              <a:t>Model </a:t>
            </a:r>
            <a:r>
              <a:rPr lang="pl-PL" sz="1800" dirty="0" err="1"/>
              <a:t>complexity</a:t>
            </a:r>
            <a:endParaRPr lang="pl-PL" sz="1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25008C3-2396-4933-9A4D-F82381AAFA02}"/>
              </a:ext>
            </a:extLst>
          </p:cNvPr>
          <p:cNvSpPr txBox="1"/>
          <p:nvPr/>
        </p:nvSpPr>
        <p:spPr>
          <a:xfrm>
            <a:off x="262558" y="2874635"/>
            <a:ext cx="864096" cy="422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800" dirty="0"/>
              <a:t>Error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CC4D0F6-749D-4B75-9711-D2DE597FBC7F}"/>
              </a:ext>
            </a:extLst>
          </p:cNvPr>
          <p:cNvSpPr txBox="1"/>
          <p:nvPr/>
        </p:nvSpPr>
        <p:spPr>
          <a:xfrm>
            <a:off x="3358902" y="3092171"/>
            <a:ext cx="1872208" cy="65323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100" dirty="0" err="1"/>
              <a:t>Validation</a:t>
            </a:r>
            <a:r>
              <a:rPr lang="pl-PL" sz="1100" dirty="0"/>
              <a:t> </a:t>
            </a:r>
            <a:r>
              <a:rPr lang="pl-PL" sz="1100" dirty="0" err="1"/>
              <a:t>sample</a:t>
            </a:r>
            <a:r>
              <a:rPr lang="pl-PL" sz="1100" dirty="0"/>
              <a:t> error</a:t>
            </a:r>
            <a:br>
              <a:rPr lang="pl-PL" sz="1100" dirty="0"/>
            </a:br>
            <a:br>
              <a:rPr lang="pl-PL" sz="1100" dirty="0"/>
            </a:br>
            <a:r>
              <a:rPr lang="pl-PL" sz="1100" dirty="0"/>
              <a:t>Training </a:t>
            </a:r>
            <a:r>
              <a:rPr lang="pl-PL" sz="1100" dirty="0" err="1"/>
              <a:t>sample</a:t>
            </a:r>
            <a:r>
              <a:rPr lang="pl-PL" sz="1100" dirty="0"/>
              <a:t> error</a:t>
            </a:r>
          </a:p>
        </p:txBody>
      </p:sp>
      <p:sp>
        <p:nvSpPr>
          <p:cNvPr id="10" name="Prostokąt zaokrąglony 9">
            <a:extLst>
              <a:ext uri="{FF2B5EF4-FFF2-40B4-BE49-F238E27FC236}">
                <a16:creationId xmlns:a16="http://schemas.microsoft.com/office/drawing/2014/main" id="{DF0F855F-B433-4CD9-8144-4797DFA6F005}"/>
              </a:ext>
            </a:extLst>
          </p:cNvPr>
          <p:cNvSpPr/>
          <p:nvPr/>
        </p:nvSpPr>
        <p:spPr>
          <a:xfrm>
            <a:off x="2926854" y="3237214"/>
            <a:ext cx="396044" cy="457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pl-PL" sz="1400" dirty="0"/>
          </a:p>
        </p:txBody>
      </p:sp>
      <p:sp>
        <p:nvSpPr>
          <p:cNvPr id="11" name="Prostokąt zaokrąglony 15">
            <a:extLst>
              <a:ext uri="{FF2B5EF4-FFF2-40B4-BE49-F238E27FC236}">
                <a16:creationId xmlns:a16="http://schemas.microsoft.com/office/drawing/2014/main" id="{B6C0B0F6-27FA-4C96-B2E3-ABFE9AF3FF14}"/>
              </a:ext>
            </a:extLst>
          </p:cNvPr>
          <p:cNvSpPr/>
          <p:nvPr/>
        </p:nvSpPr>
        <p:spPr>
          <a:xfrm>
            <a:off x="2938729" y="3585379"/>
            <a:ext cx="396044" cy="4571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pl-PL" sz="1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2D68E09-AF93-491C-8177-FA3858EBBBC4}"/>
              </a:ext>
            </a:extLst>
          </p:cNvPr>
          <p:cNvSpPr txBox="1"/>
          <p:nvPr/>
        </p:nvSpPr>
        <p:spPr>
          <a:xfrm>
            <a:off x="694606" y="5476566"/>
            <a:ext cx="1512168" cy="422405"/>
          </a:xfrm>
          <a:prstGeom prst="rect">
            <a:avLst/>
          </a:prstGeom>
          <a:noFill/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800" dirty="0" err="1"/>
              <a:t>Underfitting</a:t>
            </a:r>
            <a:endParaRPr lang="pl-PL" sz="18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CA86842-8DC9-427B-A795-E634902613B5}"/>
              </a:ext>
            </a:extLst>
          </p:cNvPr>
          <p:cNvSpPr txBox="1"/>
          <p:nvPr/>
        </p:nvSpPr>
        <p:spPr>
          <a:xfrm>
            <a:off x="2278782" y="5476566"/>
            <a:ext cx="1512168" cy="422405"/>
          </a:xfrm>
          <a:prstGeom prst="rect">
            <a:avLst/>
          </a:prstGeom>
          <a:noFill/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pl-PL" sz="1800" dirty="0" err="1"/>
              <a:t>Overfitting</a:t>
            </a:r>
            <a:endParaRPr lang="pl-PL" sz="1800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3ACFD7F-D7EE-46F4-BEB6-D53881BAF895}"/>
              </a:ext>
            </a:extLst>
          </p:cNvPr>
          <p:cNvSpPr txBox="1"/>
          <p:nvPr/>
        </p:nvSpPr>
        <p:spPr>
          <a:xfrm>
            <a:off x="190550" y="963289"/>
            <a:ext cx="9433048" cy="1530401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endParaRPr lang="pl-PL" sz="1800" dirty="0"/>
          </a:p>
          <a:p>
            <a:r>
              <a:rPr lang="pl-PL" sz="1800" b="1" dirty="0"/>
              <a:t>Split data </a:t>
            </a:r>
            <a:r>
              <a:rPr lang="pl-PL" sz="1800" b="1" dirty="0" err="1"/>
              <a:t>into</a:t>
            </a:r>
            <a:r>
              <a:rPr lang="pl-PL" sz="1800" b="1" dirty="0"/>
              <a:t> 3 </a:t>
            </a:r>
            <a:r>
              <a:rPr lang="pl-PL" sz="1800" b="1" dirty="0" err="1"/>
              <a:t>parts</a:t>
            </a:r>
            <a:r>
              <a:rPr lang="pl-PL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Training </a:t>
            </a:r>
            <a:r>
              <a:rPr lang="pl-PL" sz="1800" dirty="0" err="1"/>
              <a:t>sample</a:t>
            </a:r>
            <a:r>
              <a:rPr lang="pl-PL" sz="1800" dirty="0"/>
              <a:t> – for </a:t>
            </a:r>
            <a:r>
              <a:rPr lang="pl-PL" sz="1800" dirty="0" err="1"/>
              <a:t>fitting</a:t>
            </a:r>
            <a:r>
              <a:rPr lang="pl-PL" sz="18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/>
              <a:t>Validation</a:t>
            </a:r>
            <a:r>
              <a:rPr lang="pl-PL" sz="1800" dirty="0"/>
              <a:t> </a:t>
            </a:r>
            <a:r>
              <a:rPr lang="pl-PL" sz="1800" dirty="0" err="1"/>
              <a:t>sample</a:t>
            </a:r>
            <a:r>
              <a:rPr lang="pl-PL" sz="1800" dirty="0"/>
              <a:t> – for model </a:t>
            </a:r>
            <a:r>
              <a:rPr lang="pl-PL" sz="1800" dirty="0" err="1"/>
              <a:t>selection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Test </a:t>
            </a:r>
            <a:r>
              <a:rPr lang="pl-PL" sz="1800" dirty="0" err="1"/>
              <a:t>sample</a:t>
            </a:r>
            <a:r>
              <a:rPr lang="pl-PL" sz="1800" dirty="0"/>
              <a:t> – for </a:t>
            </a:r>
            <a:r>
              <a:rPr lang="pl-PL" sz="1800" dirty="0" err="1"/>
              <a:t>final</a:t>
            </a:r>
            <a:r>
              <a:rPr lang="pl-PL" sz="1800" dirty="0"/>
              <a:t> model </a:t>
            </a:r>
            <a:r>
              <a:rPr lang="pl-PL" sz="1800" dirty="0" err="1"/>
              <a:t>results</a:t>
            </a:r>
            <a:r>
              <a:rPr lang="pl-PL" sz="1800" dirty="0"/>
              <a:t> </a:t>
            </a:r>
            <a:r>
              <a:rPr lang="pl-PL" sz="1800" dirty="0" err="1"/>
              <a:t>showing</a:t>
            </a:r>
            <a:endParaRPr lang="pl-PL" sz="1800" dirty="0"/>
          </a:p>
        </p:txBody>
      </p:sp>
      <p:sp>
        <p:nvSpPr>
          <p:cNvPr id="15" name="Oval 59">
            <a:extLst>
              <a:ext uri="{FF2B5EF4-FFF2-40B4-BE49-F238E27FC236}">
                <a16:creationId xmlns:a16="http://schemas.microsoft.com/office/drawing/2014/main" id="{64081AC1-BA77-45AA-9537-84370834E067}"/>
              </a:ext>
            </a:extLst>
          </p:cNvPr>
          <p:cNvSpPr>
            <a:spLocks/>
          </p:cNvSpPr>
          <p:nvPr/>
        </p:nvSpPr>
        <p:spPr>
          <a:xfrm>
            <a:off x="261800" y="1605868"/>
            <a:ext cx="216000" cy="2160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500" b="1" dirty="0">
                <a:solidFill>
                  <a:schemeClr val="bg1"/>
                </a:solidFill>
              </a:rPr>
              <a:t>1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6" name="Oval 59">
            <a:extLst>
              <a:ext uri="{FF2B5EF4-FFF2-40B4-BE49-F238E27FC236}">
                <a16:creationId xmlns:a16="http://schemas.microsoft.com/office/drawing/2014/main" id="{409A977D-21FC-46D3-AF30-7B603D148309}"/>
              </a:ext>
            </a:extLst>
          </p:cNvPr>
          <p:cNvSpPr>
            <a:spLocks/>
          </p:cNvSpPr>
          <p:nvPr/>
        </p:nvSpPr>
        <p:spPr>
          <a:xfrm>
            <a:off x="262558" y="1870150"/>
            <a:ext cx="216000" cy="2160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500" b="1" dirty="0">
                <a:solidFill>
                  <a:schemeClr val="bg1"/>
                </a:solidFill>
              </a:rPr>
              <a:t>2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Oval 59">
            <a:extLst>
              <a:ext uri="{FF2B5EF4-FFF2-40B4-BE49-F238E27FC236}">
                <a16:creationId xmlns:a16="http://schemas.microsoft.com/office/drawing/2014/main" id="{3C17E752-2E3F-4C09-B05B-147B6DEBA827}"/>
              </a:ext>
            </a:extLst>
          </p:cNvPr>
          <p:cNvSpPr>
            <a:spLocks/>
          </p:cNvSpPr>
          <p:nvPr/>
        </p:nvSpPr>
        <p:spPr>
          <a:xfrm>
            <a:off x="262558" y="2133650"/>
            <a:ext cx="216000" cy="2160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pl-PL" sz="1500" b="1" dirty="0">
                <a:solidFill>
                  <a:schemeClr val="bg1"/>
                </a:solidFill>
              </a:rPr>
              <a:t>3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023A02D-61AB-44A3-BE03-4F637014201C}"/>
              </a:ext>
            </a:extLst>
          </p:cNvPr>
          <p:cNvSpPr/>
          <p:nvPr/>
        </p:nvSpPr>
        <p:spPr>
          <a:xfrm>
            <a:off x="3934966" y="4098771"/>
            <a:ext cx="5400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pl-PL" sz="1400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5A84138-D981-4567-B594-BE1C0988F9AF}"/>
              </a:ext>
            </a:extLst>
          </p:cNvPr>
          <p:cNvSpPr/>
          <p:nvPr/>
        </p:nvSpPr>
        <p:spPr>
          <a:xfrm>
            <a:off x="11303532" y="4282014"/>
            <a:ext cx="720081" cy="515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538265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Error measurement – what is overfitting?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measurement – what is overfitting?</dc:title>
  <dc:creator>Piotr</dc:creator>
  <cp:lastModifiedBy>Piotr</cp:lastModifiedBy>
  <cp:revision>1</cp:revision>
  <dcterms:created xsi:type="dcterms:W3CDTF">2020-02-17T21:21:58Z</dcterms:created>
  <dcterms:modified xsi:type="dcterms:W3CDTF">2020-02-17T21:27:21Z</dcterms:modified>
</cp:coreProperties>
</file>