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8" r:id="rId2"/>
    <p:sldId id="261" r:id="rId3"/>
    <p:sldId id="257" r:id="rId4"/>
    <p:sldId id="264" r:id="rId5"/>
    <p:sldId id="265" r:id="rId6"/>
    <p:sldId id="267" r:id="rId7"/>
    <p:sldId id="275" r:id="rId8"/>
    <p:sldId id="276" r:id="rId9"/>
    <p:sldId id="266" r:id="rId10"/>
    <p:sldId id="274" r:id="rId11"/>
    <p:sldId id="273" r:id="rId12"/>
    <p:sldId id="272" r:id="rId13"/>
    <p:sldId id="271" r:id="rId14"/>
    <p:sldId id="268" r:id="rId15"/>
    <p:sldId id="260" r:id="rId16"/>
    <p:sldId id="269" r:id="rId17"/>
    <p:sldId id="26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3F719-33CB-E849-5195-CA97EFDA0BF9}" v="339" dt="2021-06-11T08:20:37.811"/>
    <p1510:client id="{5768D7C8-A510-4692-8492-9E20875CD346}" v="105" dt="2021-05-06T07:59:00.470"/>
    <p1510:client id="{CA0BACB7-6602-87F7-232B-3E0B81793F5A}" v="1032" dt="2021-05-31T10:27:00.780"/>
    <p1510:client id="{E95372C8-04BC-55E7-744E-4A03B2FF815F}" v="5" dt="2021-05-06T20:01:27.245"/>
    <p1510:client id="{ED2DC59F-9063-2000-A6D1-11851A434D33}" v="2442" dt="2021-05-06T10:11:04.267"/>
    <p1510:client id="{F6E64DFD-0E94-FC41-F6ED-4FAD7EAAE879}" v="496" dt="2021-06-11T08:47:2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ISIC Melanoma Prediction by Mary Adewunmi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55370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243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677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896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329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263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14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619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038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57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63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ISIC Melanoma Prediction by Mary Adewunmi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maryadewunmi.medium.com/build-a-melanoma-image-classification-model-with-convolutional-neural-network-cnn-d96a61b9e639" TargetMode="External"/><Relationship Id="rId4" Type="http://schemas.openxmlformats.org/officeDocument/2006/relationships/hyperlink" Target="https://maryadewunmi.medium.com/analysing-images-with-dask-a45e76def4c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yadewunmi.medium.com/build-a-melanoma-image-classification-model-with-convolutional-neural-network-cnn-d96a61b9e639" TargetMode="External"/><Relationship Id="rId3" Type="http://schemas.openxmlformats.org/officeDocument/2006/relationships/hyperlink" Target="http://www.finsmes.com/2018/07/how-tech-will-shape-the-future-of-healthcare-in-the-near-future.html" TargetMode="External"/><Relationship Id="rId7" Type="http://schemas.openxmlformats.org/officeDocument/2006/relationships/hyperlink" Target="https://maryadewunmi.medium.com/analysing-images-with-dask-a45e76def4c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ryadewunmi/isic-melanoma-image-classification-d96a61b9e639" TargetMode="External"/><Relationship Id="rId5" Type="http://schemas.openxmlformats.org/officeDocument/2006/relationships/hyperlink" Target="https://doi.org/10.34970/2020-ds01" TargetMode="External"/><Relationship Id="rId4" Type="http://schemas.openxmlformats.org/officeDocument/2006/relationships/hyperlink" Target="https://creativecommons.org/licenses/by-nc-nd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8/07/how-tech-will-shape-the-future-of-healthcare-in-the-near-futur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750871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ISIC MELANOMA CLASSIFICATION WITH CNN 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Mary Adewunmi</a:t>
            </a:r>
            <a:endParaRPr lang="en-US" sz="3200" b="1"/>
          </a:p>
          <a:p>
            <a:pPr marL="0" indent="0" algn="ctr">
              <a:buNone/>
            </a:pPr>
            <a:r>
              <a:rPr lang="en-US" sz="2400" b="1" dirty="0"/>
              <a:t>Kaggle BIPOC Grantee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0C05-41F9-4BE3-94B0-04B34927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D9AB0-CBC2-42B4-9D06-74E0FFDC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438" y="6356350"/>
            <a:ext cx="4114800" cy="365125"/>
          </a:xfrm>
        </p:spPr>
        <p:txBody>
          <a:bodyPr/>
          <a:lstStyle/>
          <a:p>
            <a:r>
              <a:rPr lang="en-US"/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372103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5716908" y="10"/>
            <a:ext cx="6475092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66375"/>
            <a:ext cx="4992624" cy="898528"/>
          </a:xfrm>
        </p:spPr>
        <p:txBody>
          <a:bodyPr anchor="ctr">
            <a:normAutofit/>
          </a:bodyPr>
          <a:lstStyle/>
          <a:p>
            <a:r>
              <a:rPr lang="en-US" sz="2800" b="1"/>
              <a:t>Augmentation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898308"/>
            <a:ext cx="5051399" cy="5027004"/>
          </a:xfrm>
        </p:spPr>
        <p:txBody>
          <a:bodyPr anchor="t">
            <a:normAutofit/>
          </a:bodyPr>
          <a:lstStyle/>
          <a:p>
            <a:pPr algn="just"/>
            <a:r>
              <a:rPr lang="en-US" sz="1800">
                <a:ea typeface="+mn-lt"/>
                <a:cs typeface="+mn-lt"/>
              </a:rPr>
              <a:t>We augment the images considering the small dataset we used in a bid to manage space and lower the cost of training the images.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612A-70E2-4B38-B46A-6588D38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B8837-EE61-40A4-B723-EE6D3BB4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C115DB7-402A-4F28-8A54-906D350B5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58" y="2196567"/>
            <a:ext cx="4569123" cy="38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5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3" y="295771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600" b="1"/>
              <a:t>Results - Second result with augmented images</a:t>
            </a:r>
            <a:endParaRPr lang="en-US" sz="2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1344006"/>
            <a:ext cx="5051399" cy="4581306"/>
          </a:xfrm>
        </p:spPr>
        <p:txBody>
          <a:bodyPr anchor="t">
            <a:normAutofit/>
          </a:bodyPr>
          <a:lstStyle/>
          <a:p>
            <a:r>
              <a:rPr lang="en-US" sz="1800"/>
              <a:t>Model Accuracy is 60% which showed a high-quality model and removes overfitting issue</a:t>
            </a:r>
            <a:r>
              <a:rPr lang="en-US" sz="1800" dirty="0"/>
              <a:t> .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B03C-1158-4B8B-ABE6-CBA94E9D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6A854-ACD2-4CFD-B192-93C6709B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223" y="6284463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  <p:pic>
        <p:nvPicPr>
          <p:cNvPr id="7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EB0E42-F863-4042-A56A-49688829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48" y="2396096"/>
            <a:ext cx="5216105" cy="3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0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F30-12E5-41C7-B6B6-472EA037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3E1C-23A9-42D8-BE0A-C6319685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It is better to have a good model that neither overfit nor underfit than to have a high accuracy model with issues</a:t>
            </a:r>
          </a:p>
          <a:p>
            <a:r>
              <a:rPr lang="en-US" dirty="0">
                <a:ea typeface="+mn-lt"/>
                <a:cs typeface="+mn-lt"/>
              </a:rPr>
              <a:t>Training medical images can be an uphill task if the image size is small and can cause overfitting problem but can be fixed by augmenting the available images. </a:t>
            </a:r>
          </a:p>
          <a:p>
            <a:r>
              <a:rPr lang="en-US" dirty="0">
                <a:ea typeface="+mn-lt"/>
                <a:cs typeface="+mn-lt"/>
              </a:rPr>
              <a:t>Also, the accuracy can further be improved with preprocessing operations like applying a filter to the image, tuning the parameters, using other network topology like </a:t>
            </a:r>
            <a:r>
              <a:rPr lang="en-US" dirty="0" err="1">
                <a:ea typeface="+mn-lt"/>
                <a:cs typeface="+mn-lt"/>
              </a:rPr>
              <a:t>EffNet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CD48D-9F50-45CB-BD92-7FFC9D5F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ISIC Melanoma Prediction by Mary Adewunmi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379E4-5785-41B5-A519-57FC26E8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600" b="1" dirty="0"/>
              <a:t>OTHER PROJECT DELIVERABLES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NOTEBOOKS</a:t>
            </a:r>
            <a:endParaRPr lang="en-US"/>
          </a:p>
          <a:p>
            <a:r>
              <a:rPr lang="en-US" sz="1800" dirty="0"/>
              <a:t>ISIC Melanoma Tabular data analysis</a:t>
            </a:r>
            <a:endParaRPr lang="en-US" dirty="0"/>
          </a:p>
          <a:p>
            <a:r>
              <a:rPr lang="en-US" sz="1800" dirty="0"/>
              <a:t>Parkinson Disease Detection</a:t>
            </a:r>
            <a:endParaRPr lang="en-US" dirty="0"/>
          </a:p>
          <a:p>
            <a:r>
              <a:rPr lang="en-US" sz="1800" dirty="0"/>
              <a:t>Heart attack prediction</a:t>
            </a:r>
          </a:p>
          <a:p>
            <a:r>
              <a:rPr lang="en-US" sz="1800" dirty="0"/>
              <a:t>Analyzing Images with </a:t>
            </a:r>
            <a:r>
              <a:rPr lang="en-US" sz="1800" dirty="0" err="1"/>
              <a:t>Dask</a:t>
            </a:r>
            <a:endParaRPr lang="en-US" sz="1800" dirty="0"/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BLOG POST </a:t>
            </a:r>
            <a:endParaRPr lang="en-US" dirty="0"/>
          </a:p>
          <a:p>
            <a:r>
              <a:rPr lang="en-US" sz="1800" dirty="0">
                <a:hlinkClick r:id="rId4"/>
              </a:rPr>
              <a:t>Analyzing images with Dask</a:t>
            </a:r>
            <a:endParaRPr lang="en-US" sz="1800" dirty="0"/>
          </a:p>
          <a:p>
            <a:r>
              <a:rPr lang="en-US" sz="1800" dirty="0"/>
              <a:t>ISIM Melanoma </a:t>
            </a:r>
            <a:r>
              <a:rPr lang="en-US" sz="1800" dirty="0">
                <a:hlinkClick r:id="rId5"/>
              </a:rPr>
              <a:t>Classification with CNN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B03C-1158-4B8B-ABE6-CBA94E9D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6A854-ACD2-4CFD-B192-93C6709B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223" y="6284463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287780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LIMITATIONS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800" dirty="0"/>
              <a:t>Loading the dataset was a major bottleneck because I could not use GCP . Hoping to learn how to use it for my environment after the final project presentation</a:t>
            </a:r>
          </a:p>
          <a:p>
            <a:r>
              <a:rPr lang="en-US" sz="1800" dirty="0"/>
              <a:t>The accuracy can still be improved with further preprocessing of the images for feature extraction and classification before model training or using other deeper neural network like Effnet.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283F-7770-47F5-9539-BC062814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03177-68FF-41AA-9D69-8CCD20C2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156445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" r="1551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1021723"/>
            <a:ext cx="3980229" cy="860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 dirty="0"/>
              <a:t>REFERENCES</a:t>
            </a:r>
            <a:br>
              <a:rPr lang="en-US" sz="4800" dirty="0"/>
            </a:br>
            <a:r>
              <a:rPr lang="en-US" sz="4800" dirty="0"/>
              <a:t> 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7F5A-A343-465C-9196-2A3DFCF2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3C5EE-3EC8-4E97-8098-02A6F32F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81" y="6385105"/>
            <a:ext cx="4114800" cy="365125"/>
          </a:xfrm>
        </p:spPr>
        <p:txBody>
          <a:bodyPr/>
          <a:lstStyle/>
          <a:p>
            <a:r>
              <a:rPr lang="en-US" b="1" dirty="0"/>
              <a:t>ISIC Melanoma Prediction by Mary Adewunmi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B3BE7-E6C8-486D-90AE-CC67ABAE4369}"/>
              </a:ext>
            </a:extLst>
          </p:cNvPr>
          <p:cNvSpPr txBox="1"/>
          <p:nvPr/>
        </p:nvSpPr>
        <p:spPr>
          <a:xfrm>
            <a:off x="410295" y="1718634"/>
            <a:ext cx="512984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ISIC 2020 Challenge Dataset </a:t>
            </a:r>
            <a:r>
              <a:rPr lang="en-US" dirty="0">
                <a:ea typeface="+mn-lt"/>
                <a:cs typeface="+mn-lt"/>
                <a:hlinkClick r:id="rId5"/>
              </a:rPr>
              <a:t>https://doi.org/10.34970/2020-ds01</a:t>
            </a:r>
            <a:r>
              <a:rPr lang="en-US" dirty="0">
                <a:ea typeface="+mn-lt"/>
                <a:cs typeface="+mn-lt"/>
              </a:rPr>
              <a:t> (c) by ISDIS, 2020 publicly uploaded by </a:t>
            </a:r>
            <a:r>
              <a:rPr lang="en-US" dirty="0"/>
              <a:t>Kaggle.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https://medium.com/@maryadewunmi/isic-melanoma-image-classification-d96a61b9e639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https://maryadewunmi.medium.com/analysing-images-with-dask-a45e76def4cf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8"/>
              </a:rPr>
              <a:t>https://maryadewunmi.medium.com/build-a-melanoma-image-classification-model-with-convolutional-neural-network-cnn-d96a61b9e639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" r="15513" b="-1"/>
          <a:stretch/>
        </p:blipFill>
        <p:spPr>
          <a:xfrm>
            <a:off x="6642354" y="10"/>
            <a:ext cx="5506514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5202302" cy="553326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 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49FB3-37C5-4D89-862B-B9C8F4001D5D}"/>
              </a:ext>
            </a:extLst>
          </p:cNvPr>
          <p:cNvSpPr txBox="1"/>
          <p:nvPr/>
        </p:nvSpPr>
        <p:spPr>
          <a:xfrm>
            <a:off x="583721" y="1173193"/>
            <a:ext cx="570493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ACKNOWLEDGEMENT​</a:t>
            </a:r>
            <a:endParaRPr lang="en-US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​</a:t>
            </a:r>
            <a:r>
              <a:rPr lang="en-US" sz="2000" i="1" dirty="0"/>
              <a:t>First &amp; Foremost, thanks to Almighty God for the successful completion of this project.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To my Family, thank you for the sacrifices and understanding.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Special thanks to Julia for your help so far – you are a rare Gem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Thanks to my Mentor, </a:t>
            </a:r>
            <a:r>
              <a:rPr lang="en-US" sz="2000" i="1" dirty="0" err="1"/>
              <a:t>Mukharbek</a:t>
            </a:r>
            <a:r>
              <a:rPr lang="en-US" sz="2000" i="1" dirty="0"/>
              <a:t> for helping out with code cleaning &amp; inspection. 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Kaggle bond - Thanks to the few friends I made though the time was not enough to exploit our relationship – hoping to continue after Kaggle..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1819-3ED0-4059-9160-271D7DF6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7031E-FE82-41D0-A694-3D3CE5E5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845" y="638510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290259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br>
              <a:rPr lang="en-US" sz="2600" dirty="0"/>
            </a:br>
            <a:r>
              <a:rPr lang="en-US" sz="2600" dirty="0"/>
              <a:t> </a:t>
            </a:r>
            <a:r>
              <a:rPr lang="en-US" sz="2600" b="1" dirty="0">
                <a:ea typeface="+mj-lt"/>
                <a:cs typeface="+mj-lt"/>
              </a:rPr>
              <a:t>My picks from Kaggle</a:t>
            </a:r>
            <a:endParaRPr lang="en-US" sz="2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Expanded my horizon in Image Analysis</a:t>
            </a:r>
          </a:p>
          <a:p>
            <a:r>
              <a:rPr lang="en-US" sz="1800" dirty="0"/>
              <a:t>Learn more about Kaggle Competitions</a:t>
            </a:r>
            <a:endParaRPr lang="en-US" dirty="0"/>
          </a:p>
          <a:p>
            <a:r>
              <a:rPr lang="en-US" sz="1800" dirty="0"/>
              <a:t>Expanded my Data science Network</a:t>
            </a:r>
            <a:endParaRPr lang="en-US" dirty="0"/>
          </a:p>
          <a:p>
            <a:r>
              <a:rPr lang="en-US" sz="1800" dirty="0"/>
              <a:t>Free Kaggle kernels for Image analysis</a:t>
            </a:r>
            <a:endParaRPr lang="en-US" dirty="0"/>
          </a:p>
          <a:p>
            <a:r>
              <a:rPr lang="en-US" sz="1800" dirty="0"/>
              <a:t>Diversified culture and relationship</a:t>
            </a:r>
          </a:p>
          <a:p>
            <a:r>
              <a:rPr lang="en-US" sz="1800" dirty="0"/>
              <a:t>Of course, extra cash for career boost   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087D-5379-431A-9C4B-C8629A9B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D247-4DC2-4A41-BDBB-0ED1B0FE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71369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330075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3C15670-0132-482F-8F87-0295C254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423" y="436440"/>
            <a:ext cx="7493097" cy="57357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3C4E-368C-465D-A093-FDDD5FE8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4B9E-7362-4ACF-9B1D-17A3F01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03362" y="6356350"/>
            <a:ext cx="4114800" cy="365125"/>
          </a:xfrm>
        </p:spPr>
        <p:txBody>
          <a:bodyPr/>
          <a:lstStyle/>
          <a:p>
            <a:r>
              <a:rPr lang="en-US"/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214404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07" r="1" b="13609"/>
          <a:stretch/>
        </p:blipFill>
        <p:spPr>
          <a:xfrm>
            <a:off x="4817451" y="57519"/>
            <a:ext cx="731704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16873"/>
            <a:ext cx="3653804" cy="1239731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MELANOMA ISIC PREDICTION </a:t>
            </a:r>
            <a:br>
              <a:rPr lang="en-US" sz="2400" dirty="0"/>
            </a:br>
            <a:r>
              <a:rPr lang="en-US" sz="2400" dirty="0"/>
              <a:t> 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1826659"/>
            <a:ext cx="4200905" cy="437182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u="sng" dirty="0"/>
              <a:t>Few things about me</a:t>
            </a: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600" i="1" dirty="0"/>
              <a:t>My name is Mary Adewunmi</a:t>
            </a:r>
          </a:p>
          <a:p>
            <a:pPr>
              <a:lnSpc>
                <a:spcPct val="100000"/>
              </a:lnSpc>
            </a:pPr>
            <a:r>
              <a:rPr lang="en-US" sz="1600" i="1" dirty="0"/>
              <a:t>I am from Nigeria</a:t>
            </a:r>
          </a:p>
          <a:p>
            <a:pPr>
              <a:lnSpc>
                <a:spcPct val="100000"/>
              </a:lnSpc>
            </a:pPr>
            <a:r>
              <a:rPr lang="en-US" sz="1600" i="1" dirty="0"/>
              <a:t>Currently works with an R&amp; D government agency , NACETEM as a Researcher.</a:t>
            </a:r>
          </a:p>
          <a:p>
            <a:pPr>
              <a:lnSpc>
                <a:spcPct val="100000"/>
              </a:lnSpc>
            </a:pPr>
            <a:r>
              <a:rPr lang="en-US" sz="1600" i="1" dirty="0"/>
              <a:t>Looking for PhD scholarship position in Biomedical Engineering/Bioinformatics or Research Assistant in Biomedical Engineering </a:t>
            </a:r>
          </a:p>
          <a:p>
            <a:pPr>
              <a:lnSpc>
                <a:spcPct val="100000"/>
              </a:lnSpc>
            </a:pPr>
            <a:r>
              <a:rPr lang="en-US" sz="1600" i="1" dirty="0"/>
              <a:t>Area of interest are Genomics data science for Cancer prediction, image analysis or other diseases prognosis and treatment.</a:t>
            </a:r>
            <a:r>
              <a:rPr lang="en-US" sz="1600" dirty="0"/>
              <a:t> </a:t>
            </a:r>
          </a:p>
          <a:p>
            <a:pPr>
              <a:lnSpc>
                <a:spcPct val="100000"/>
              </a:lnSpc>
            </a:pP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DEB9-B53D-46AF-BC46-3841C61B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09ACB-7793-40F6-8F4B-B790404F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7702" y="6356350"/>
            <a:ext cx="4114800" cy="365125"/>
          </a:xfrm>
        </p:spPr>
        <p:txBody>
          <a:bodyPr/>
          <a:lstStyle/>
          <a:p>
            <a:r>
              <a:rPr lang="en-US"/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378546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1717818"/>
            <a:ext cx="5712757" cy="4207494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600" dirty="0">
                <a:ea typeface="+mn-lt"/>
                <a:cs typeface="+mn-lt"/>
              </a:rPr>
              <a:t>Melanoma, is otherwise called malignant melanoma, is a type of skin cancer that develops from the pigment-producing cells known as melanocytes. Melanomas typically occur in the skin but may rarely occur in the mouth, intestines or eye (uveal melanoma) — Wikipedia</a:t>
            </a:r>
            <a:br>
              <a:rPr lang="en-US" sz="2600" dirty="0">
                <a:ea typeface="+mn-lt"/>
                <a:cs typeface="+mn-lt"/>
              </a:rPr>
            </a:br>
            <a:r>
              <a:rPr lang="en-US" sz="2600" dirty="0">
                <a:ea typeface="+mn-lt"/>
                <a:cs typeface="+mn-lt"/>
              </a:rPr>
              <a:t>Symptoms might include a new, unusual growth or a change in an existing mole. Melanomas can occur anywhere on the body.</a:t>
            </a:r>
            <a:endParaRPr lang="en-US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Treatment may involve surgery, radiation, medication or in some cases, chemotherapy.</a:t>
            </a:r>
            <a:br>
              <a:rPr lang="en-US" sz="1800" dirty="0">
                <a:ea typeface="+mn-lt"/>
                <a:cs typeface="+mn-lt"/>
              </a:rPr>
            </a:br>
            <a:br>
              <a:rPr lang="en-US" sz="1800" dirty="0">
                <a:ea typeface="+mn-lt"/>
                <a:cs typeface="+mn-lt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BB81-0334-4D54-AB38-1AB9206E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892B-9385-48E3-87EF-6CBB8FCB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977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97621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PROBLEM STATEMENT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221025"/>
            <a:ext cx="5482719" cy="3704287"/>
          </a:xfrm>
        </p:spPr>
        <p:txBody>
          <a:bodyPr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This Notebook is written to identify melanoma in lesion images in the target data. The problem is to predict a binary target for each image. The model should predict the probability (floating point) that the lesion in the image is malignant (the target).</a:t>
            </a:r>
          </a:p>
          <a:p>
            <a:r>
              <a:rPr lang="en-US" sz="1800" dirty="0">
                <a:ea typeface="+mn-lt"/>
                <a:cs typeface="+mn-lt"/>
              </a:rPr>
              <a:t> In the training data, train.csv, the value 0 denotes benign, and 1 indicates malignant.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A267-A737-4579-B73D-5DD8C29E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C77B0-2BB7-451A-BDEC-9EA28601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457" y="638510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26205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5716908" y="10"/>
            <a:ext cx="6475092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ABOUT THE DATASETS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92500" lnSpcReduction="20000"/>
          </a:bodyPr>
          <a:lstStyle/>
          <a:p>
            <a:pPr algn="just"/>
            <a:r>
              <a:rPr lang="en-US" sz="1800" dirty="0">
                <a:ea typeface="+mn-lt"/>
                <a:cs typeface="+mn-lt"/>
              </a:rPr>
              <a:t>The images are provided in DICOM format. This can be accessed using commonly-available libraries like </a:t>
            </a:r>
            <a:r>
              <a:rPr lang="en-US" sz="1800" dirty="0" err="1">
                <a:latin typeface="Consolas"/>
              </a:rPr>
              <a:t>pydicom</a:t>
            </a:r>
            <a:r>
              <a:rPr lang="en-US" sz="1800" dirty="0">
                <a:ea typeface="+mn-lt"/>
                <a:cs typeface="+mn-lt"/>
              </a:rPr>
              <a:t>, and contains both image and metadata. It is a commonly used medical imaging data format.</a:t>
            </a:r>
            <a:endParaRPr lang="en-US" sz="1800" dirty="0"/>
          </a:p>
          <a:p>
            <a:pPr algn="just"/>
            <a:r>
              <a:rPr lang="en-US" sz="1800" dirty="0">
                <a:ea typeface="+mn-lt"/>
                <a:cs typeface="+mn-lt"/>
              </a:rPr>
              <a:t>Images are also provided in JPEG and </a:t>
            </a:r>
            <a:r>
              <a:rPr lang="en-US" sz="1800" dirty="0" err="1">
                <a:ea typeface="+mn-lt"/>
                <a:cs typeface="+mn-lt"/>
              </a:rPr>
              <a:t>TFRecord</a:t>
            </a:r>
            <a:r>
              <a:rPr lang="en-US" sz="1800" dirty="0">
                <a:ea typeface="+mn-lt"/>
                <a:cs typeface="+mn-lt"/>
              </a:rPr>
              <a:t> format (in the </a:t>
            </a:r>
            <a:r>
              <a:rPr lang="en-US" sz="1800" dirty="0">
                <a:latin typeface="Consolas"/>
              </a:rPr>
              <a:t>jpeg</a:t>
            </a:r>
            <a:r>
              <a:rPr lang="en-US" sz="1800" dirty="0">
                <a:ea typeface="+mn-lt"/>
                <a:cs typeface="+mn-lt"/>
              </a:rPr>
              <a:t> and </a:t>
            </a:r>
            <a:r>
              <a:rPr lang="en-US" sz="1800" dirty="0" err="1">
                <a:latin typeface="Consolas"/>
              </a:rPr>
              <a:t>tfrecords</a:t>
            </a:r>
            <a:r>
              <a:rPr lang="en-US" sz="1800" dirty="0">
                <a:ea typeface="+mn-lt"/>
                <a:cs typeface="+mn-lt"/>
              </a:rPr>
              <a:t> directories, respectively). Images in </a:t>
            </a:r>
            <a:r>
              <a:rPr lang="en-US" sz="1800" dirty="0" err="1">
                <a:ea typeface="+mn-lt"/>
                <a:cs typeface="+mn-lt"/>
              </a:rPr>
              <a:t>TFRecord</a:t>
            </a:r>
            <a:r>
              <a:rPr lang="en-US" sz="1800" dirty="0">
                <a:ea typeface="+mn-lt"/>
                <a:cs typeface="+mn-lt"/>
              </a:rPr>
              <a:t> format have been resized to a uniform 1024x1024.</a:t>
            </a:r>
            <a:endParaRPr lang="en-US" dirty="0"/>
          </a:p>
          <a:p>
            <a:pPr algn="just"/>
            <a:r>
              <a:rPr lang="en-US" sz="1800" dirty="0">
                <a:ea typeface="+mn-lt"/>
                <a:cs typeface="+mn-lt"/>
              </a:rPr>
              <a:t>Metadata was also provided outside of the DICOM format, in CSV files. </a:t>
            </a: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612A-70E2-4B38-B46A-6588D38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B8837-EE61-40A4-B723-EE6D3BB4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81812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6637059" y="129406"/>
            <a:ext cx="5554941" cy="6728594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9" y="-264946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600" b="1" dirty="0"/>
              <a:t>PROJECT FRAMEWORK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1EFCD-E14D-4D4C-8E71-1219FBA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9C65-8EF4-4B6C-A0B6-0A487998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49" y="6600765"/>
            <a:ext cx="4977441" cy="3076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65AEC-85D7-4160-9BA5-A21A4A9A51B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A1DBA8-932C-4136-98E8-053303A9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8" name="Picture 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077B471-2E34-4B13-9CEB-E582C695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9901" y="846108"/>
            <a:ext cx="9601198" cy="56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5716908" y="10"/>
            <a:ext cx="6475092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PREPROCESSING THE IMAGES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77500" lnSpcReduction="20000"/>
          </a:bodyPr>
          <a:lstStyle/>
          <a:p>
            <a:r>
              <a:rPr lang="en-US" b="1" dirty="0"/>
              <a:t>Autotuning – </a:t>
            </a:r>
            <a:r>
              <a:rPr lang="en-US" dirty="0"/>
              <a:t>for preparing the environment for training the model.</a:t>
            </a:r>
          </a:p>
          <a:p>
            <a:r>
              <a:rPr lang="en-US" b="1" dirty="0">
                <a:ea typeface="+mn-lt"/>
                <a:cs typeface="+mn-lt"/>
              </a:rPr>
              <a:t>Prefetching of images</a:t>
            </a:r>
            <a:r>
              <a:rPr lang="en-US" dirty="0">
                <a:ea typeface="+mn-lt"/>
                <a:cs typeface="+mn-lt"/>
              </a:rPr>
              <a:t> is used to prepare the environment for training and ensuring images are taken from the disk without having I/O blocked while autotuning of images in batches is to prevent the large dataset from becoming a bottleneck while training the model.</a:t>
            </a:r>
            <a:endParaRPr lang="en-US" b="1" dirty="0">
              <a:ea typeface="+mn-lt"/>
              <a:cs typeface="+mn-lt"/>
            </a:endParaRPr>
          </a:p>
          <a:p>
            <a:pPr algn="just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612A-70E2-4B38-B46A-6588D38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B8837-EE61-40A4-B723-EE6D3BB4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130101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5716908" y="10"/>
            <a:ext cx="6475092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TRAINING THE MODEL WITH CNN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5F3980F-342A-4060-AF33-3097DC5AB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4904" y="2395860"/>
            <a:ext cx="5640870" cy="34265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612A-70E2-4B38-B46A-6588D38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B8837-EE61-40A4-B723-EE6D3BB4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</p:spTree>
    <p:extLst>
      <p:ext uri="{BB962C8B-B14F-4D97-AF65-F5344CB8AC3E}">
        <p14:creationId xmlns:p14="http://schemas.microsoft.com/office/powerpoint/2010/main" val="218586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, clear&#10;&#10;Description automatically generated">
            <a:extLst>
              <a:ext uri="{FF2B5EF4-FFF2-40B4-BE49-F238E27FC236}">
                <a16:creationId xmlns:a16="http://schemas.microsoft.com/office/drawing/2014/main" id="{E9A3643C-A2AC-42E8-AA0D-2148C1CC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30" r="221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61113-A8A8-4A93-B376-4374978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482677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2600" b="1" dirty="0"/>
              <a:t>RESULTS - First result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88CF529-D6E3-4774-A753-0CEFB87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1588421"/>
            <a:ext cx="5051399" cy="4336891"/>
          </a:xfrm>
        </p:spPr>
        <p:txBody>
          <a:bodyPr anchor="t">
            <a:normAutofit/>
          </a:bodyPr>
          <a:lstStyle/>
          <a:p>
            <a:r>
              <a:rPr lang="en-US" sz="1800"/>
              <a:t>Model Accuracy is &gt;80% which showed that there is a chance of overfitting.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9DFB-7787-4847-B345-0C9F5EED3684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B03C-1158-4B8B-ABE6-CBA94E9D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6A854-ACD2-4CFD-B192-93C6709B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223" y="6284463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ISIC Melanoma Prediction by Mary Adewunmi</a:t>
            </a: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0C21291-8826-43F2-BF00-C9EDCA024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76" y="2563448"/>
            <a:ext cx="4281577" cy="34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75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D24"/>
      </a:dk2>
      <a:lt2>
        <a:srgbClr val="E8E4E2"/>
      </a:lt2>
      <a:accent1>
        <a:srgbClr val="3B88B1"/>
      </a:accent1>
      <a:accent2>
        <a:srgbClr val="46B3AC"/>
      </a:accent2>
      <a:accent3>
        <a:srgbClr val="4D68C3"/>
      </a:accent3>
      <a:accent4>
        <a:srgbClr val="B13B47"/>
      </a:accent4>
      <a:accent5>
        <a:srgbClr val="C3724D"/>
      </a:accent5>
      <a:accent6>
        <a:srgbClr val="B1913B"/>
      </a:accent6>
      <a:hlink>
        <a:srgbClr val="BF6C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AccentBoxVTI</vt:lpstr>
      <vt:lpstr>ISIC MELANOMA CLASSIFICATION WITH CNN  </vt:lpstr>
      <vt:lpstr>MELANOMA ISIC PREDICTION   </vt:lpstr>
      <vt:lpstr>INTRODUCTION</vt:lpstr>
      <vt:lpstr>PROBLEM STATEMENT</vt:lpstr>
      <vt:lpstr>ABOUT THE DATASETS</vt:lpstr>
      <vt:lpstr>PROJECT FRAMEWORK</vt:lpstr>
      <vt:lpstr>PREPROCESSING THE IMAGES</vt:lpstr>
      <vt:lpstr>TRAINING THE MODEL WITH CNN</vt:lpstr>
      <vt:lpstr>RESULTS - First result</vt:lpstr>
      <vt:lpstr>Augmentation</vt:lpstr>
      <vt:lpstr>Results - Second result with augmented images</vt:lpstr>
      <vt:lpstr>CONCLUSION</vt:lpstr>
      <vt:lpstr>OTHER PROJECT DELIVERABLES</vt:lpstr>
      <vt:lpstr>LIMITATIONS</vt:lpstr>
      <vt:lpstr>REFERENCES  </vt:lpstr>
      <vt:lpstr>  </vt:lpstr>
      <vt:lpstr>  My picks from Kaggle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dcterms:created xsi:type="dcterms:W3CDTF">2021-05-06T07:49:02Z</dcterms:created>
  <dcterms:modified xsi:type="dcterms:W3CDTF">2021-06-11T08:49:09Z</dcterms:modified>
</cp:coreProperties>
</file>