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7" r:id="rId2"/>
    <p:sldId id="283" r:id="rId3"/>
    <p:sldId id="276" r:id="rId4"/>
    <p:sldId id="277" r:id="rId5"/>
    <p:sldId id="284" r:id="rId6"/>
    <p:sldId id="278" r:id="rId7"/>
    <p:sldId id="285" r:id="rId8"/>
    <p:sldId id="291" r:id="rId9"/>
    <p:sldId id="286" r:id="rId10"/>
    <p:sldId id="294" r:id="rId11"/>
    <p:sldId id="287" r:id="rId12"/>
    <p:sldId id="288" r:id="rId13"/>
    <p:sldId id="289" r:id="rId14"/>
    <p:sldId id="290" r:id="rId15"/>
    <p:sldId id="259" r:id="rId16"/>
    <p:sldId id="292" r:id="rId17"/>
    <p:sldId id="293" r:id="rId18"/>
    <p:sldId id="282" r:id="rId19"/>
    <p:sldId id="264"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p:cViewPr>
        <p:scale>
          <a:sx n="75" d="100"/>
          <a:sy n="75" d="100"/>
        </p:scale>
        <p:origin x="540" y="5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4DD31A4-0D3A-4088-8789-3D7D081DC72D}" type="datetime1">
              <a:rPr lang="en-US" smtClean="0"/>
              <a:t>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DA1A350-6E3E-41B0-81AB-CFE8D3DB529F}" type="datetime1">
              <a:rPr lang="en-US" smtClean="0"/>
              <a:t>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F3DCE0D-8CA6-42AD-A918-054B17F767B3}" type="datetime1">
              <a:rPr lang="en-US" smtClean="0"/>
              <a:t>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D5E1B26C-0F3B-44B8-B4D8-7514A8E4C3E7}" type="datetime1">
              <a:rPr lang="en-US" smtClean="0"/>
              <a:t>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dirty="0"/>
              <a:t>Add a footer</a:t>
            </a:r>
          </a:p>
        </p:txBody>
      </p:sp>
      <p:sp>
        <p:nvSpPr>
          <p:cNvPr id="4" name="Date Placeholder 3"/>
          <p:cNvSpPr>
            <a:spLocks noGrp="1"/>
          </p:cNvSpPr>
          <p:nvPr>
            <p:ph type="dt" sz="half" idx="10"/>
          </p:nvPr>
        </p:nvSpPr>
        <p:spPr>
          <a:xfrm>
            <a:off x="8609012" y="6327648"/>
            <a:ext cx="1320059" cy="273049"/>
          </a:xfrm>
        </p:spPr>
        <p:txBody>
          <a:bodyPr/>
          <a:lstStyle/>
          <a:p>
            <a:fld id="{26753F22-F01D-4D1D-9985-6169D3C10D90}" type="datetime1">
              <a:rPr lang="en-US" smtClean="0"/>
              <a:t>1/25/2022</a:t>
            </a:fld>
            <a:endParaRPr lang="en-US" dirty="0"/>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B96DBF0-790F-4F7E-A013-93B1F83BC862}" type="datetime1">
              <a:rPr lang="en-US" smtClean="0"/>
              <a:t>1/25/2022</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DECEC03-E3E4-49FA-B21C-873219AF73AE}" type="datetime1">
              <a:rPr lang="en-US" smtClean="0"/>
              <a:t>1/25/2022</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6767656-B09B-4B4C-87CD-3F3D98C07FF0}" type="datetime1">
              <a:rPr lang="en-US" smtClean="0"/>
              <a:t>1/25/2022</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5BB2610-C451-4553-ADBF-85E796190385}" type="datetime1">
              <a:rPr lang="en-US" smtClean="0"/>
              <a:t>1/25/2022</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79198C4C-7E23-4DEA-8ECF-014690D0EC38}" type="datetime1">
              <a:rPr lang="en-US" smtClean="0"/>
              <a:t>1/25/2022</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dirty="0"/>
              <a:t>Add a footer</a:t>
            </a:r>
          </a:p>
        </p:txBody>
      </p:sp>
      <p:sp>
        <p:nvSpPr>
          <p:cNvPr id="6" name="Date Placeholder 7"/>
          <p:cNvSpPr>
            <a:spLocks noGrp="1"/>
          </p:cNvSpPr>
          <p:nvPr>
            <p:ph type="dt" sz="half" idx="10"/>
          </p:nvPr>
        </p:nvSpPr>
        <p:spPr>
          <a:xfrm>
            <a:off x="8609012" y="6324600"/>
            <a:ext cx="1320059" cy="273049"/>
          </a:xfrm>
        </p:spPr>
        <p:txBody>
          <a:bodyPr/>
          <a:lstStyle/>
          <a:p>
            <a:fld id="{9FB48F05-9BDC-4C88-862D-2BEC3C33A698}" type="datetime1">
              <a:rPr lang="en-US" smtClean="0"/>
              <a:t>1/25/2022</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5D3B9B00-6036-48A3-9311-7B73DE1E5B9B}" type="datetime1">
              <a:rPr lang="en-US" smtClean="0"/>
              <a:t>1/25/2022</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lnSpc>
                <a:spcPts val="3000"/>
              </a:lnSpc>
            </a:pPr>
            <a:br>
              <a:rPr lang="en-US" dirty="0"/>
            </a:br>
            <a:r>
              <a:rPr lang="en-US" sz="4000" dirty="0"/>
              <a:t>Research &amp; Documentation Workshop</a:t>
            </a:r>
            <a:br>
              <a:rPr lang="en-US" sz="4000" dirty="0"/>
            </a:br>
            <a:br>
              <a:rPr lang="en-US" dirty="0"/>
            </a:br>
            <a:r>
              <a:rPr lang="en-US" sz="4400" dirty="0"/>
              <a:t>on the art of Research Writing</a:t>
            </a:r>
          </a:p>
        </p:txBody>
      </p:sp>
      <p:sp>
        <p:nvSpPr>
          <p:cNvPr id="3" name="Subtitle 2"/>
          <p:cNvSpPr>
            <a:spLocks noGrp="1"/>
          </p:cNvSpPr>
          <p:nvPr>
            <p:ph type="subTitle" idx="1"/>
          </p:nvPr>
        </p:nvSpPr>
        <p:spPr>
          <a:xfrm>
            <a:off x="1522413" y="4724400"/>
            <a:ext cx="8229600" cy="838200"/>
          </a:xfrm>
        </p:spPr>
        <p:txBody>
          <a:bodyPr/>
          <a:lstStyle/>
          <a:p>
            <a:pPr algn="r"/>
            <a:r>
              <a:rPr lang="en-US" sz="2400" dirty="0"/>
              <a:t> </a:t>
            </a:r>
            <a:r>
              <a:rPr lang="en-US" sz="2400" dirty="0" err="1"/>
              <a:t>Omdena</a:t>
            </a:r>
            <a:r>
              <a:rPr lang="en-US" sz="2400" dirty="0"/>
              <a:t>-Australia Chapter </a:t>
            </a:r>
          </a:p>
          <a:p>
            <a:pPr algn="r"/>
            <a:r>
              <a:rPr lang="en-US" sz="2400" dirty="0"/>
              <a:t> </a:t>
            </a:r>
            <a:r>
              <a:rPr lang="en-US" dirty="0"/>
              <a:t>Mary Adewunmi</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6D9-B576-4C14-84E8-03098FBC6828}"/>
              </a:ext>
            </a:extLst>
          </p:cNvPr>
          <p:cNvSpPr>
            <a:spLocks noGrp="1"/>
          </p:cNvSpPr>
          <p:nvPr>
            <p:ph type="title"/>
          </p:nvPr>
        </p:nvSpPr>
        <p:spPr/>
        <p:txBody>
          <a:bodyPr/>
          <a:lstStyle/>
          <a:p>
            <a:r>
              <a:rPr lang="en-US" b="1" dirty="0"/>
              <a:t>Abstract format</a:t>
            </a:r>
          </a:p>
        </p:txBody>
      </p:sp>
      <p:sp>
        <p:nvSpPr>
          <p:cNvPr id="3" name="Content Placeholder 2">
            <a:extLst>
              <a:ext uri="{FF2B5EF4-FFF2-40B4-BE49-F238E27FC236}">
                <a16:creationId xmlns:a16="http://schemas.microsoft.com/office/drawing/2014/main" id="{756AF91B-2767-4684-9676-D0A533F152FB}"/>
              </a:ext>
            </a:extLst>
          </p:cNvPr>
          <p:cNvSpPr>
            <a:spLocks noGrp="1"/>
          </p:cNvSpPr>
          <p:nvPr>
            <p:ph idx="1"/>
          </p:nvPr>
        </p:nvSpPr>
        <p:spPr/>
        <p:txBody>
          <a:bodyPr>
            <a:normAutofit lnSpcReduction="10000"/>
          </a:bodyPr>
          <a:lstStyle/>
          <a:p>
            <a:pPr algn="l"/>
            <a:r>
              <a:rPr lang="en-US" sz="2000" b="1" i="0" dirty="0">
                <a:solidFill>
                  <a:srgbClr val="222222"/>
                </a:solidFill>
                <a:effectLst/>
                <a:latin typeface="Voces"/>
              </a:rPr>
              <a:t>Introduction - </a:t>
            </a:r>
            <a:r>
              <a:rPr lang="en-US" sz="2000" b="0" i="0" dirty="0">
                <a:solidFill>
                  <a:srgbClr val="222222"/>
                </a:solidFill>
                <a:effectLst/>
                <a:latin typeface="Voces"/>
              </a:rPr>
              <a:t>This is the first part of the abstract, and should be brief and attractive to the reader at the same time. After reading a well written intro, the reader would be eager to read more.</a:t>
            </a:r>
          </a:p>
          <a:p>
            <a:pPr algn="l"/>
            <a:r>
              <a:rPr lang="en-US" sz="2000" b="1" i="0" dirty="0">
                <a:solidFill>
                  <a:srgbClr val="222222"/>
                </a:solidFill>
                <a:effectLst/>
                <a:latin typeface="Voces"/>
              </a:rPr>
              <a:t>Research significance - </a:t>
            </a:r>
            <a:r>
              <a:rPr lang="en-US" sz="2000" b="0" i="0" dirty="0">
                <a:solidFill>
                  <a:srgbClr val="222222"/>
                </a:solidFill>
                <a:effectLst/>
                <a:latin typeface="Voces"/>
              </a:rPr>
              <a:t>This usually answers the question: Why did you do this research?</a:t>
            </a:r>
          </a:p>
          <a:p>
            <a:pPr algn="l"/>
            <a:r>
              <a:rPr lang="en-US" sz="2000" b="1" i="0" dirty="0">
                <a:solidFill>
                  <a:srgbClr val="222222"/>
                </a:solidFill>
                <a:effectLst/>
                <a:latin typeface="Voces"/>
              </a:rPr>
              <a:t>Methodology - </a:t>
            </a:r>
            <a:r>
              <a:rPr lang="en-US" sz="2000" b="0" i="0" dirty="0">
                <a:solidFill>
                  <a:srgbClr val="222222"/>
                </a:solidFill>
                <a:effectLst/>
                <a:latin typeface="Voces"/>
              </a:rPr>
              <a:t>This usually answers the questions: What did you do? How did you do it?</a:t>
            </a:r>
          </a:p>
          <a:p>
            <a:pPr algn="l"/>
            <a:r>
              <a:rPr lang="en-US" sz="2000" b="1" i="0" dirty="0">
                <a:solidFill>
                  <a:srgbClr val="222222"/>
                </a:solidFill>
                <a:effectLst/>
                <a:latin typeface="Voces"/>
              </a:rPr>
              <a:t>Results - </a:t>
            </a:r>
            <a:r>
              <a:rPr lang="en-US" sz="2000" b="0" i="0" dirty="0">
                <a:solidFill>
                  <a:srgbClr val="222222"/>
                </a:solidFill>
                <a:effectLst/>
                <a:latin typeface="Voces"/>
              </a:rPr>
              <a:t>This answers the question: What did you find out after doing the research? Or what are the advantages of your method based on the results?</a:t>
            </a:r>
          </a:p>
          <a:p>
            <a:pPr algn="l"/>
            <a:r>
              <a:rPr lang="en-US" sz="2000" b="1" i="0" dirty="0">
                <a:solidFill>
                  <a:srgbClr val="222222"/>
                </a:solidFill>
                <a:effectLst/>
                <a:latin typeface="Voces"/>
              </a:rPr>
              <a:t>Conclusion - </a:t>
            </a:r>
            <a:r>
              <a:rPr lang="en-US" sz="2000" b="0" i="0" dirty="0">
                <a:solidFill>
                  <a:srgbClr val="222222"/>
                </a:solidFill>
                <a:effectLst/>
                <a:latin typeface="Voces"/>
              </a:rPr>
              <a:t>This usually answers the question: What do your findings mean? What have you contributed?</a:t>
            </a:r>
          </a:p>
          <a:p>
            <a:pPr algn="l"/>
            <a:r>
              <a:rPr lang="en-US" sz="2000" b="0" i="0" dirty="0">
                <a:solidFill>
                  <a:srgbClr val="222222"/>
                </a:solidFill>
                <a:effectLst/>
                <a:latin typeface="Voces"/>
              </a:rPr>
              <a:t>Read the abstract carefully and try to eliminate any sentence that doesn’t fit into any of the categories above. Make sure all of your sentences contribute to explain the whole picture.</a:t>
            </a:r>
          </a:p>
        </p:txBody>
      </p:sp>
      <p:sp>
        <p:nvSpPr>
          <p:cNvPr id="4" name="Date Placeholder 3">
            <a:extLst>
              <a:ext uri="{FF2B5EF4-FFF2-40B4-BE49-F238E27FC236}">
                <a16:creationId xmlns:a16="http://schemas.microsoft.com/office/drawing/2014/main" id="{68A82AF7-03F6-4D53-B1A8-442AB04152D2}"/>
              </a:ext>
            </a:extLst>
          </p:cNvPr>
          <p:cNvSpPr>
            <a:spLocks noGrp="1"/>
          </p:cNvSpPr>
          <p:nvPr>
            <p:ph type="dt" sz="half" idx="10"/>
          </p:nvPr>
        </p:nvSpPr>
        <p:spPr/>
        <p:txBody>
          <a:bodyPr/>
          <a:lstStyle/>
          <a:p>
            <a:fld id="{D5E1B26C-0F3B-44B8-B4D8-7514A8E4C3E7}" type="datetime1">
              <a:rPr lang="en-US" smtClean="0"/>
              <a:t>1/26/2022</a:t>
            </a:fld>
            <a:endParaRPr lang="en-US"/>
          </a:p>
        </p:txBody>
      </p:sp>
      <p:sp>
        <p:nvSpPr>
          <p:cNvPr id="5" name="Slide Number Placeholder 4">
            <a:extLst>
              <a:ext uri="{FF2B5EF4-FFF2-40B4-BE49-F238E27FC236}">
                <a16:creationId xmlns:a16="http://schemas.microsoft.com/office/drawing/2014/main" id="{087935A4-CC3D-4667-B0BD-D8A052A6CC78}"/>
              </a:ext>
            </a:extLst>
          </p:cNvPr>
          <p:cNvSpPr>
            <a:spLocks noGrp="1"/>
          </p:cNvSpPr>
          <p:nvPr>
            <p:ph type="sldNum" sz="quarter" idx="12"/>
          </p:nvPr>
        </p:nvSpPr>
        <p:spPr/>
        <p:txBody>
          <a:bodyPr/>
          <a:lstStyle/>
          <a:p>
            <a:fld id="{E5137D0E-4A4F-4307-8994-C1891D747D59}" type="slidenum">
              <a:rPr lang="en-US" smtClean="0"/>
              <a:t>10</a:t>
            </a:fld>
            <a:endParaRPr lang="en-US"/>
          </a:p>
        </p:txBody>
      </p:sp>
    </p:spTree>
    <p:extLst>
      <p:ext uri="{BB962C8B-B14F-4D97-AF65-F5344CB8AC3E}">
        <p14:creationId xmlns:p14="http://schemas.microsoft.com/office/powerpoint/2010/main" val="356661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1EF5-136C-4D0B-B9E8-63F51A7BDD97}"/>
              </a:ext>
            </a:extLst>
          </p:cNvPr>
          <p:cNvSpPr>
            <a:spLocks noGrp="1"/>
          </p:cNvSpPr>
          <p:nvPr>
            <p:ph type="title"/>
          </p:nvPr>
        </p:nvSpPr>
        <p:spPr/>
        <p:txBody>
          <a:bodyPr/>
          <a:lstStyle/>
          <a:p>
            <a:r>
              <a:rPr lang="en-US" b="1" dirty="0"/>
              <a:t>Introduction/Background</a:t>
            </a:r>
          </a:p>
        </p:txBody>
      </p:sp>
      <p:sp>
        <p:nvSpPr>
          <p:cNvPr id="3" name="Content Placeholder 2">
            <a:extLst>
              <a:ext uri="{FF2B5EF4-FFF2-40B4-BE49-F238E27FC236}">
                <a16:creationId xmlns:a16="http://schemas.microsoft.com/office/drawing/2014/main" id="{BC4E01F9-0B65-4FFF-BA46-CB8B1A1FDCF9}"/>
              </a:ext>
            </a:extLst>
          </p:cNvPr>
          <p:cNvSpPr>
            <a:spLocks noGrp="1"/>
          </p:cNvSpPr>
          <p:nvPr>
            <p:ph idx="1"/>
          </p:nvPr>
        </p:nvSpPr>
        <p:spPr/>
        <p:txBody>
          <a:bodyPr/>
          <a:lstStyle/>
          <a:p>
            <a:pPr algn="just"/>
            <a:r>
              <a:rPr lang="en-US" dirty="0"/>
              <a:t>Summarizes relevant literature so that the reader could see why the researcher was interested in the subject presented. </a:t>
            </a:r>
          </a:p>
          <a:p>
            <a:pPr algn="just"/>
            <a:r>
              <a:rPr lang="en-US" dirty="0"/>
              <a:t>Only one to four paragraphs should suffice. Finish with a statement that explains the exact question that the researcher was trying to answer in the research.</a:t>
            </a:r>
          </a:p>
          <a:p>
            <a:pPr algn="just"/>
            <a:endParaRPr lang="en-US" dirty="0"/>
          </a:p>
          <a:p>
            <a:pPr marL="0" indent="0" algn="just">
              <a:buNone/>
            </a:pPr>
            <a:endParaRPr lang="en-US" dirty="0"/>
          </a:p>
        </p:txBody>
      </p:sp>
      <p:sp>
        <p:nvSpPr>
          <p:cNvPr id="4" name="Date Placeholder 3">
            <a:extLst>
              <a:ext uri="{FF2B5EF4-FFF2-40B4-BE49-F238E27FC236}">
                <a16:creationId xmlns:a16="http://schemas.microsoft.com/office/drawing/2014/main" id="{99090124-CD05-4191-834D-ACEEFF7FFAAC}"/>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78B10C3D-B2AB-4FDD-A0EE-8FFF5B33598A}"/>
              </a:ext>
            </a:extLst>
          </p:cNvPr>
          <p:cNvSpPr>
            <a:spLocks noGrp="1"/>
          </p:cNvSpPr>
          <p:nvPr>
            <p:ph type="sldNum" sz="quarter" idx="12"/>
          </p:nvPr>
        </p:nvSpPr>
        <p:spPr/>
        <p:txBody>
          <a:bodyPr/>
          <a:lstStyle/>
          <a:p>
            <a:fld id="{E5137D0E-4A4F-4307-8994-C1891D747D59}" type="slidenum">
              <a:rPr lang="en-US" smtClean="0"/>
              <a:t>11</a:t>
            </a:fld>
            <a:endParaRPr lang="en-US"/>
          </a:p>
        </p:txBody>
      </p:sp>
    </p:spTree>
    <p:extLst>
      <p:ext uri="{BB962C8B-B14F-4D97-AF65-F5344CB8AC3E}">
        <p14:creationId xmlns:p14="http://schemas.microsoft.com/office/powerpoint/2010/main" val="271536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0943-FB39-420E-BFE6-B2C861470DEA}"/>
              </a:ext>
            </a:extLst>
          </p:cNvPr>
          <p:cNvSpPr>
            <a:spLocks noGrp="1"/>
          </p:cNvSpPr>
          <p:nvPr>
            <p:ph type="title"/>
          </p:nvPr>
        </p:nvSpPr>
        <p:spPr/>
        <p:txBody>
          <a:bodyPr/>
          <a:lstStyle/>
          <a:p>
            <a:r>
              <a:rPr lang="en-US" b="1" dirty="0"/>
              <a:t>Related works/Literature review</a:t>
            </a:r>
          </a:p>
        </p:txBody>
      </p:sp>
      <p:sp>
        <p:nvSpPr>
          <p:cNvPr id="3" name="Content Placeholder 2">
            <a:extLst>
              <a:ext uri="{FF2B5EF4-FFF2-40B4-BE49-F238E27FC236}">
                <a16:creationId xmlns:a16="http://schemas.microsoft.com/office/drawing/2014/main" id="{F538F1BF-8351-4F43-987F-29486C671BFE}"/>
              </a:ext>
            </a:extLst>
          </p:cNvPr>
          <p:cNvSpPr>
            <a:spLocks noGrp="1"/>
          </p:cNvSpPr>
          <p:nvPr>
            <p:ph idx="1"/>
          </p:nvPr>
        </p:nvSpPr>
        <p:spPr/>
        <p:txBody>
          <a:bodyPr/>
          <a:lstStyle/>
          <a:p>
            <a:r>
              <a:rPr lang="en-US" dirty="0"/>
              <a:t>Include all the works that have been done in that field depending on the type of paper you are planning to write</a:t>
            </a:r>
          </a:p>
          <a:p>
            <a:r>
              <a:rPr lang="en-US" dirty="0"/>
              <a:t>It has to be structured accordingly to avoid ambiguity</a:t>
            </a:r>
          </a:p>
          <a:p>
            <a:r>
              <a:rPr lang="en-US" dirty="0"/>
              <a:t>Sometimes, we include details about the methods we will use in the Code Implementation</a:t>
            </a:r>
          </a:p>
        </p:txBody>
      </p:sp>
      <p:sp>
        <p:nvSpPr>
          <p:cNvPr id="4" name="Date Placeholder 3">
            <a:extLst>
              <a:ext uri="{FF2B5EF4-FFF2-40B4-BE49-F238E27FC236}">
                <a16:creationId xmlns:a16="http://schemas.microsoft.com/office/drawing/2014/main" id="{2628E1D4-7B59-4626-9FA3-91AF5B32FDDF}"/>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FD42CE35-B1F9-4FF3-9EE6-ECA042A3D1C9}"/>
              </a:ext>
            </a:extLst>
          </p:cNvPr>
          <p:cNvSpPr>
            <a:spLocks noGrp="1"/>
          </p:cNvSpPr>
          <p:nvPr>
            <p:ph type="sldNum" sz="quarter" idx="12"/>
          </p:nvPr>
        </p:nvSpPr>
        <p:spPr/>
        <p:txBody>
          <a:bodyPr/>
          <a:lstStyle/>
          <a:p>
            <a:fld id="{E5137D0E-4A4F-4307-8994-C1891D747D59}" type="slidenum">
              <a:rPr lang="en-US" smtClean="0"/>
              <a:t>12</a:t>
            </a:fld>
            <a:endParaRPr lang="en-US"/>
          </a:p>
        </p:txBody>
      </p:sp>
    </p:spTree>
    <p:extLst>
      <p:ext uri="{BB962C8B-B14F-4D97-AF65-F5344CB8AC3E}">
        <p14:creationId xmlns:p14="http://schemas.microsoft.com/office/powerpoint/2010/main" val="165232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AAA4-3AB6-4512-8E6D-DC9C7EA8F089}"/>
              </a:ext>
            </a:extLst>
          </p:cNvPr>
          <p:cNvSpPr>
            <a:spLocks noGrp="1"/>
          </p:cNvSpPr>
          <p:nvPr>
            <p:ph type="title"/>
          </p:nvPr>
        </p:nvSpPr>
        <p:spPr/>
        <p:txBody>
          <a:bodyPr/>
          <a:lstStyle/>
          <a:p>
            <a:r>
              <a:rPr lang="en-US" b="1" dirty="0"/>
              <a:t>Materials and Methods</a:t>
            </a:r>
          </a:p>
        </p:txBody>
      </p:sp>
      <p:sp>
        <p:nvSpPr>
          <p:cNvPr id="3" name="Content Placeholder 2">
            <a:extLst>
              <a:ext uri="{FF2B5EF4-FFF2-40B4-BE49-F238E27FC236}">
                <a16:creationId xmlns:a16="http://schemas.microsoft.com/office/drawing/2014/main" id="{5ADC9EA1-D4C5-49AA-AB7A-8EE1FD2B709B}"/>
              </a:ext>
            </a:extLst>
          </p:cNvPr>
          <p:cNvSpPr>
            <a:spLocks noGrp="1"/>
          </p:cNvSpPr>
          <p:nvPr>
            <p:ph idx="1"/>
          </p:nvPr>
        </p:nvSpPr>
        <p:spPr>
          <a:xfrm>
            <a:off x="912812" y="1828800"/>
            <a:ext cx="9753600" cy="4191000"/>
          </a:xfrm>
        </p:spPr>
        <p:txBody>
          <a:bodyPr/>
          <a:lstStyle/>
          <a:p>
            <a:r>
              <a:rPr lang="en-US" dirty="0"/>
              <a:t>There should be enough details here for another scientist to carry out the experiment. Examine other articles in the field to get a sense of what is covered in this section. </a:t>
            </a:r>
          </a:p>
          <a:p>
            <a:r>
              <a:rPr lang="en-US" dirty="0"/>
              <a:t>To clarify the approaches used, a diagram, table, or flowchart may be useful.</a:t>
            </a:r>
          </a:p>
          <a:p>
            <a:r>
              <a:rPr lang="en-US" dirty="0"/>
              <a:t> Include framework which explain how you arrive at the results, preliminary findings that were used to plan the major experiment being reported on - Like </a:t>
            </a:r>
            <a:r>
              <a:rPr lang="en-US" dirty="0" err="1"/>
              <a:t>Adish</a:t>
            </a:r>
            <a:r>
              <a:rPr lang="en-US" dirty="0"/>
              <a:t> said the other time – we should note the reasons for using each methods</a:t>
            </a:r>
          </a:p>
          <a:p>
            <a:r>
              <a:rPr lang="en-US" dirty="0"/>
              <a:t>Mention any ethical concerns that come to mind – </a:t>
            </a:r>
          </a:p>
        </p:txBody>
      </p:sp>
      <p:sp>
        <p:nvSpPr>
          <p:cNvPr id="4" name="Date Placeholder 3">
            <a:extLst>
              <a:ext uri="{FF2B5EF4-FFF2-40B4-BE49-F238E27FC236}">
                <a16:creationId xmlns:a16="http://schemas.microsoft.com/office/drawing/2014/main" id="{63B9F3DF-6FA1-4A79-9A76-39410D679C57}"/>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205FEAB3-8A1B-49F8-82BE-94545EF86545}"/>
              </a:ext>
            </a:extLst>
          </p:cNvPr>
          <p:cNvSpPr>
            <a:spLocks noGrp="1"/>
          </p:cNvSpPr>
          <p:nvPr>
            <p:ph type="sldNum" sz="quarter" idx="12"/>
          </p:nvPr>
        </p:nvSpPr>
        <p:spPr/>
        <p:txBody>
          <a:bodyPr/>
          <a:lstStyle/>
          <a:p>
            <a:fld id="{E5137D0E-4A4F-4307-8994-C1891D747D59}" type="slidenum">
              <a:rPr lang="en-US" smtClean="0"/>
              <a:t>13</a:t>
            </a:fld>
            <a:endParaRPr lang="en-US"/>
          </a:p>
        </p:txBody>
      </p:sp>
    </p:spTree>
    <p:extLst>
      <p:ext uri="{BB962C8B-B14F-4D97-AF65-F5344CB8AC3E}">
        <p14:creationId xmlns:p14="http://schemas.microsoft.com/office/powerpoint/2010/main" val="402824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643D-05AF-4C86-B0AF-84FB3968D4B5}"/>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5BF6CC1D-6AF6-48CD-B3BE-962B7A396E1B}"/>
              </a:ext>
            </a:extLst>
          </p:cNvPr>
          <p:cNvSpPr>
            <a:spLocks noGrp="1"/>
          </p:cNvSpPr>
          <p:nvPr>
            <p:ph idx="1"/>
          </p:nvPr>
        </p:nvSpPr>
        <p:spPr/>
        <p:txBody>
          <a:bodyPr>
            <a:normAutofit fontScale="92500" lnSpcReduction="10000"/>
          </a:bodyPr>
          <a:lstStyle/>
          <a:p>
            <a:r>
              <a:rPr lang="en-US" dirty="0"/>
              <a:t>Graphs and tables can be included if necessary, but the major findings should also be summarized in the text. </a:t>
            </a:r>
          </a:p>
          <a:p>
            <a:r>
              <a:rPr lang="en-US" dirty="0"/>
              <a:t>Discussing the results or speculating on why anything happened belongs in the Discussion section.</a:t>
            </a:r>
          </a:p>
          <a:p>
            <a:r>
              <a:rPr lang="en-US" dirty="0"/>
              <a:t> It is not necessary to provide all of the data collected throughout the project. Use proper data visualization methods; there is no need to modify the data. </a:t>
            </a:r>
          </a:p>
          <a:p>
            <a:pPr marL="0" indent="0">
              <a:buNone/>
            </a:pPr>
            <a:r>
              <a:rPr lang="en-US" sz="3000" b="1" dirty="0"/>
              <a:t>Tables And Graphs </a:t>
            </a:r>
          </a:p>
          <a:p>
            <a:r>
              <a:rPr lang="en-US" dirty="0"/>
              <a:t>Include a title that describes what's in the table or graph if the data is presented in a table or graph. </a:t>
            </a:r>
          </a:p>
          <a:p>
            <a:r>
              <a:rPr lang="en-US" dirty="0"/>
              <a:t>The x and y axes of graphs should also be identified. </a:t>
            </a:r>
          </a:p>
          <a:p>
            <a:r>
              <a:rPr lang="en-US" dirty="0"/>
              <a:t>There's no need to be "fancy" by using a table or graph</a:t>
            </a:r>
          </a:p>
        </p:txBody>
      </p:sp>
      <p:sp>
        <p:nvSpPr>
          <p:cNvPr id="4" name="Date Placeholder 3">
            <a:extLst>
              <a:ext uri="{FF2B5EF4-FFF2-40B4-BE49-F238E27FC236}">
                <a16:creationId xmlns:a16="http://schemas.microsoft.com/office/drawing/2014/main" id="{00BC21AB-4C57-4D1B-91A5-088D83561426}"/>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B61E31C4-049A-4E86-90A6-E7F0CC7937F4}"/>
              </a:ext>
            </a:extLst>
          </p:cNvPr>
          <p:cNvSpPr>
            <a:spLocks noGrp="1"/>
          </p:cNvSpPr>
          <p:nvPr>
            <p:ph type="sldNum" sz="quarter" idx="12"/>
          </p:nvPr>
        </p:nvSpPr>
        <p:spPr/>
        <p:txBody>
          <a:bodyPr/>
          <a:lstStyle/>
          <a:p>
            <a:fld id="{E5137D0E-4A4F-4307-8994-C1891D747D59}" type="slidenum">
              <a:rPr lang="en-US" smtClean="0"/>
              <a:t>14</a:t>
            </a:fld>
            <a:endParaRPr lang="en-US"/>
          </a:p>
        </p:txBody>
      </p:sp>
    </p:spTree>
    <p:extLst>
      <p:ext uri="{BB962C8B-B14F-4D97-AF65-F5344CB8AC3E}">
        <p14:creationId xmlns:p14="http://schemas.microsoft.com/office/powerpoint/2010/main" val="304346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914400"/>
          </a:xfrm>
        </p:spPr>
        <p:txBody>
          <a:bodyPr/>
          <a:lstStyle/>
          <a:p>
            <a:r>
              <a:rPr lang="en-US" b="1" dirty="0"/>
              <a:t>Title and Content Layout with Chart</a:t>
            </a:r>
          </a:p>
        </p:txBody>
      </p:sp>
      <p:sp>
        <p:nvSpPr>
          <p:cNvPr id="3" name="Date Placeholder 2">
            <a:extLst>
              <a:ext uri="{FF2B5EF4-FFF2-40B4-BE49-F238E27FC236}">
                <a16:creationId xmlns:a16="http://schemas.microsoft.com/office/drawing/2014/main" id="{A87C8BAE-7C16-4FAD-97EA-A9433C19557F}"/>
              </a:ext>
            </a:extLst>
          </p:cNvPr>
          <p:cNvSpPr>
            <a:spLocks noGrp="1"/>
          </p:cNvSpPr>
          <p:nvPr>
            <p:ph type="dt" sz="half" idx="10"/>
          </p:nvPr>
        </p:nvSpPr>
        <p:spPr/>
        <p:txBody>
          <a:bodyPr/>
          <a:lstStyle/>
          <a:p>
            <a:fld id="{4BA6A3D2-6A82-4EE7-BDB3-ED6762EFDC2F}" type="datetime1">
              <a:rPr lang="en-US" smtClean="0"/>
              <a:t>1/25/2022</a:t>
            </a:fld>
            <a:endParaRPr lang="en-US"/>
          </a:p>
        </p:txBody>
      </p:sp>
      <p:sp>
        <p:nvSpPr>
          <p:cNvPr id="4" name="Slide Number Placeholder 3">
            <a:extLst>
              <a:ext uri="{FF2B5EF4-FFF2-40B4-BE49-F238E27FC236}">
                <a16:creationId xmlns:a16="http://schemas.microsoft.com/office/drawing/2014/main" id="{3031A7AD-7234-4E87-85C7-86C53F44D984}"/>
              </a:ext>
            </a:extLst>
          </p:cNvPr>
          <p:cNvSpPr>
            <a:spLocks noGrp="1"/>
          </p:cNvSpPr>
          <p:nvPr>
            <p:ph type="sldNum" sz="quarter" idx="12"/>
          </p:nvPr>
        </p:nvSpPr>
        <p:spPr/>
        <p:txBody>
          <a:bodyPr/>
          <a:lstStyle/>
          <a:p>
            <a:fld id="{E5137D0E-4A4F-4307-8994-C1891D747D59}" type="slidenum">
              <a:rPr lang="en-US" smtClean="0"/>
              <a:t>15</a:t>
            </a:fld>
            <a:endParaRPr lang="en-US"/>
          </a:p>
        </p:txBody>
      </p:sp>
      <p:pic>
        <p:nvPicPr>
          <p:cNvPr id="13" name="Content Placeholder 12">
            <a:extLst>
              <a:ext uri="{FF2B5EF4-FFF2-40B4-BE49-F238E27FC236}">
                <a16:creationId xmlns:a16="http://schemas.microsoft.com/office/drawing/2014/main" id="{545387B8-76E8-4397-8A72-A58F850B2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3" y="1447800"/>
            <a:ext cx="5058832" cy="4191000"/>
          </a:xfrm>
        </p:spPr>
      </p:pic>
      <p:sp>
        <p:nvSpPr>
          <p:cNvPr id="14" name="TextBox 13">
            <a:extLst>
              <a:ext uri="{FF2B5EF4-FFF2-40B4-BE49-F238E27FC236}">
                <a16:creationId xmlns:a16="http://schemas.microsoft.com/office/drawing/2014/main" id="{59418B89-4DF0-4D07-A831-1D63C934708A}"/>
              </a:ext>
            </a:extLst>
          </p:cNvPr>
          <p:cNvSpPr txBox="1"/>
          <p:nvPr/>
        </p:nvSpPr>
        <p:spPr>
          <a:xfrm>
            <a:off x="6842123" y="2057400"/>
            <a:ext cx="3086947" cy="2031325"/>
          </a:xfrm>
          <a:prstGeom prst="rect">
            <a:avLst/>
          </a:prstGeom>
          <a:noFill/>
        </p:spPr>
        <p:txBody>
          <a:bodyPr wrap="square" rtlCol="0">
            <a:spAutoFit/>
          </a:bodyPr>
          <a:lstStyle/>
          <a:p>
            <a:pPr algn="just"/>
            <a:r>
              <a:rPr lang="en-US" dirty="0"/>
              <a:t>This chart shows the psychological distress of Australians over time by location as seen in Figure …(insert reference if there is any)</a:t>
            </a:r>
          </a:p>
          <a:p>
            <a:pPr algn="just"/>
            <a:endParaRPr lang="en-US" sz="1800" kern="1200" dirty="0">
              <a:solidFill>
                <a:schemeClr val="tx1"/>
              </a:solidFill>
              <a:latin typeface="+mn-lt"/>
              <a:ea typeface="+mn-ea"/>
              <a:cs typeface="+mn-cs"/>
            </a:endParaRPr>
          </a:p>
        </p:txBody>
      </p:sp>
      <p:sp>
        <p:nvSpPr>
          <p:cNvPr id="15" name="TextBox 14">
            <a:extLst>
              <a:ext uri="{FF2B5EF4-FFF2-40B4-BE49-F238E27FC236}">
                <a16:creationId xmlns:a16="http://schemas.microsoft.com/office/drawing/2014/main" id="{AE97BB4A-59FF-48B8-8C80-91D58CB108CC}"/>
              </a:ext>
            </a:extLst>
          </p:cNvPr>
          <p:cNvSpPr txBox="1"/>
          <p:nvPr/>
        </p:nvSpPr>
        <p:spPr>
          <a:xfrm>
            <a:off x="1674812" y="5410200"/>
            <a:ext cx="6248400" cy="369332"/>
          </a:xfrm>
          <a:prstGeom prst="rect">
            <a:avLst/>
          </a:prstGeom>
          <a:noFill/>
        </p:spPr>
        <p:txBody>
          <a:bodyPr wrap="square" rtlCol="0">
            <a:spAutoFit/>
          </a:bodyPr>
          <a:lstStyle/>
          <a:p>
            <a:r>
              <a:rPr lang="en-US" dirty="0"/>
              <a:t>Figure 1: Psychological distress over time by location</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80E0-D61E-48A6-86E5-F4CB20FAB7F8}"/>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63C52202-F8A9-434B-9F35-6EE422B71D91}"/>
              </a:ext>
            </a:extLst>
          </p:cNvPr>
          <p:cNvSpPr>
            <a:spLocks noGrp="1"/>
          </p:cNvSpPr>
          <p:nvPr>
            <p:ph idx="1"/>
          </p:nvPr>
        </p:nvSpPr>
        <p:spPr/>
        <p:txBody>
          <a:bodyPr>
            <a:normAutofit fontScale="92500" lnSpcReduction="20000"/>
          </a:bodyPr>
          <a:lstStyle/>
          <a:p>
            <a:r>
              <a:rPr lang="en-US" dirty="0"/>
              <a:t>Highlight the most important results, but don't just restate what's already been said in the Results section. </a:t>
            </a:r>
          </a:p>
          <a:p>
            <a:r>
              <a:rPr lang="en-US" dirty="0"/>
              <a:t>What is the relationship between these results and the original question? </a:t>
            </a:r>
          </a:p>
          <a:p>
            <a:r>
              <a:rPr lang="en-US" dirty="0"/>
              <a:t>Is the data consistent with the hypothesis? </a:t>
            </a:r>
          </a:p>
          <a:p>
            <a:r>
              <a:rPr lang="en-US" dirty="0"/>
              <a:t>Are the results in line with what other researchers have reported? </a:t>
            </a:r>
          </a:p>
          <a:p>
            <a:r>
              <a:rPr lang="en-US" dirty="0"/>
              <a:t>Try to explain why the results were surprising. </a:t>
            </a:r>
          </a:p>
          <a:p>
            <a:r>
              <a:rPr lang="en-US" dirty="0"/>
              <a:t>Is there another way to look at your results? What additional study would be required to address the issues indicated by the results? </a:t>
            </a:r>
          </a:p>
          <a:p>
            <a:r>
              <a:rPr lang="en-US" dirty="0"/>
              <a:t>What role do the results have in the overall picture? </a:t>
            </a:r>
          </a:p>
          <a:p>
            <a:r>
              <a:rPr lang="en-US" dirty="0"/>
              <a:t>Finish with a one-sentence description of the conclusion, emphasizing how important it is</a:t>
            </a:r>
          </a:p>
        </p:txBody>
      </p:sp>
      <p:sp>
        <p:nvSpPr>
          <p:cNvPr id="4" name="Date Placeholder 3">
            <a:extLst>
              <a:ext uri="{FF2B5EF4-FFF2-40B4-BE49-F238E27FC236}">
                <a16:creationId xmlns:a16="http://schemas.microsoft.com/office/drawing/2014/main" id="{B60CB1F9-BB53-4E1A-BC90-8D50BEE890A3}"/>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F4338458-83CA-4BF3-96E6-4F9652D896D2}"/>
              </a:ext>
            </a:extLst>
          </p:cNvPr>
          <p:cNvSpPr>
            <a:spLocks noGrp="1"/>
          </p:cNvSpPr>
          <p:nvPr>
            <p:ph type="sldNum" sz="quarter" idx="12"/>
          </p:nvPr>
        </p:nvSpPr>
        <p:spPr/>
        <p:txBody>
          <a:bodyPr/>
          <a:lstStyle/>
          <a:p>
            <a:fld id="{E5137D0E-4A4F-4307-8994-C1891D747D59}" type="slidenum">
              <a:rPr lang="en-US" smtClean="0"/>
              <a:t>16</a:t>
            </a:fld>
            <a:endParaRPr lang="en-US"/>
          </a:p>
        </p:txBody>
      </p:sp>
    </p:spTree>
    <p:extLst>
      <p:ext uri="{BB962C8B-B14F-4D97-AF65-F5344CB8AC3E}">
        <p14:creationId xmlns:p14="http://schemas.microsoft.com/office/powerpoint/2010/main" val="33075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40A3-0A37-4442-BF60-AA8A863A1CBC}"/>
              </a:ext>
            </a:extLst>
          </p:cNvPr>
          <p:cNvSpPr>
            <a:spLocks noGrp="1"/>
          </p:cNvSpPr>
          <p:nvPr>
            <p:ph type="title"/>
          </p:nvPr>
        </p:nvSpPr>
        <p:spPr/>
        <p:txBody>
          <a:bodyPr/>
          <a:lstStyle/>
          <a:p>
            <a:r>
              <a:rPr lang="en-US" b="1" dirty="0"/>
              <a:t>Acknowledgement</a:t>
            </a:r>
          </a:p>
        </p:txBody>
      </p:sp>
      <p:sp>
        <p:nvSpPr>
          <p:cNvPr id="3" name="Content Placeholder 2">
            <a:extLst>
              <a:ext uri="{FF2B5EF4-FFF2-40B4-BE49-F238E27FC236}">
                <a16:creationId xmlns:a16="http://schemas.microsoft.com/office/drawing/2014/main" id="{1966C201-D8D5-434C-8EF1-E4EBC6CBD385}"/>
              </a:ext>
            </a:extLst>
          </p:cNvPr>
          <p:cNvSpPr>
            <a:spLocks noGrp="1"/>
          </p:cNvSpPr>
          <p:nvPr>
            <p:ph idx="1"/>
          </p:nvPr>
        </p:nvSpPr>
        <p:spPr/>
        <p:txBody>
          <a:bodyPr>
            <a:normAutofit fontScale="92500" lnSpcReduction="20000"/>
          </a:bodyPr>
          <a:lstStyle/>
          <a:p>
            <a:r>
              <a:rPr lang="en-US" dirty="0"/>
              <a:t>This part is optional, although it should be used to acknowledge anyone who assisted with the experiments or provided other significant contributions.</a:t>
            </a:r>
          </a:p>
          <a:p>
            <a:r>
              <a:rPr lang="en-US" dirty="0"/>
              <a:t>Like all the contributors on this ongoing project like </a:t>
            </a:r>
            <a:r>
              <a:rPr lang="en-US" dirty="0" err="1"/>
              <a:t>Omdena</a:t>
            </a:r>
            <a:r>
              <a:rPr lang="en-US" dirty="0"/>
              <a:t>-Australia Chapter Collaborators</a:t>
            </a:r>
          </a:p>
          <a:p>
            <a:pPr marL="0" indent="0">
              <a:buNone/>
            </a:pPr>
            <a:r>
              <a:rPr lang="en-US" sz="2800" b="1" dirty="0"/>
              <a:t>Conflict of Interest</a:t>
            </a:r>
          </a:p>
          <a:p>
            <a:r>
              <a:rPr lang="en-US" sz="2100" dirty="0"/>
              <a:t>When what is in a person's best interest is not in the best interest of another person or organization to which that person owes loyalty, a conflict of interest emerges. </a:t>
            </a:r>
          </a:p>
          <a:p>
            <a:r>
              <a:rPr lang="en-US" sz="2100" dirty="0"/>
              <a:t>For example, a researcher may want all for oneself by harming his employer – financial gain, reviewing issues </a:t>
            </a:r>
            <a:r>
              <a:rPr lang="en-US" sz="2100" dirty="0" err="1"/>
              <a:t>etc</a:t>
            </a:r>
            <a:endParaRPr lang="en-US" sz="2800" b="1" dirty="0"/>
          </a:p>
          <a:p>
            <a:pPr marL="0" indent="0">
              <a:buNone/>
            </a:pPr>
            <a:r>
              <a:rPr lang="en-US" sz="3200" b="1" dirty="0"/>
              <a:t>References</a:t>
            </a:r>
          </a:p>
          <a:p>
            <a:pPr marL="0" indent="0">
              <a:buNone/>
            </a:pPr>
            <a:r>
              <a:rPr lang="en-US" dirty="0"/>
              <a:t>Once you use the reference app, it automatically insert the references – cite while you write, then you can edit from the References style</a:t>
            </a:r>
          </a:p>
        </p:txBody>
      </p:sp>
      <p:sp>
        <p:nvSpPr>
          <p:cNvPr id="4" name="Date Placeholder 3">
            <a:extLst>
              <a:ext uri="{FF2B5EF4-FFF2-40B4-BE49-F238E27FC236}">
                <a16:creationId xmlns:a16="http://schemas.microsoft.com/office/drawing/2014/main" id="{A176D6A8-AEDA-48A2-9881-EB4721A50F0C}"/>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DBA5410B-8741-48B9-823D-3467D617180D}"/>
              </a:ext>
            </a:extLst>
          </p:cNvPr>
          <p:cNvSpPr>
            <a:spLocks noGrp="1"/>
          </p:cNvSpPr>
          <p:nvPr>
            <p:ph type="sldNum" sz="quarter" idx="12"/>
          </p:nvPr>
        </p:nvSpPr>
        <p:spPr/>
        <p:txBody>
          <a:bodyPr/>
          <a:lstStyle/>
          <a:p>
            <a:fld id="{E5137D0E-4A4F-4307-8994-C1891D747D59}" type="slidenum">
              <a:rPr lang="en-US" smtClean="0"/>
              <a:t>17</a:t>
            </a:fld>
            <a:endParaRPr lang="en-US"/>
          </a:p>
        </p:txBody>
      </p:sp>
    </p:spTree>
    <p:extLst>
      <p:ext uri="{BB962C8B-B14F-4D97-AF65-F5344CB8AC3E}">
        <p14:creationId xmlns:p14="http://schemas.microsoft.com/office/powerpoint/2010/main" val="155070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87E5-A596-457C-82A3-7889E9A01E1F}"/>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C79D571-3FDF-41D8-BB42-1D7C6299A335}"/>
              </a:ext>
            </a:extLst>
          </p:cNvPr>
          <p:cNvSpPr>
            <a:spLocks noGrp="1"/>
          </p:cNvSpPr>
          <p:nvPr>
            <p:ph idx="1"/>
          </p:nvPr>
        </p:nvSpPr>
        <p:spPr/>
        <p:txBody>
          <a:bodyPr/>
          <a:lstStyle/>
          <a:p>
            <a:r>
              <a:rPr lang="en-US"/>
              <a:t>https://www.slideshare.net/MdShahnulIslam/writing-scientific-research-article</a:t>
            </a:r>
          </a:p>
        </p:txBody>
      </p:sp>
      <p:sp>
        <p:nvSpPr>
          <p:cNvPr id="4" name="Date Placeholder 3">
            <a:extLst>
              <a:ext uri="{FF2B5EF4-FFF2-40B4-BE49-F238E27FC236}">
                <a16:creationId xmlns:a16="http://schemas.microsoft.com/office/drawing/2014/main" id="{F30F9450-572A-490A-BB4D-C8CB78E35A1B}"/>
              </a:ext>
            </a:extLst>
          </p:cNvPr>
          <p:cNvSpPr>
            <a:spLocks noGrp="1"/>
          </p:cNvSpPr>
          <p:nvPr>
            <p:ph type="dt" sz="half" idx="10"/>
          </p:nvPr>
        </p:nvSpPr>
        <p:spPr/>
        <p:txBody>
          <a:bodyPr/>
          <a:lstStyle/>
          <a:p>
            <a:fld id="{6DA31C6F-A4D9-4B05-B033-B76AF415E840}" type="datetime1">
              <a:rPr lang="en-US" smtClean="0"/>
              <a:t>1/25/2022</a:t>
            </a:fld>
            <a:endParaRPr lang="en-US"/>
          </a:p>
        </p:txBody>
      </p:sp>
      <p:sp>
        <p:nvSpPr>
          <p:cNvPr id="5" name="Slide Number Placeholder 4">
            <a:extLst>
              <a:ext uri="{FF2B5EF4-FFF2-40B4-BE49-F238E27FC236}">
                <a16:creationId xmlns:a16="http://schemas.microsoft.com/office/drawing/2014/main" id="{98BF68CC-778A-4A5C-8B95-594901027243}"/>
              </a:ext>
            </a:extLst>
          </p:cNvPr>
          <p:cNvSpPr>
            <a:spLocks noGrp="1"/>
          </p:cNvSpPr>
          <p:nvPr>
            <p:ph type="sldNum" sz="quarter" idx="12"/>
          </p:nvPr>
        </p:nvSpPr>
        <p:spPr/>
        <p:txBody>
          <a:bodyPr/>
          <a:lstStyle/>
          <a:p>
            <a:fld id="{E5137D0E-4A4F-4307-8994-C1891D747D59}" type="slidenum">
              <a:rPr lang="en-US" smtClean="0"/>
              <a:t>18</a:t>
            </a:fld>
            <a:endParaRPr lang="en-US"/>
          </a:p>
        </p:txBody>
      </p:sp>
    </p:spTree>
    <p:extLst>
      <p:ext uri="{BB962C8B-B14F-4D97-AF65-F5344CB8AC3E}">
        <p14:creationId xmlns:p14="http://schemas.microsoft.com/office/powerpoint/2010/main" val="237375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A5D140F-48EE-4941-A5F6-24F1DE2B5C9B}"/>
              </a:ext>
            </a:extLst>
          </p:cNvPr>
          <p:cNvSpPr>
            <a:spLocks noGrp="1"/>
          </p:cNvSpPr>
          <p:nvPr>
            <p:ph type="pic" idx="1"/>
          </p:nvPr>
        </p:nvSpPr>
        <p:spPr/>
      </p:sp>
      <p:pic>
        <p:nvPicPr>
          <p:cNvPr id="1028" name="Picture 4" descr="Questions and Answers Q&amp;A session concept Questions and Answers Q&amp;A session concept with hands holding modern tablet or smartphone to be used as slide background question and answer session stock pictures, royalty-free photos &amp; images">
            <a:extLst>
              <a:ext uri="{FF2B5EF4-FFF2-40B4-BE49-F238E27FC236}">
                <a16:creationId xmlns:a16="http://schemas.microsoft.com/office/drawing/2014/main" id="{097C55FE-26B0-4484-9BFA-4111F5E91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685800"/>
            <a:ext cx="10439400" cy="5713410"/>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4">
            <a:extLst>
              <a:ext uri="{FF2B5EF4-FFF2-40B4-BE49-F238E27FC236}">
                <a16:creationId xmlns:a16="http://schemas.microsoft.com/office/drawing/2014/main" id="{058B7DAC-3B5B-4A3D-9BAC-8BC3434CE90E}"/>
              </a:ext>
            </a:extLst>
          </p:cNvPr>
          <p:cNvSpPr>
            <a:spLocks noGrp="1"/>
          </p:cNvSpPr>
          <p:nvPr>
            <p:ph type="dt" sz="half" idx="10"/>
          </p:nvPr>
        </p:nvSpPr>
        <p:spPr/>
        <p:txBody>
          <a:bodyPr/>
          <a:lstStyle/>
          <a:p>
            <a:fld id="{6AE678FC-E377-438C-B2ED-275DCF85B83C}" type="datetime1">
              <a:rPr lang="en-US" smtClean="0"/>
              <a:t>1/25/2022</a:t>
            </a:fld>
            <a:endParaRPr lang="en-US"/>
          </a:p>
        </p:txBody>
      </p:sp>
      <p:sp>
        <p:nvSpPr>
          <p:cNvPr id="16" name="Slide Number Placeholder 15">
            <a:extLst>
              <a:ext uri="{FF2B5EF4-FFF2-40B4-BE49-F238E27FC236}">
                <a16:creationId xmlns:a16="http://schemas.microsoft.com/office/drawing/2014/main" id="{715BEDD1-9431-4020-A838-31DEAA54189A}"/>
              </a:ext>
            </a:extLst>
          </p:cNvPr>
          <p:cNvSpPr>
            <a:spLocks noGrp="1"/>
          </p:cNvSpPr>
          <p:nvPr>
            <p:ph type="sldNum" sz="quarter" idx="12"/>
          </p:nvPr>
        </p:nvSpPr>
        <p:spPr/>
        <p:txBody>
          <a:bodyPr/>
          <a:lstStyle/>
          <a:p>
            <a:fld id="{E5137D0E-4A4F-4307-8994-C1891D747D59}" type="slidenum">
              <a:rPr lang="en-US" smtClean="0"/>
              <a:pPr/>
              <a:t>19</a:t>
            </a:fld>
            <a:endParaRPr lang="en-US"/>
          </a:p>
        </p:txBody>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12C3-7A54-4A24-8EB2-82CB4E2F8DDE}"/>
              </a:ext>
            </a:extLst>
          </p:cNvPr>
          <p:cNvSpPr>
            <a:spLocks noGrp="1"/>
          </p:cNvSpPr>
          <p:nvPr>
            <p:ph type="title"/>
          </p:nvPr>
        </p:nvSpPr>
        <p:spPr/>
        <p:txBody>
          <a:bodyPr/>
          <a:lstStyle/>
          <a:p>
            <a:r>
              <a:rPr lang="en-US" b="1" dirty="0"/>
              <a:t>Bibliography</a:t>
            </a:r>
          </a:p>
        </p:txBody>
      </p:sp>
      <p:pic>
        <p:nvPicPr>
          <p:cNvPr id="7" name="Content Placeholder 6">
            <a:extLst>
              <a:ext uri="{FF2B5EF4-FFF2-40B4-BE49-F238E27FC236}">
                <a16:creationId xmlns:a16="http://schemas.microsoft.com/office/drawing/2014/main" id="{7B635F95-5D69-416F-B8E4-A621AFF0D6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7612" y="1828800"/>
            <a:ext cx="3352800" cy="4191000"/>
          </a:xfrm>
        </p:spPr>
      </p:pic>
      <p:sp>
        <p:nvSpPr>
          <p:cNvPr id="4" name="Date Placeholder 3">
            <a:extLst>
              <a:ext uri="{FF2B5EF4-FFF2-40B4-BE49-F238E27FC236}">
                <a16:creationId xmlns:a16="http://schemas.microsoft.com/office/drawing/2014/main" id="{E3627C36-DAEE-4B86-801C-482840E878E9}"/>
              </a:ext>
            </a:extLst>
          </p:cNvPr>
          <p:cNvSpPr>
            <a:spLocks noGrp="1"/>
          </p:cNvSpPr>
          <p:nvPr>
            <p:ph type="dt" sz="half" idx="10"/>
          </p:nvPr>
        </p:nvSpPr>
        <p:spPr/>
        <p:txBody>
          <a:bodyPr/>
          <a:lstStyle/>
          <a:p>
            <a:fld id="{D5E1B26C-0F3B-44B8-B4D8-7514A8E4C3E7}" type="datetime1">
              <a:rPr lang="en-US" smtClean="0"/>
              <a:t>1/26/2022</a:t>
            </a:fld>
            <a:endParaRPr lang="en-US"/>
          </a:p>
        </p:txBody>
      </p:sp>
      <p:sp>
        <p:nvSpPr>
          <p:cNvPr id="5" name="Slide Number Placeholder 4">
            <a:extLst>
              <a:ext uri="{FF2B5EF4-FFF2-40B4-BE49-F238E27FC236}">
                <a16:creationId xmlns:a16="http://schemas.microsoft.com/office/drawing/2014/main" id="{E6553A3E-5A87-4AB4-B4D1-248C7C015E13}"/>
              </a:ext>
            </a:extLst>
          </p:cNvPr>
          <p:cNvSpPr>
            <a:spLocks noGrp="1"/>
          </p:cNvSpPr>
          <p:nvPr>
            <p:ph type="sldNum" sz="quarter" idx="12"/>
          </p:nvPr>
        </p:nvSpPr>
        <p:spPr/>
        <p:txBody>
          <a:bodyPr/>
          <a:lstStyle/>
          <a:p>
            <a:fld id="{E5137D0E-4A4F-4307-8994-C1891D747D59}" type="slidenum">
              <a:rPr lang="en-US" smtClean="0"/>
              <a:t>2</a:t>
            </a:fld>
            <a:endParaRPr lang="en-US"/>
          </a:p>
        </p:txBody>
      </p:sp>
      <p:sp>
        <p:nvSpPr>
          <p:cNvPr id="8" name="TextBox 7">
            <a:extLst>
              <a:ext uri="{FF2B5EF4-FFF2-40B4-BE49-F238E27FC236}">
                <a16:creationId xmlns:a16="http://schemas.microsoft.com/office/drawing/2014/main" id="{EB1808D3-FC2A-4F5D-9556-DA4FE81FA3FA}"/>
              </a:ext>
            </a:extLst>
          </p:cNvPr>
          <p:cNvSpPr txBox="1"/>
          <p:nvPr/>
        </p:nvSpPr>
        <p:spPr>
          <a:xfrm>
            <a:off x="5180012" y="1828800"/>
            <a:ext cx="54864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My name is Mary Adewunmi</a:t>
            </a:r>
          </a:p>
          <a:p>
            <a:pPr marL="285750" indent="-285750" algn="just">
              <a:buFont typeface="Arial" panose="020B0604020202020204" pitchFamily="34" charset="0"/>
              <a:buChar char="•"/>
            </a:pPr>
            <a:r>
              <a:rPr lang="en-US" dirty="0"/>
              <a:t>I have been a Policy Researcher in a Research &amp; Development Institute for 11years </a:t>
            </a:r>
          </a:p>
          <a:p>
            <a:pPr marL="285750" indent="-285750" algn="just">
              <a:buFont typeface="Arial" panose="020B0604020202020204" pitchFamily="34" charset="0"/>
              <a:buChar char="•"/>
            </a:pPr>
            <a:r>
              <a:rPr lang="en-US" dirty="0"/>
              <a:t>Switched to data science 2 years ago during COVID Lockdown</a:t>
            </a:r>
          </a:p>
          <a:p>
            <a:pPr marL="285750" indent="-285750" algn="just">
              <a:buFont typeface="Arial" panose="020B0604020202020204" pitchFamily="34" charset="0"/>
              <a:buChar char="•"/>
            </a:pPr>
            <a:r>
              <a:rPr lang="en-US" dirty="0"/>
              <a:t>One of the 49 grantee of Kaggle BIPOC 2021</a:t>
            </a:r>
          </a:p>
          <a:p>
            <a:pPr marL="285750" indent="-285750" algn="just">
              <a:buFont typeface="Arial" panose="020B0604020202020204" pitchFamily="34" charset="0"/>
              <a:buChar char="•"/>
            </a:pPr>
            <a:r>
              <a:rPr lang="en-US" dirty="0"/>
              <a:t>Masters in Computer Science</a:t>
            </a:r>
          </a:p>
          <a:p>
            <a:pPr marL="285750" indent="-285750" algn="just">
              <a:buFont typeface="Arial" panose="020B0604020202020204" pitchFamily="34" charset="0"/>
              <a:buChar char="•"/>
            </a:pPr>
            <a:r>
              <a:rPr lang="en-US" dirty="0"/>
              <a:t>About to </a:t>
            </a:r>
            <a:r>
              <a:rPr lang="en-US" dirty="0" err="1"/>
              <a:t>enrol</a:t>
            </a:r>
            <a:r>
              <a:rPr lang="en-US" dirty="0"/>
              <a:t> for a PhD position in AI for health diagnosis – looking for scholarship</a:t>
            </a:r>
          </a:p>
          <a:p>
            <a:pPr marL="285750" indent="-285750" algn="just">
              <a:buFont typeface="Arial" panose="020B0604020202020204" pitchFamily="34" charset="0"/>
              <a:buChar char="•"/>
            </a:pPr>
            <a:r>
              <a:rPr lang="en-US" dirty="0"/>
              <a:t>First time on </a:t>
            </a:r>
            <a:r>
              <a:rPr lang="en-US" dirty="0" err="1"/>
              <a:t>Omdena</a:t>
            </a:r>
            <a:r>
              <a:rPr lang="en-US" dirty="0"/>
              <a:t> project</a:t>
            </a:r>
          </a:p>
          <a:p>
            <a:pPr marL="285750" indent="-285750" algn="just">
              <a:buFont typeface="Wingdings" panose="05000000000000000000" pitchFamily="2" charset="2"/>
              <a:buChar char="ü"/>
            </a:pPr>
            <a:r>
              <a:rPr lang="en-US" i="1" dirty="0" err="1"/>
              <a:t>Linkedln:https</a:t>
            </a:r>
            <a:r>
              <a:rPr lang="en-US" i="1" dirty="0"/>
              <a:t>://www.linkedin.com/in/mary-adewunmi/</a:t>
            </a:r>
          </a:p>
          <a:p>
            <a:pPr marL="285750" indent="-285750" algn="just">
              <a:buFont typeface="Wingdings" panose="05000000000000000000" pitchFamily="2" charset="2"/>
              <a:buChar char="ü"/>
            </a:pPr>
            <a:r>
              <a:rPr lang="en-US" i="1" dirty="0" err="1"/>
              <a:t>Github</a:t>
            </a:r>
            <a:r>
              <a:rPr lang="en-US" i="1" dirty="0"/>
              <a:t>: https://github.com/MaryAdewunmi</a:t>
            </a:r>
          </a:p>
          <a:p>
            <a:pPr marL="285750" indent="-285750" algn="just">
              <a:buFont typeface="Wingdings" panose="05000000000000000000" pitchFamily="2" charset="2"/>
              <a:buChar char="ü"/>
            </a:pPr>
            <a:r>
              <a:rPr lang="en-US" i="1" dirty="0"/>
              <a:t>Email: mary@moaanalytic.com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448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EA34-DBC8-4BB4-931C-D3AC971AD159}"/>
              </a:ext>
            </a:extLst>
          </p:cNvPr>
          <p:cNvSpPr>
            <a:spLocks noGrp="1"/>
          </p:cNvSpPr>
          <p:nvPr>
            <p:ph type="title"/>
          </p:nvPr>
        </p:nvSpPr>
        <p:spPr/>
        <p:txBody>
          <a:bodyPr/>
          <a:lstStyle/>
          <a:p>
            <a:r>
              <a:rPr lang="en-US" b="1" dirty="0"/>
              <a:t>Learning Outcomes</a:t>
            </a:r>
            <a:endParaRPr lang="en-US" dirty="0"/>
          </a:p>
        </p:txBody>
      </p:sp>
      <p:sp>
        <p:nvSpPr>
          <p:cNvPr id="4" name="Date Placeholder 3">
            <a:extLst>
              <a:ext uri="{FF2B5EF4-FFF2-40B4-BE49-F238E27FC236}">
                <a16:creationId xmlns:a16="http://schemas.microsoft.com/office/drawing/2014/main" id="{63B2BDA1-4EFA-4D30-A9F1-B3ECB6549082}"/>
              </a:ext>
            </a:extLst>
          </p:cNvPr>
          <p:cNvSpPr>
            <a:spLocks noGrp="1"/>
          </p:cNvSpPr>
          <p:nvPr>
            <p:ph type="dt" sz="half" idx="10"/>
          </p:nvPr>
        </p:nvSpPr>
        <p:spPr/>
        <p:txBody>
          <a:bodyPr/>
          <a:lstStyle/>
          <a:p>
            <a:fld id="{4630A646-A680-4089-801E-8669FC07E463}" type="datetime1">
              <a:rPr lang="en-US" smtClean="0"/>
              <a:t>1/25/2022</a:t>
            </a:fld>
            <a:endParaRPr lang="en-US"/>
          </a:p>
        </p:txBody>
      </p:sp>
      <p:sp>
        <p:nvSpPr>
          <p:cNvPr id="5" name="Slide Number Placeholder 4">
            <a:extLst>
              <a:ext uri="{FF2B5EF4-FFF2-40B4-BE49-F238E27FC236}">
                <a16:creationId xmlns:a16="http://schemas.microsoft.com/office/drawing/2014/main" id="{32218631-AE30-4266-8EDB-3290AB8C206F}"/>
              </a:ext>
            </a:extLst>
          </p:cNvPr>
          <p:cNvSpPr>
            <a:spLocks noGrp="1"/>
          </p:cNvSpPr>
          <p:nvPr>
            <p:ph type="sldNum" sz="quarter" idx="12"/>
          </p:nvPr>
        </p:nvSpPr>
        <p:spPr/>
        <p:txBody>
          <a:bodyPr/>
          <a:lstStyle/>
          <a:p>
            <a:fld id="{E5137D0E-4A4F-4307-8994-C1891D747D59}" type="slidenum">
              <a:rPr lang="en-US" smtClean="0"/>
              <a:t>3</a:t>
            </a:fld>
            <a:endParaRPr lang="en-US"/>
          </a:p>
        </p:txBody>
      </p:sp>
      <p:sp>
        <p:nvSpPr>
          <p:cNvPr id="9" name="Content Placeholder 8">
            <a:extLst>
              <a:ext uri="{FF2B5EF4-FFF2-40B4-BE49-F238E27FC236}">
                <a16:creationId xmlns:a16="http://schemas.microsoft.com/office/drawing/2014/main" id="{8A62CEB9-97AD-4770-9E34-44FA3AE5AABE}"/>
              </a:ext>
            </a:extLst>
          </p:cNvPr>
          <p:cNvSpPr>
            <a:spLocks noGrp="1"/>
          </p:cNvSpPr>
          <p:nvPr>
            <p:ph idx="1"/>
          </p:nvPr>
        </p:nvSpPr>
        <p:spPr/>
        <p:txBody>
          <a:bodyPr/>
          <a:lstStyle/>
          <a:p>
            <a:r>
              <a:rPr lang="en-US" dirty="0"/>
              <a:t>Know how to write a Research paper for Journal Publication</a:t>
            </a:r>
          </a:p>
          <a:p>
            <a:r>
              <a:rPr lang="en-US" dirty="0"/>
              <a:t>Understand the Format for writing a paper</a:t>
            </a:r>
          </a:p>
          <a:p>
            <a:r>
              <a:rPr lang="en-US" dirty="0"/>
              <a:t>Ways of writing paper to avoid plagiarism</a:t>
            </a:r>
          </a:p>
          <a:p>
            <a:r>
              <a:rPr lang="en-US" dirty="0"/>
              <a:t>Necessary tools for writing a paper</a:t>
            </a:r>
          </a:p>
          <a:p>
            <a:r>
              <a:rPr lang="en-US" dirty="0"/>
              <a:t>Reasons why we write paper</a:t>
            </a:r>
          </a:p>
        </p:txBody>
      </p:sp>
    </p:spTree>
    <p:extLst>
      <p:ext uri="{BB962C8B-B14F-4D97-AF65-F5344CB8AC3E}">
        <p14:creationId xmlns:p14="http://schemas.microsoft.com/office/powerpoint/2010/main" val="210287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7B80-93EF-4336-ADCE-6FE73B0AAB63}"/>
              </a:ext>
            </a:extLst>
          </p:cNvPr>
          <p:cNvSpPr>
            <a:spLocks noGrp="1"/>
          </p:cNvSpPr>
          <p:nvPr>
            <p:ph type="title"/>
          </p:nvPr>
        </p:nvSpPr>
        <p:spPr/>
        <p:txBody>
          <a:bodyPr/>
          <a:lstStyle/>
          <a:p>
            <a:r>
              <a:rPr lang="en-US" b="1" dirty="0"/>
              <a:t>Tools for writing Research Paper</a:t>
            </a:r>
          </a:p>
        </p:txBody>
      </p:sp>
      <p:sp>
        <p:nvSpPr>
          <p:cNvPr id="3" name="Content Placeholder 2">
            <a:extLst>
              <a:ext uri="{FF2B5EF4-FFF2-40B4-BE49-F238E27FC236}">
                <a16:creationId xmlns:a16="http://schemas.microsoft.com/office/drawing/2014/main" id="{5ED6C6D1-97C4-4B46-955F-99AD1001E0C5}"/>
              </a:ext>
            </a:extLst>
          </p:cNvPr>
          <p:cNvSpPr>
            <a:spLocks noGrp="1"/>
          </p:cNvSpPr>
          <p:nvPr>
            <p:ph idx="1"/>
          </p:nvPr>
        </p:nvSpPr>
        <p:spPr/>
        <p:txBody>
          <a:bodyPr/>
          <a:lstStyle/>
          <a:p>
            <a:r>
              <a:rPr lang="en-US" sz="2000"/>
              <a:t>Referencing app – Mendeley, Endnote, Zotero etc</a:t>
            </a:r>
          </a:p>
          <a:p>
            <a:r>
              <a:rPr lang="en-US" sz="2000"/>
              <a:t>Paraphrazing tool – Quilbot</a:t>
            </a:r>
          </a:p>
          <a:p>
            <a:r>
              <a:rPr lang="en-US" sz="2000"/>
              <a:t>Grammar check apps – Grammarly</a:t>
            </a:r>
          </a:p>
          <a:p>
            <a:r>
              <a:rPr lang="en-US" sz="2000"/>
              <a:t>Publications Database – Google Scholar, Web of Science etc</a:t>
            </a:r>
            <a:endParaRPr lang="en-US" sz="2000" dirty="0"/>
          </a:p>
        </p:txBody>
      </p:sp>
      <p:sp>
        <p:nvSpPr>
          <p:cNvPr id="4" name="Date Placeholder 3">
            <a:extLst>
              <a:ext uri="{FF2B5EF4-FFF2-40B4-BE49-F238E27FC236}">
                <a16:creationId xmlns:a16="http://schemas.microsoft.com/office/drawing/2014/main" id="{BED839BB-0E6A-46F9-A9A6-57397E118F20}"/>
              </a:ext>
            </a:extLst>
          </p:cNvPr>
          <p:cNvSpPr>
            <a:spLocks noGrp="1"/>
          </p:cNvSpPr>
          <p:nvPr>
            <p:ph type="dt" sz="half" idx="10"/>
          </p:nvPr>
        </p:nvSpPr>
        <p:spPr/>
        <p:txBody>
          <a:bodyPr/>
          <a:lstStyle/>
          <a:p>
            <a:fld id="{DE218951-F34D-4CFE-856C-79B4354C5489}" type="datetime1">
              <a:rPr lang="en-US" smtClean="0"/>
              <a:t>1/25/2022</a:t>
            </a:fld>
            <a:endParaRPr lang="en-US"/>
          </a:p>
        </p:txBody>
      </p:sp>
      <p:sp>
        <p:nvSpPr>
          <p:cNvPr id="5" name="Slide Number Placeholder 4">
            <a:extLst>
              <a:ext uri="{FF2B5EF4-FFF2-40B4-BE49-F238E27FC236}">
                <a16:creationId xmlns:a16="http://schemas.microsoft.com/office/drawing/2014/main" id="{045F036D-5263-4230-89EE-80917377521B}"/>
              </a:ext>
            </a:extLst>
          </p:cNvPr>
          <p:cNvSpPr>
            <a:spLocks noGrp="1"/>
          </p:cNvSpPr>
          <p:nvPr>
            <p:ph type="sldNum" sz="quarter" idx="12"/>
          </p:nvPr>
        </p:nvSpPr>
        <p:spPr/>
        <p:txBody>
          <a:bodyPr/>
          <a:lstStyle/>
          <a:p>
            <a:fld id="{E5137D0E-4A4F-4307-8994-C1891D747D59}" type="slidenum">
              <a:rPr lang="en-US" smtClean="0"/>
              <a:t>4</a:t>
            </a:fld>
            <a:endParaRPr lang="en-US"/>
          </a:p>
        </p:txBody>
      </p:sp>
    </p:spTree>
    <p:extLst>
      <p:ext uri="{BB962C8B-B14F-4D97-AF65-F5344CB8AC3E}">
        <p14:creationId xmlns:p14="http://schemas.microsoft.com/office/powerpoint/2010/main" val="390548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F3D6-034F-4AC7-B551-782D5644835D}"/>
              </a:ext>
            </a:extLst>
          </p:cNvPr>
          <p:cNvSpPr>
            <a:spLocks noGrp="1"/>
          </p:cNvSpPr>
          <p:nvPr>
            <p:ph type="title"/>
          </p:nvPr>
        </p:nvSpPr>
        <p:spPr/>
        <p:txBody>
          <a:bodyPr/>
          <a:lstStyle/>
          <a:p>
            <a:r>
              <a:rPr lang="en-US" b="1" dirty="0"/>
              <a:t>What is a Research article?</a:t>
            </a:r>
          </a:p>
        </p:txBody>
      </p:sp>
      <p:sp>
        <p:nvSpPr>
          <p:cNvPr id="3" name="Content Placeholder 2">
            <a:extLst>
              <a:ext uri="{FF2B5EF4-FFF2-40B4-BE49-F238E27FC236}">
                <a16:creationId xmlns:a16="http://schemas.microsoft.com/office/drawing/2014/main" id="{79EB3A36-B1C7-4784-A65D-E504DDBED44C}"/>
              </a:ext>
            </a:extLst>
          </p:cNvPr>
          <p:cNvSpPr>
            <a:spLocks noGrp="1"/>
          </p:cNvSpPr>
          <p:nvPr>
            <p:ph idx="1"/>
          </p:nvPr>
        </p:nvSpPr>
        <p:spPr/>
        <p:txBody>
          <a:bodyPr/>
          <a:lstStyle/>
          <a:p>
            <a:pPr algn="just"/>
            <a:r>
              <a:rPr lang="en-US" dirty="0"/>
              <a:t>Scientists use scientific research publications to communicate with other scientists about the findings of their research. </a:t>
            </a:r>
          </a:p>
          <a:p>
            <a:pPr algn="just"/>
            <a:r>
              <a:rPr lang="en-US" dirty="0"/>
              <a:t>The genuine worth of any research is only realized once it has gone through peer review and has been published in journals.</a:t>
            </a:r>
          </a:p>
          <a:p>
            <a:pPr algn="just"/>
            <a:r>
              <a:rPr lang="en-US" dirty="0"/>
              <a:t>The beauty of research article is researcher would not need to do what others have done but to continue from where a researcher stopped - Continuity</a:t>
            </a:r>
          </a:p>
          <a:p>
            <a:pPr marL="0" indent="0" algn="just">
              <a:buNone/>
            </a:pPr>
            <a:endParaRPr lang="en-US" dirty="0"/>
          </a:p>
          <a:p>
            <a:pPr algn="just"/>
            <a:endParaRPr lang="en-US" dirty="0"/>
          </a:p>
          <a:p>
            <a:pPr marL="0" indent="0" algn="just">
              <a:buNone/>
            </a:pPr>
            <a:endParaRPr lang="en-US" dirty="0"/>
          </a:p>
        </p:txBody>
      </p:sp>
      <p:sp>
        <p:nvSpPr>
          <p:cNvPr id="4" name="Date Placeholder 3">
            <a:extLst>
              <a:ext uri="{FF2B5EF4-FFF2-40B4-BE49-F238E27FC236}">
                <a16:creationId xmlns:a16="http://schemas.microsoft.com/office/drawing/2014/main" id="{984550CF-4C18-4550-A6C1-A4369EA10ABA}"/>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3FF07B82-F138-4094-AA93-29FB27C5887E}"/>
              </a:ext>
            </a:extLst>
          </p:cNvPr>
          <p:cNvSpPr>
            <a:spLocks noGrp="1"/>
          </p:cNvSpPr>
          <p:nvPr>
            <p:ph type="sldNum" sz="quarter" idx="12"/>
          </p:nvPr>
        </p:nvSpPr>
        <p:spPr/>
        <p:txBody>
          <a:bodyPr/>
          <a:lstStyle/>
          <a:p>
            <a:fld id="{E5137D0E-4A4F-4307-8994-C1891D747D59}" type="slidenum">
              <a:rPr lang="en-US" smtClean="0"/>
              <a:t>5</a:t>
            </a:fld>
            <a:endParaRPr lang="en-US"/>
          </a:p>
        </p:txBody>
      </p:sp>
    </p:spTree>
    <p:extLst>
      <p:ext uri="{BB962C8B-B14F-4D97-AF65-F5344CB8AC3E}">
        <p14:creationId xmlns:p14="http://schemas.microsoft.com/office/powerpoint/2010/main" val="97094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0A91-CA05-4346-B4CB-8C5B2AAB454A}"/>
              </a:ext>
            </a:extLst>
          </p:cNvPr>
          <p:cNvSpPr>
            <a:spLocks noGrp="1"/>
          </p:cNvSpPr>
          <p:nvPr>
            <p:ph type="title"/>
          </p:nvPr>
        </p:nvSpPr>
        <p:spPr/>
        <p:txBody>
          <a:bodyPr/>
          <a:lstStyle/>
          <a:p>
            <a:r>
              <a:rPr lang="en-US" b="1" dirty="0"/>
              <a:t>Research Paper Format</a:t>
            </a:r>
          </a:p>
        </p:txBody>
      </p:sp>
      <p:sp>
        <p:nvSpPr>
          <p:cNvPr id="3" name="Content Placeholder 2">
            <a:extLst>
              <a:ext uri="{FF2B5EF4-FFF2-40B4-BE49-F238E27FC236}">
                <a16:creationId xmlns:a16="http://schemas.microsoft.com/office/drawing/2014/main" id="{E0843696-3CB7-4BBA-BD08-F9F8772E8436}"/>
              </a:ext>
            </a:extLst>
          </p:cNvPr>
          <p:cNvSpPr>
            <a:spLocks noGrp="1"/>
          </p:cNvSpPr>
          <p:nvPr>
            <p:ph idx="1"/>
          </p:nvPr>
        </p:nvSpPr>
        <p:spPr/>
        <p:txBody>
          <a:bodyPr numCol="2">
            <a:normAutofit/>
          </a:bodyPr>
          <a:lstStyle/>
          <a:p>
            <a:r>
              <a:rPr lang="en-US" sz="2000" dirty="0"/>
              <a:t>Title</a:t>
            </a:r>
          </a:p>
          <a:p>
            <a:r>
              <a:rPr lang="en-US" sz="2000" dirty="0"/>
              <a:t>Authors and </a:t>
            </a:r>
            <a:r>
              <a:rPr lang="en-US" sz="2000" dirty="0" err="1"/>
              <a:t>Affliations</a:t>
            </a:r>
            <a:endParaRPr lang="en-US" sz="2000" dirty="0"/>
          </a:p>
          <a:p>
            <a:r>
              <a:rPr lang="en-US" sz="2000" dirty="0"/>
              <a:t>Abstract</a:t>
            </a:r>
          </a:p>
          <a:p>
            <a:r>
              <a:rPr lang="en-US" sz="2000" dirty="0"/>
              <a:t>Background/Introduction</a:t>
            </a:r>
          </a:p>
          <a:p>
            <a:pPr lvl="1"/>
            <a:r>
              <a:rPr lang="en-US" dirty="0"/>
              <a:t>Significance of the Research</a:t>
            </a:r>
          </a:p>
          <a:p>
            <a:r>
              <a:rPr lang="en-US" sz="2000" dirty="0"/>
              <a:t>Related works/Literature review</a:t>
            </a:r>
          </a:p>
          <a:p>
            <a:r>
              <a:rPr lang="en-US" sz="2000" dirty="0"/>
              <a:t>Methods</a:t>
            </a:r>
          </a:p>
          <a:p>
            <a:r>
              <a:rPr lang="en-US" sz="2000" dirty="0"/>
              <a:t>Results and Discussion</a:t>
            </a:r>
          </a:p>
          <a:p>
            <a:r>
              <a:rPr lang="en-US" sz="2000" dirty="0"/>
              <a:t>Limitation</a:t>
            </a:r>
          </a:p>
          <a:p>
            <a:r>
              <a:rPr lang="en-US" sz="2000" dirty="0"/>
              <a:t>Conclusion</a:t>
            </a:r>
          </a:p>
          <a:p>
            <a:r>
              <a:rPr lang="en-US" sz="2000" dirty="0"/>
              <a:t>Acknowledgment</a:t>
            </a:r>
          </a:p>
          <a:p>
            <a:r>
              <a:rPr lang="en-US" dirty="0"/>
              <a:t>Conflict of Interest</a:t>
            </a:r>
            <a:endParaRPr lang="en-US" sz="2000" dirty="0"/>
          </a:p>
          <a:p>
            <a:r>
              <a:rPr lang="en-US" sz="2000" dirty="0"/>
              <a:t>References</a:t>
            </a:r>
          </a:p>
          <a:p>
            <a:r>
              <a:rPr lang="en-US" sz="2000" dirty="0"/>
              <a:t>Appendices</a:t>
            </a:r>
          </a:p>
        </p:txBody>
      </p:sp>
      <p:sp>
        <p:nvSpPr>
          <p:cNvPr id="4" name="Date Placeholder 3">
            <a:extLst>
              <a:ext uri="{FF2B5EF4-FFF2-40B4-BE49-F238E27FC236}">
                <a16:creationId xmlns:a16="http://schemas.microsoft.com/office/drawing/2014/main" id="{8DF4044B-7A9B-4B82-880E-E8972610199F}"/>
              </a:ext>
            </a:extLst>
          </p:cNvPr>
          <p:cNvSpPr>
            <a:spLocks noGrp="1"/>
          </p:cNvSpPr>
          <p:nvPr>
            <p:ph type="dt" sz="half" idx="10"/>
          </p:nvPr>
        </p:nvSpPr>
        <p:spPr/>
        <p:txBody>
          <a:bodyPr/>
          <a:lstStyle/>
          <a:p>
            <a:fld id="{515DA337-3C8F-48F1-A947-E4724EE4CF26}" type="datetime1">
              <a:rPr lang="en-US" smtClean="0"/>
              <a:t>1/25/2022</a:t>
            </a:fld>
            <a:endParaRPr lang="en-US"/>
          </a:p>
        </p:txBody>
      </p:sp>
      <p:sp>
        <p:nvSpPr>
          <p:cNvPr id="5" name="Slide Number Placeholder 4">
            <a:extLst>
              <a:ext uri="{FF2B5EF4-FFF2-40B4-BE49-F238E27FC236}">
                <a16:creationId xmlns:a16="http://schemas.microsoft.com/office/drawing/2014/main" id="{733A90F4-9C87-4DED-AD55-F8210821A027}"/>
              </a:ext>
            </a:extLst>
          </p:cNvPr>
          <p:cNvSpPr>
            <a:spLocks noGrp="1"/>
          </p:cNvSpPr>
          <p:nvPr>
            <p:ph type="sldNum" sz="quarter" idx="12"/>
          </p:nvPr>
        </p:nvSpPr>
        <p:spPr/>
        <p:txBody>
          <a:bodyPr/>
          <a:lstStyle/>
          <a:p>
            <a:fld id="{E5137D0E-4A4F-4307-8994-C1891D747D59}" type="slidenum">
              <a:rPr lang="en-US" smtClean="0"/>
              <a:t>6</a:t>
            </a:fld>
            <a:endParaRPr lang="en-US"/>
          </a:p>
        </p:txBody>
      </p:sp>
    </p:spTree>
    <p:extLst>
      <p:ext uri="{BB962C8B-B14F-4D97-AF65-F5344CB8AC3E}">
        <p14:creationId xmlns:p14="http://schemas.microsoft.com/office/powerpoint/2010/main" val="30033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1D3-ADEB-4CFB-AE58-453B19FED747}"/>
              </a:ext>
            </a:extLst>
          </p:cNvPr>
          <p:cNvSpPr>
            <a:spLocks noGrp="1"/>
          </p:cNvSpPr>
          <p:nvPr>
            <p:ph type="title"/>
          </p:nvPr>
        </p:nvSpPr>
        <p:spPr>
          <a:xfrm>
            <a:off x="1065212" y="533400"/>
            <a:ext cx="9601200" cy="1066800"/>
          </a:xfrm>
        </p:spPr>
        <p:txBody>
          <a:bodyPr/>
          <a:lstStyle/>
          <a:p>
            <a:r>
              <a:rPr lang="en-US" b="1" dirty="0"/>
              <a:t>Title</a:t>
            </a:r>
          </a:p>
        </p:txBody>
      </p:sp>
      <p:sp>
        <p:nvSpPr>
          <p:cNvPr id="3" name="Content Placeholder 2">
            <a:extLst>
              <a:ext uri="{FF2B5EF4-FFF2-40B4-BE49-F238E27FC236}">
                <a16:creationId xmlns:a16="http://schemas.microsoft.com/office/drawing/2014/main" id="{D680349B-62AD-4F1A-AA51-8A9C99F37127}"/>
              </a:ext>
            </a:extLst>
          </p:cNvPr>
          <p:cNvSpPr>
            <a:spLocks noGrp="1"/>
          </p:cNvSpPr>
          <p:nvPr>
            <p:ph idx="1"/>
          </p:nvPr>
        </p:nvSpPr>
        <p:spPr/>
        <p:txBody>
          <a:bodyPr/>
          <a:lstStyle/>
          <a:p>
            <a:r>
              <a:rPr lang="en-US" dirty="0"/>
              <a:t>Should be specific enough to describe the contents without being too technical for non-specialists to understand. </a:t>
            </a:r>
          </a:p>
          <a:p>
            <a:r>
              <a:rPr lang="en-US" dirty="0"/>
              <a:t>Should be suitable for the target audience. </a:t>
            </a:r>
          </a:p>
          <a:p>
            <a:r>
              <a:rPr lang="en-US" dirty="0"/>
              <a:t>The article's topic matter is usually described in the title.</a:t>
            </a:r>
          </a:p>
          <a:p>
            <a:r>
              <a:rPr lang="en-US" dirty="0"/>
              <a:t> A title that describes the results is sometimes more effective. </a:t>
            </a:r>
          </a:p>
          <a:p>
            <a:r>
              <a:rPr lang="en-US" dirty="0"/>
              <a:t>It should be eye-catchy.</a:t>
            </a:r>
          </a:p>
        </p:txBody>
      </p:sp>
      <p:sp>
        <p:nvSpPr>
          <p:cNvPr id="4" name="Date Placeholder 3">
            <a:extLst>
              <a:ext uri="{FF2B5EF4-FFF2-40B4-BE49-F238E27FC236}">
                <a16:creationId xmlns:a16="http://schemas.microsoft.com/office/drawing/2014/main" id="{CE191DFC-687A-4D67-B575-E4DEFAFDC7E9}"/>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4F0F6A3D-A725-4B66-B5D8-6300C3149324}"/>
              </a:ext>
            </a:extLst>
          </p:cNvPr>
          <p:cNvSpPr>
            <a:spLocks noGrp="1"/>
          </p:cNvSpPr>
          <p:nvPr>
            <p:ph type="sldNum" sz="quarter" idx="12"/>
          </p:nvPr>
        </p:nvSpPr>
        <p:spPr/>
        <p:txBody>
          <a:bodyPr/>
          <a:lstStyle/>
          <a:p>
            <a:fld id="{E5137D0E-4A4F-4307-8994-C1891D747D59}" type="slidenum">
              <a:rPr lang="en-US" smtClean="0"/>
              <a:t>7</a:t>
            </a:fld>
            <a:endParaRPr lang="en-US"/>
          </a:p>
        </p:txBody>
      </p:sp>
    </p:spTree>
    <p:extLst>
      <p:ext uri="{BB962C8B-B14F-4D97-AF65-F5344CB8AC3E}">
        <p14:creationId xmlns:p14="http://schemas.microsoft.com/office/powerpoint/2010/main" val="108341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9C13-9651-40AA-B96D-ECE01D7943AE}"/>
              </a:ext>
            </a:extLst>
          </p:cNvPr>
          <p:cNvSpPr>
            <a:spLocks noGrp="1"/>
          </p:cNvSpPr>
          <p:nvPr>
            <p:ph type="title"/>
          </p:nvPr>
        </p:nvSpPr>
        <p:spPr/>
        <p:txBody>
          <a:bodyPr/>
          <a:lstStyle/>
          <a:p>
            <a:r>
              <a:rPr lang="en-US" b="1" dirty="0"/>
              <a:t>Authors</a:t>
            </a:r>
          </a:p>
        </p:txBody>
      </p:sp>
      <p:sp>
        <p:nvSpPr>
          <p:cNvPr id="3" name="Content Placeholder 2">
            <a:extLst>
              <a:ext uri="{FF2B5EF4-FFF2-40B4-BE49-F238E27FC236}">
                <a16:creationId xmlns:a16="http://schemas.microsoft.com/office/drawing/2014/main" id="{CE92AEC4-F4A7-4920-A2A3-F5AC3B026BFF}"/>
              </a:ext>
            </a:extLst>
          </p:cNvPr>
          <p:cNvSpPr>
            <a:spLocks noGrp="1"/>
          </p:cNvSpPr>
          <p:nvPr>
            <p:ph idx="1"/>
          </p:nvPr>
        </p:nvSpPr>
        <p:spPr>
          <a:xfrm>
            <a:off x="1063624" y="1879600"/>
            <a:ext cx="9601200" cy="4191000"/>
          </a:xfrm>
        </p:spPr>
        <p:txBody>
          <a:bodyPr/>
          <a:lstStyle/>
          <a:p>
            <a:r>
              <a:rPr lang="en-US" dirty="0"/>
              <a:t>The first author of a research article is usually the person who did the work and wrote the paper. </a:t>
            </a:r>
          </a:p>
          <a:p>
            <a:r>
              <a:rPr lang="en-US" dirty="0"/>
              <a:t>Other people who made significant contributions to the work are listed as co-authors in published articles – by noting the contributions of each author</a:t>
            </a:r>
          </a:p>
          <a:p>
            <a:endParaRPr lang="en-US" dirty="0"/>
          </a:p>
          <a:p>
            <a:r>
              <a:rPr lang="en-US" dirty="0"/>
              <a:t>Ps – avoid gift authorship for future integrity of the paper</a:t>
            </a:r>
          </a:p>
        </p:txBody>
      </p:sp>
      <p:sp>
        <p:nvSpPr>
          <p:cNvPr id="4" name="Date Placeholder 3">
            <a:extLst>
              <a:ext uri="{FF2B5EF4-FFF2-40B4-BE49-F238E27FC236}">
                <a16:creationId xmlns:a16="http://schemas.microsoft.com/office/drawing/2014/main" id="{CB810765-7A3C-4F86-967E-B5126CD58405}"/>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20F98529-BF54-4BBB-8600-8BCA670CF02E}"/>
              </a:ext>
            </a:extLst>
          </p:cNvPr>
          <p:cNvSpPr>
            <a:spLocks noGrp="1"/>
          </p:cNvSpPr>
          <p:nvPr>
            <p:ph type="sldNum" sz="quarter" idx="12"/>
          </p:nvPr>
        </p:nvSpPr>
        <p:spPr/>
        <p:txBody>
          <a:bodyPr/>
          <a:lstStyle/>
          <a:p>
            <a:fld id="{E5137D0E-4A4F-4307-8994-C1891D747D59}" type="slidenum">
              <a:rPr lang="en-US" smtClean="0"/>
              <a:t>8</a:t>
            </a:fld>
            <a:endParaRPr lang="en-US"/>
          </a:p>
        </p:txBody>
      </p:sp>
    </p:spTree>
    <p:extLst>
      <p:ext uri="{BB962C8B-B14F-4D97-AF65-F5344CB8AC3E}">
        <p14:creationId xmlns:p14="http://schemas.microsoft.com/office/powerpoint/2010/main" val="329812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F8DA-2549-404C-93E2-A624C27C4686}"/>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C2571B38-D96C-4EE2-B7E0-443397F5F7F9}"/>
              </a:ext>
            </a:extLst>
          </p:cNvPr>
          <p:cNvSpPr>
            <a:spLocks noGrp="1"/>
          </p:cNvSpPr>
          <p:nvPr>
            <p:ph idx="1"/>
          </p:nvPr>
        </p:nvSpPr>
        <p:spPr/>
        <p:txBody>
          <a:bodyPr>
            <a:normAutofit/>
          </a:bodyPr>
          <a:lstStyle/>
          <a:p>
            <a:r>
              <a:rPr lang="en-US" dirty="0"/>
              <a:t>An abstract, or summary, is published alongside a research article, allowing the reader a "preview" of what's to come. </a:t>
            </a:r>
          </a:p>
          <a:p>
            <a:r>
              <a:rPr lang="en-US" dirty="0"/>
              <a:t>Allow other scientists to swiftly scan the body of scientific literature and determine which articles to read in depth.</a:t>
            </a:r>
          </a:p>
          <a:p>
            <a:r>
              <a:rPr lang="en-US" dirty="0"/>
              <a:t> Should be less technical than the article. The purpose, methods, findings, and conclusions of the article should be summarized in one paragraph of 100-250 words. </a:t>
            </a:r>
          </a:p>
          <a:p>
            <a:r>
              <a:rPr lang="en-US" dirty="0"/>
              <a:t> The abstract does not include any abbreviations or references.</a:t>
            </a:r>
          </a:p>
          <a:p>
            <a:r>
              <a:rPr lang="en-US" dirty="0"/>
              <a:t> It should be self-contained, with no need for footnotes.</a:t>
            </a:r>
          </a:p>
          <a:p>
            <a:r>
              <a:rPr lang="en-US" dirty="0"/>
              <a:t>Always written after the end of the paper writing</a:t>
            </a:r>
          </a:p>
        </p:txBody>
      </p:sp>
      <p:sp>
        <p:nvSpPr>
          <p:cNvPr id="4" name="Date Placeholder 3">
            <a:extLst>
              <a:ext uri="{FF2B5EF4-FFF2-40B4-BE49-F238E27FC236}">
                <a16:creationId xmlns:a16="http://schemas.microsoft.com/office/drawing/2014/main" id="{493FE95B-C43A-4B5B-AB71-38D2B1674B77}"/>
              </a:ext>
            </a:extLst>
          </p:cNvPr>
          <p:cNvSpPr>
            <a:spLocks noGrp="1"/>
          </p:cNvSpPr>
          <p:nvPr>
            <p:ph type="dt" sz="half" idx="10"/>
          </p:nvPr>
        </p:nvSpPr>
        <p:spPr/>
        <p:txBody>
          <a:bodyPr/>
          <a:lstStyle/>
          <a:p>
            <a:fld id="{D5E1B26C-0F3B-44B8-B4D8-7514A8E4C3E7}" type="datetime1">
              <a:rPr lang="en-US" smtClean="0"/>
              <a:t>1/25/2022</a:t>
            </a:fld>
            <a:endParaRPr lang="en-US"/>
          </a:p>
        </p:txBody>
      </p:sp>
      <p:sp>
        <p:nvSpPr>
          <p:cNvPr id="5" name="Slide Number Placeholder 4">
            <a:extLst>
              <a:ext uri="{FF2B5EF4-FFF2-40B4-BE49-F238E27FC236}">
                <a16:creationId xmlns:a16="http://schemas.microsoft.com/office/drawing/2014/main" id="{8256E9AD-D43E-40A3-9F72-16141E09128A}"/>
              </a:ext>
            </a:extLst>
          </p:cNvPr>
          <p:cNvSpPr>
            <a:spLocks noGrp="1"/>
          </p:cNvSpPr>
          <p:nvPr>
            <p:ph type="sldNum" sz="quarter" idx="12"/>
          </p:nvPr>
        </p:nvSpPr>
        <p:spPr/>
        <p:txBody>
          <a:bodyPr/>
          <a:lstStyle/>
          <a:p>
            <a:fld id="{E5137D0E-4A4F-4307-8994-C1891D747D59}" type="slidenum">
              <a:rPr lang="en-US" smtClean="0"/>
              <a:t>9</a:t>
            </a:fld>
            <a:endParaRPr lang="en-US"/>
          </a:p>
        </p:txBody>
      </p:sp>
    </p:spTree>
    <p:extLst>
      <p:ext uri="{BB962C8B-B14F-4D97-AF65-F5344CB8AC3E}">
        <p14:creationId xmlns:p14="http://schemas.microsoft.com/office/powerpoint/2010/main" val="34343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presentation</Template>
  <TotalTime>2068</TotalTime>
  <Words>1309</Words>
  <Application>Microsoft Office PowerPoint</Application>
  <PresentationFormat>Custom</PresentationFormat>
  <Paragraphs>148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Palatino Linotype</vt:lpstr>
      <vt:lpstr>Voces</vt:lpstr>
      <vt:lpstr>Wingdings</vt:lpstr>
      <vt:lpstr>Geometric design template</vt:lpstr>
      <vt:lpstr> Research &amp; Documentation Workshop  on the art of Research Writing</vt:lpstr>
      <vt:lpstr>Bibliography</vt:lpstr>
      <vt:lpstr>Learning Outcomes</vt:lpstr>
      <vt:lpstr>Tools for writing Research Paper</vt:lpstr>
      <vt:lpstr>What is a Research article?</vt:lpstr>
      <vt:lpstr>Research Paper Format</vt:lpstr>
      <vt:lpstr>Title</vt:lpstr>
      <vt:lpstr>Authors</vt:lpstr>
      <vt:lpstr>Abstract</vt:lpstr>
      <vt:lpstr>Abstract format</vt:lpstr>
      <vt:lpstr>Introduction/Background</vt:lpstr>
      <vt:lpstr>Related works/Literature review</vt:lpstr>
      <vt:lpstr>Materials and Methods</vt:lpstr>
      <vt:lpstr>Results</vt:lpstr>
      <vt:lpstr>Title and Content Layout with Chart</vt:lpstr>
      <vt:lpstr>Discussion</vt:lpstr>
      <vt:lpstr>Acknowledgement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Writing</dc:title>
  <dc:creator>Mary Adetutu Adewunmi</dc:creator>
  <cp:lastModifiedBy>Mary Adetutu Adewunmi</cp:lastModifiedBy>
  <cp:revision>8</cp:revision>
  <dcterms:created xsi:type="dcterms:W3CDTF">2022-01-25T09:29:46Z</dcterms:created>
  <dcterms:modified xsi:type="dcterms:W3CDTF">2022-01-26T19:57:58Z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