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F22"/>
    <a:srgbClr val="FFF8E4"/>
    <a:srgbClr val="7A9741"/>
    <a:srgbClr val="DEE0BB"/>
    <a:srgbClr val="4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0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FF67C024-9CBA-4E90-9C25-E19A2ABAF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C61CAB5-D7E1-4E5D-9895-8D1610E4B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6FB8-2638-451A-8907-08EE3F3AA2C7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C728525-8EC6-471D-BE2B-EB855F25C6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AAA63-4F96-466A-A750-AA4A8F4831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5895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EA08-99B2-4DF1-A8EF-6815D133BD6E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93E45-EBCA-43C5-A568-95706B838B5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7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93E45-EBCA-43C5-A568-95706B838B52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629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E628DF2D-DF55-4C80-9E35-65CC0226C247}"/>
              </a:ext>
            </a:extLst>
          </p:cNvPr>
          <p:cNvSpPr/>
          <p:nvPr userDrawn="1"/>
        </p:nvSpPr>
        <p:spPr>
          <a:xfrm>
            <a:off x="259395" y="120580"/>
            <a:ext cx="11963085" cy="6737420"/>
          </a:xfrm>
          <a:prstGeom prst="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5BC437C8-4629-4CCA-A214-CC92E112E46E}"/>
              </a:ext>
            </a:extLst>
          </p:cNvPr>
          <p:cNvSpPr/>
          <p:nvPr userDrawn="1"/>
        </p:nvSpPr>
        <p:spPr>
          <a:xfrm rot="5400000" flipV="1">
            <a:off x="8644552" y="-1288468"/>
            <a:ext cx="1377043" cy="5778815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19A3EA72-91E8-4078-B26D-0D4AFC9124B2}"/>
              </a:ext>
            </a:extLst>
          </p:cNvPr>
          <p:cNvSpPr/>
          <p:nvPr userDrawn="1"/>
        </p:nvSpPr>
        <p:spPr>
          <a:xfrm rot="5400000">
            <a:off x="4330769" y="-2961148"/>
            <a:ext cx="1377044" cy="9124180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333B10A7-B00D-4688-859C-C842626C6383}"/>
              </a:ext>
            </a:extLst>
          </p:cNvPr>
          <p:cNvSpPr/>
          <p:nvPr userDrawn="1"/>
        </p:nvSpPr>
        <p:spPr>
          <a:xfrm rot="5400000" flipV="1">
            <a:off x="8652172" y="-1512911"/>
            <a:ext cx="1377043" cy="5763574"/>
          </a:xfrm>
          <a:prstGeom prst="rtTriangle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й трикутник 10">
            <a:extLst>
              <a:ext uri="{FF2B5EF4-FFF2-40B4-BE49-F238E27FC236}">
                <a16:creationId xmlns:a16="http://schemas.microsoft.com/office/drawing/2014/main" id="{7BB84A3F-0EBE-4093-89BE-512A0EA134B6}"/>
              </a:ext>
            </a:extLst>
          </p:cNvPr>
          <p:cNvSpPr/>
          <p:nvPr userDrawn="1"/>
        </p:nvSpPr>
        <p:spPr>
          <a:xfrm rot="5400000">
            <a:off x="4338389" y="-3200832"/>
            <a:ext cx="1377043" cy="9139420"/>
          </a:xfrm>
          <a:prstGeom prst="rtTriangle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C1E5EE24-AF87-4434-8FCC-C688D9C550AE}"/>
              </a:ext>
            </a:extLst>
          </p:cNvPr>
          <p:cNvSpPr/>
          <p:nvPr userDrawn="1"/>
        </p:nvSpPr>
        <p:spPr>
          <a:xfrm>
            <a:off x="457200" y="0"/>
            <a:ext cx="11765281" cy="680351"/>
          </a:xfrm>
          <a:prstGeom prst="rect">
            <a:avLst/>
          </a:prstGeom>
          <a:solidFill>
            <a:srgbClr val="DEE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9F028F-3E0E-404C-92A5-FB7CF7C67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464AF5-7768-43FC-9D7B-4287CF35E9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8007" y="-32124"/>
            <a:ext cx="4917328" cy="3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79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865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158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05BDEA4-A3A8-441E-83F0-F4DB57B44396}"/>
              </a:ext>
            </a:extLst>
          </p:cNvPr>
          <p:cNvSpPr/>
          <p:nvPr userDrawn="1"/>
        </p:nvSpPr>
        <p:spPr>
          <a:xfrm>
            <a:off x="11292840" y="0"/>
            <a:ext cx="914400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0915DD-D7A6-4A1D-A12C-E5C069260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B59C1428-C523-4355-8E94-6C89D97FB3EF}"/>
              </a:ext>
            </a:extLst>
          </p:cNvPr>
          <p:cNvSpPr/>
          <p:nvPr userDrawn="1"/>
        </p:nvSpPr>
        <p:spPr>
          <a:xfrm>
            <a:off x="0" y="336736"/>
            <a:ext cx="11292840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й трикутник 6">
            <a:extLst>
              <a:ext uri="{FF2B5EF4-FFF2-40B4-BE49-F238E27FC236}">
                <a16:creationId xmlns:a16="http://schemas.microsoft.com/office/drawing/2014/main" id="{465290E6-6B68-42B2-B414-401BDD40DBAD}"/>
              </a:ext>
            </a:extLst>
          </p:cNvPr>
          <p:cNvSpPr/>
          <p:nvPr userDrawn="1"/>
        </p:nvSpPr>
        <p:spPr>
          <a:xfrm rot="5400000">
            <a:off x="3870504" y="-310620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F6144E54-892F-41D5-B13B-BD29C6972516}"/>
              </a:ext>
            </a:extLst>
          </p:cNvPr>
          <p:cNvSpPr/>
          <p:nvPr userDrawn="1"/>
        </p:nvSpPr>
        <p:spPr>
          <a:xfrm rot="5400000" flipV="1">
            <a:off x="7741631" y="-1383962"/>
            <a:ext cx="1377043" cy="5725378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46AEBB28-D568-4B1D-8A83-C85E03A8A419}"/>
              </a:ext>
            </a:extLst>
          </p:cNvPr>
          <p:cNvSpPr/>
          <p:nvPr userDrawn="1"/>
        </p:nvSpPr>
        <p:spPr>
          <a:xfrm rot="5400000" flipV="1">
            <a:off x="7749250" y="-1608406"/>
            <a:ext cx="1377043" cy="571013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79709519-CD2B-482D-96B7-69D8AAD4CFA0}"/>
              </a:ext>
            </a:extLst>
          </p:cNvPr>
          <p:cNvSpPr/>
          <p:nvPr userDrawn="1"/>
        </p:nvSpPr>
        <p:spPr>
          <a:xfrm rot="5400000">
            <a:off x="3878146" y="-334590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D5F6746-E182-428C-B569-019F338776B7}"/>
              </a:ext>
            </a:extLst>
          </p:cNvPr>
          <p:cNvSpPr/>
          <p:nvPr userDrawn="1"/>
        </p:nvSpPr>
        <p:spPr>
          <a:xfrm>
            <a:off x="0" y="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046" y="336736"/>
            <a:ext cx="10321466" cy="894188"/>
          </a:xfrm>
        </p:spPr>
        <p:txBody>
          <a:bodyPr/>
          <a:lstStyle>
            <a:lvl1pPr>
              <a:defRPr>
                <a:solidFill>
                  <a:srgbClr val="FFF8E4"/>
                </a:solidFill>
              </a:defRPr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5C5FD2E-E78B-44D0-ADF8-2821DDDFB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94778" y="699536"/>
            <a:ext cx="4917328" cy="3507596"/>
          </a:xfrm>
          <a:prstGeom prst="rect">
            <a:avLst/>
          </a:prstGeom>
        </p:spPr>
      </p:pic>
      <p:sp>
        <p:nvSpPr>
          <p:cNvPr id="4" name="Кнопка дії: повернення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22B2205-62B0-4A2F-A6FE-B3C033C7C13A}"/>
              </a:ext>
            </a:extLst>
          </p:cNvPr>
          <p:cNvSpPr/>
          <p:nvPr userDrawn="1"/>
        </p:nvSpPr>
        <p:spPr>
          <a:xfrm>
            <a:off x="10714081" y="6323264"/>
            <a:ext cx="396000" cy="396000"/>
          </a:xfrm>
          <a:prstGeom prst="actionButtonReturn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Кнопка дії: на домашню сторінку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AF70DEE-860D-4B21-ABE3-237E01651B0B}"/>
              </a:ext>
            </a:extLst>
          </p:cNvPr>
          <p:cNvSpPr/>
          <p:nvPr userDrawn="1"/>
        </p:nvSpPr>
        <p:spPr>
          <a:xfrm>
            <a:off x="10092348" y="6323264"/>
            <a:ext cx="396000" cy="396000"/>
          </a:xfrm>
          <a:prstGeom prst="actionButtonHome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690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505BDEA4-A3A8-441E-83F0-F4DB57B44396}"/>
              </a:ext>
            </a:extLst>
          </p:cNvPr>
          <p:cNvSpPr/>
          <p:nvPr userDrawn="1"/>
        </p:nvSpPr>
        <p:spPr>
          <a:xfrm>
            <a:off x="11292840" y="0"/>
            <a:ext cx="914400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0915DD-D7A6-4A1D-A12C-E5C0692603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B59C1428-C523-4355-8E94-6C89D97FB3EF}"/>
              </a:ext>
            </a:extLst>
          </p:cNvPr>
          <p:cNvSpPr/>
          <p:nvPr userDrawn="1"/>
        </p:nvSpPr>
        <p:spPr>
          <a:xfrm>
            <a:off x="0" y="336736"/>
            <a:ext cx="11292840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й трикутник 6">
            <a:extLst>
              <a:ext uri="{FF2B5EF4-FFF2-40B4-BE49-F238E27FC236}">
                <a16:creationId xmlns:a16="http://schemas.microsoft.com/office/drawing/2014/main" id="{465290E6-6B68-42B2-B414-401BDD40DBAD}"/>
              </a:ext>
            </a:extLst>
          </p:cNvPr>
          <p:cNvSpPr/>
          <p:nvPr userDrawn="1"/>
        </p:nvSpPr>
        <p:spPr>
          <a:xfrm rot="5400000">
            <a:off x="3870504" y="-310620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й трикутник 8">
            <a:extLst>
              <a:ext uri="{FF2B5EF4-FFF2-40B4-BE49-F238E27FC236}">
                <a16:creationId xmlns:a16="http://schemas.microsoft.com/office/drawing/2014/main" id="{F6144E54-892F-41D5-B13B-BD29C6972516}"/>
              </a:ext>
            </a:extLst>
          </p:cNvPr>
          <p:cNvSpPr/>
          <p:nvPr userDrawn="1"/>
        </p:nvSpPr>
        <p:spPr>
          <a:xfrm rot="5400000" flipV="1">
            <a:off x="7741631" y="-1383962"/>
            <a:ext cx="1377043" cy="5725378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й трикутник 9">
            <a:extLst>
              <a:ext uri="{FF2B5EF4-FFF2-40B4-BE49-F238E27FC236}">
                <a16:creationId xmlns:a16="http://schemas.microsoft.com/office/drawing/2014/main" id="{46AEBB28-D568-4B1D-8A83-C85E03A8A419}"/>
              </a:ext>
            </a:extLst>
          </p:cNvPr>
          <p:cNvSpPr/>
          <p:nvPr userDrawn="1"/>
        </p:nvSpPr>
        <p:spPr>
          <a:xfrm rot="5400000" flipV="1">
            <a:off x="7749250" y="-1608406"/>
            <a:ext cx="1377043" cy="571013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й трикутник 7">
            <a:extLst>
              <a:ext uri="{FF2B5EF4-FFF2-40B4-BE49-F238E27FC236}">
                <a16:creationId xmlns:a16="http://schemas.microsoft.com/office/drawing/2014/main" id="{79709519-CD2B-482D-96B7-69D8AAD4CFA0}"/>
              </a:ext>
            </a:extLst>
          </p:cNvPr>
          <p:cNvSpPr/>
          <p:nvPr userDrawn="1"/>
        </p:nvSpPr>
        <p:spPr>
          <a:xfrm rot="5400000">
            <a:off x="3878146" y="-334590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D5F6746-E182-428C-B569-019F338776B7}"/>
              </a:ext>
            </a:extLst>
          </p:cNvPr>
          <p:cNvSpPr/>
          <p:nvPr userDrawn="1"/>
        </p:nvSpPr>
        <p:spPr>
          <a:xfrm>
            <a:off x="0" y="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046" y="336736"/>
            <a:ext cx="10321466" cy="894188"/>
          </a:xfrm>
        </p:spPr>
        <p:txBody>
          <a:bodyPr/>
          <a:lstStyle>
            <a:lvl1pPr>
              <a:defRPr>
                <a:solidFill>
                  <a:srgbClr val="FFF8E4"/>
                </a:solidFill>
              </a:defRPr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5C5FD2E-E78B-44D0-ADF8-2821DDDFB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94778" y="699536"/>
            <a:ext cx="4917328" cy="3507596"/>
          </a:xfrm>
          <a:prstGeom prst="rect">
            <a:avLst/>
          </a:prstGeom>
        </p:spPr>
      </p:pic>
      <p:sp>
        <p:nvSpPr>
          <p:cNvPr id="4" name="Кнопка дії: повернення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22B2205-62B0-4A2F-A6FE-B3C033C7C13A}"/>
              </a:ext>
            </a:extLst>
          </p:cNvPr>
          <p:cNvSpPr/>
          <p:nvPr userDrawn="1"/>
        </p:nvSpPr>
        <p:spPr>
          <a:xfrm>
            <a:off x="10714081" y="6323264"/>
            <a:ext cx="396000" cy="396000"/>
          </a:xfrm>
          <a:prstGeom prst="actionButtonReturn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Кнопка дії: перейти далі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3C679A4-3576-47AC-8B04-C1AC5D38EF89}"/>
              </a:ext>
            </a:extLst>
          </p:cNvPr>
          <p:cNvSpPr/>
          <p:nvPr userDrawn="1"/>
        </p:nvSpPr>
        <p:spPr>
          <a:xfrm>
            <a:off x="10119925" y="6323264"/>
            <a:ext cx="396000" cy="396000"/>
          </a:xfrm>
          <a:prstGeom prst="actionButtonForwardNex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22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670F4E28-FF24-4C22-95C7-B44C689EFC9E}"/>
              </a:ext>
            </a:extLst>
          </p:cNvPr>
          <p:cNvSpPr/>
          <p:nvPr userDrawn="1"/>
        </p:nvSpPr>
        <p:spPr>
          <a:xfrm>
            <a:off x="0" y="336736"/>
            <a:ext cx="11323322" cy="6547912"/>
          </a:xfrm>
          <a:prstGeom prst="rect">
            <a:avLst/>
          </a:prstGeom>
          <a:solidFill>
            <a:srgbClr val="FFF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1824" y="1978152"/>
            <a:ext cx="9418320" cy="305995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440000"/>
                </a:solidFill>
              </a:defRPr>
            </a:lvl1pPr>
          </a:lstStyle>
          <a:p>
            <a:r>
              <a:rPr lang="uk-UA" dirty="0"/>
              <a:t>Зразок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79318"/>
          </a:xfrm>
          <a:prstGeom prst="rect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кутний трикутник 11">
            <a:extLst>
              <a:ext uri="{FF2B5EF4-FFF2-40B4-BE49-F238E27FC236}">
                <a16:creationId xmlns:a16="http://schemas.microsoft.com/office/drawing/2014/main" id="{12E4FAEE-544D-4842-B677-1FA0DBBF4104}"/>
              </a:ext>
            </a:extLst>
          </p:cNvPr>
          <p:cNvSpPr/>
          <p:nvPr userDrawn="1"/>
        </p:nvSpPr>
        <p:spPr>
          <a:xfrm rot="5400000">
            <a:off x="3885746" y="-3139850"/>
            <a:ext cx="1377044" cy="9148533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й трикутник 12">
            <a:extLst>
              <a:ext uri="{FF2B5EF4-FFF2-40B4-BE49-F238E27FC236}">
                <a16:creationId xmlns:a16="http://schemas.microsoft.com/office/drawing/2014/main" id="{3B785F8E-061E-4750-B5FD-CFF562EE013A}"/>
              </a:ext>
            </a:extLst>
          </p:cNvPr>
          <p:cNvSpPr/>
          <p:nvPr userDrawn="1"/>
        </p:nvSpPr>
        <p:spPr>
          <a:xfrm rot="5400000" flipV="1">
            <a:off x="7749252" y="-1409990"/>
            <a:ext cx="1377043" cy="5710136"/>
          </a:xfrm>
          <a:prstGeom prst="rtTriangle">
            <a:avLst/>
          </a:prstGeom>
          <a:solidFill>
            <a:srgbClr val="7A9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й трикутник 13">
            <a:extLst>
              <a:ext uri="{FF2B5EF4-FFF2-40B4-BE49-F238E27FC236}">
                <a16:creationId xmlns:a16="http://schemas.microsoft.com/office/drawing/2014/main" id="{3E399C5A-4D31-4DB0-942B-84D66DD793D9}"/>
              </a:ext>
            </a:extLst>
          </p:cNvPr>
          <p:cNvSpPr/>
          <p:nvPr userDrawn="1"/>
        </p:nvSpPr>
        <p:spPr>
          <a:xfrm rot="5400000" flipV="1">
            <a:off x="7772112" y="-1649677"/>
            <a:ext cx="1377043" cy="5725378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Прямокутний трикутник 14">
            <a:extLst>
              <a:ext uri="{FF2B5EF4-FFF2-40B4-BE49-F238E27FC236}">
                <a16:creationId xmlns:a16="http://schemas.microsoft.com/office/drawing/2014/main" id="{D0669411-7010-45E3-8512-40F5B6572E7A}"/>
              </a:ext>
            </a:extLst>
          </p:cNvPr>
          <p:cNvSpPr/>
          <p:nvPr userDrawn="1"/>
        </p:nvSpPr>
        <p:spPr>
          <a:xfrm rot="5400000">
            <a:off x="3893388" y="-3379554"/>
            <a:ext cx="1377043" cy="9163816"/>
          </a:xfrm>
          <a:prstGeom prst="rtTriangle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DD248C85-CC05-473C-9D82-81230B67170C}"/>
              </a:ext>
            </a:extLst>
          </p:cNvPr>
          <p:cNvSpPr/>
          <p:nvPr userDrawn="1"/>
        </p:nvSpPr>
        <p:spPr>
          <a:xfrm>
            <a:off x="1" y="-33650"/>
            <a:ext cx="11323322" cy="558140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46D43398-8DB5-468C-9629-94E89BE2AEE2}"/>
              </a:ext>
            </a:extLst>
          </p:cNvPr>
          <p:cNvSpPr/>
          <p:nvPr userDrawn="1"/>
        </p:nvSpPr>
        <p:spPr>
          <a:xfrm>
            <a:off x="11270226" y="0"/>
            <a:ext cx="937014" cy="6879318"/>
          </a:xfrm>
          <a:prstGeom prst="rect">
            <a:avLst/>
          </a:prstGeom>
          <a:solidFill>
            <a:srgbClr val="627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aseline="-250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62BB67-5F1F-4B0F-85C2-FE29E04C2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5282" y="-78596"/>
            <a:ext cx="4917328" cy="350759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4CFA199-B5C3-4775-87D9-14910DBB0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3429000"/>
            <a:ext cx="4917328" cy="3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069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46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40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56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613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D7828C-1B57-4347-AB47-118D9A5648F2}" type="datetimeFigureOut">
              <a:rPr lang="uk-UA" smtClean="0"/>
              <a:t>09.06.2024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34DBB2-8431-48F8-8E66-6C4E89B22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15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HcYFbCqM61g/maxresdefault.jpg" TargetMode="External"/><Relationship Id="rId2" Type="http://schemas.openxmlformats.org/officeDocument/2006/relationships/hyperlink" Target="https://lh3.googleusercontent.com/proxy/fhHSMQRtwPmDUvgern5VVYKodZ5KvIvGkY5c4zwkYpGEsQmrRCP_T-Xyynq889EjD_qt9AvnivEIt2aAYkS1D-3LSaa3ZxathOaI4nrHvdxGvuwCYTA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crypted-tbn0.gstatic.com/images?q=tbn:ANd9GcR1MZEe1IdfZyH8AAD7D_U5qR7cm44vcEgKXQ&amp;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12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33347-C49A-4885-8B49-811B3C55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Принцип роботи блоку живлення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C9AAACD-798B-4CDB-BB55-491A444CE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9363" y="5253228"/>
            <a:ext cx="3141057" cy="1290641"/>
          </a:xfrm>
        </p:spPr>
        <p:txBody>
          <a:bodyPr>
            <a:normAutofit/>
          </a:bodyPr>
          <a:lstStyle/>
          <a:p>
            <a:pPr algn="r">
              <a:lnSpc>
                <a:spcPts val="1940"/>
              </a:lnSpc>
            </a:pPr>
            <a:r>
              <a:rPr lang="uk-UA" sz="1800" dirty="0"/>
              <a:t>Підготувала учениця </a:t>
            </a:r>
          </a:p>
          <a:p>
            <a:pPr algn="r">
              <a:lnSpc>
                <a:spcPts val="1940"/>
              </a:lnSpc>
            </a:pPr>
            <a:r>
              <a:rPr lang="uk-UA" sz="1800" dirty="0"/>
              <a:t>групи №11 </a:t>
            </a:r>
          </a:p>
          <a:p>
            <a:pPr algn="r">
              <a:lnSpc>
                <a:spcPts val="1940"/>
              </a:lnSpc>
            </a:pPr>
            <a:r>
              <a:rPr lang="uk-UA" sz="1800" dirty="0" err="1"/>
              <a:t>Яцюк</a:t>
            </a:r>
            <a:r>
              <a:rPr lang="uk-UA" sz="1800" dirty="0"/>
              <a:t> Дарина</a:t>
            </a:r>
          </a:p>
        </p:txBody>
      </p:sp>
    </p:spTree>
    <p:extLst>
      <p:ext uri="{BB962C8B-B14F-4D97-AF65-F5344CB8AC3E}">
        <p14:creationId xmlns:p14="http://schemas.microsoft.com/office/powerpoint/2010/main" val="267964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кутник: округлені кути 1">
            <a:extLst>
              <a:ext uri="{FF2B5EF4-FFF2-40B4-BE49-F238E27FC236}">
                <a16:creationId xmlns:a16="http://schemas.microsoft.com/office/drawing/2014/main" id="{4BBECE5A-034C-4AB5-AC06-1522261F71B9}"/>
              </a:ext>
            </a:extLst>
          </p:cNvPr>
          <p:cNvSpPr/>
          <p:nvPr/>
        </p:nvSpPr>
        <p:spPr>
          <a:xfrm>
            <a:off x="2211700" y="2459772"/>
            <a:ext cx="3454345" cy="817575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Останній</a:t>
            </a:r>
            <a:r>
              <a:rPr lang="ru-RU" sz="1400" dirty="0"/>
              <a:t> </a:t>
            </a:r>
            <a:r>
              <a:rPr lang="ru-RU" sz="1400" dirty="0" err="1"/>
              <a:t>етап</a:t>
            </a:r>
            <a:r>
              <a:rPr lang="ru-RU" sz="1400" dirty="0"/>
              <a:t> </a:t>
            </a:r>
            <a:r>
              <a:rPr lang="ru-RU" sz="1400" dirty="0" err="1"/>
              <a:t>полягає</a:t>
            </a:r>
            <a:r>
              <a:rPr lang="ru-RU" sz="1400" dirty="0"/>
              <a:t> у </a:t>
            </a:r>
            <a:r>
              <a:rPr lang="ru-RU" sz="1400" dirty="0" err="1"/>
              <a:t>вихідній</a:t>
            </a:r>
            <a:r>
              <a:rPr lang="ru-RU" sz="1400" dirty="0"/>
              <a:t> </a:t>
            </a:r>
            <a:r>
              <a:rPr lang="ru-RU" sz="1400" dirty="0" err="1"/>
              <a:t>фільтрації</a:t>
            </a:r>
            <a:r>
              <a:rPr lang="ru-RU" sz="1400" dirty="0"/>
              <a:t>, де </a:t>
            </a:r>
            <a:r>
              <a:rPr lang="ru-RU" sz="1400" dirty="0" err="1"/>
              <a:t>конденсатори</a:t>
            </a:r>
            <a:r>
              <a:rPr lang="ru-RU" sz="1400" dirty="0"/>
              <a:t> </a:t>
            </a:r>
            <a:r>
              <a:rPr lang="ru-RU" sz="1400" dirty="0" err="1"/>
              <a:t>ще</a:t>
            </a:r>
            <a:r>
              <a:rPr lang="ru-RU" sz="1400" dirty="0"/>
              <a:t> раз </a:t>
            </a:r>
            <a:r>
              <a:rPr lang="ru-RU" sz="1400" dirty="0" err="1"/>
              <a:t>згладжують</a:t>
            </a:r>
            <a:r>
              <a:rPr lang="ru-RU" sz="1400" dirty="0"/>
              <a:t> </a:t>
            </a:r>
            <a:r>
              <a:rPr lang="ru-RU" sz="1400" dirty="0" err="1"/>
              <a:t>напругу</a:t>
            </a:r>
            <a:r>
              <a:rPr lang="ru-RU" sz="1400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228212"/>
            <a:ext cx="4513263" cy="1728765"/>
          </a:xfrm>
        </p:spPr>
        <p:txBody>
          <a:bodyPr>
            <a:normAutofit/>
          </a:bodyPr>
          <a:lstStyle/>
          <a:p>
            <a:r>
              <a:rPr lang="uk-UA" dirty="0"/>
              <a:t>Вихідна напруга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998688" y="2285761"/>
            <a:ext cx="17431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60649" y="3732542"/>
            <a:ext cx="2686566" cy="168548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149292"/>
            <a:ext cx="1602400" cy="547084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564923" y="4241354"/>
            <a:ext cx="1133476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366175" y="4830577"/>
            <a:ext cx="1476563" cy="433085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6">
            <a:hlinkClick r:id="rId3" action="ppaction://hlinksldjump"/>
            <a:extLst>
              <a:ext uri="{FF2B5EF4-FFF2-40B4-BE49-F238E27FC236}">
                <a16:creationId xmlns:a16="http://schemas.microsoft.com/office/drawing/2014/main" id="{DE8613F6-142B-471B-AC2B-1D2EA62B5CFF}"/>
              </a:ext>
            </a:extLst>
          </p:cNvPr>
          <p:cNvCxnSpPr>
            <a:cxnSpLocks/>
          </p:cNvCxnSpPr>
          <p:nvPr/>
        </p:nvCxnSpPr>
        <p:spPr>
          <a:xfrm flipV="1">
            <a:off x="2445286" y="2685539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кутник: округлені кути 1">
            <a:hlinkClick r:id="rId4" action="ppaction://hlinksldjump"/>
            <a:extLst>
              <a:ext uri="{FF2B5EF4-FFF2-40B4-BE49-F238E27FC236}">
                <a16:creationId xmlns:a16="http://schemas.microsoft.com/office/drawing/2014/main" id="{167A0E02-1EA5-4742-B7C5-20F569A47F0C}"/>
              </a:ext>
            </a:extLst>
          </p:cNvPr>
          <p:cNvSpPr/>
          <p:nvPr/>
        </p:nvSpPr>
        <p:spPr>
          <a:xfrm>
            <a:off x="2642352" y="2903586"/>
            <a:ext cx="20185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Випрямлення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3" name="Пряма зі стрілкою 6">
            <a:hlinkClick r:id="rId4" action="ppaction://hlinksldjump"/>
            <a:extLst>
              <a:ext uri="{FF2B5EF4-FFF2-40B4-BE49-F238E27FC236}">
                <a16:creationId xmlns:a16="http://schemas.microsoft.com/office/drawing/2014/main" id="{9F5FEC43-3BE2-47D7-9714-1175F9EC00B9}"/>
              </a:ext>
            </a:extLst>
          </p:cNvPr>
          <p:cNvCxnSpPr>
            <a:cxnSpLocks/>
          </p:cNvCxnSpPr>
          <p:nvPr/>
        </p:nvCxnSpPr>
        <p:spPr>
          <a:xfrm flipV="1">
            <a:off x="4364350" y="3303364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D39C8422-DD1B-4975-AA84-D17E3FC41F3E}"/>
              </a:ext>
            </a:extLst>
          </p:cNvPr>
          <p:cNvSpPr/>
          <p:nvPr/>
        </p:nvSpPr>
        <p:spPr>
          <a:xfrm>
            <a:off x="3019783" y="5539290"/>
            <a:ext cx="1641120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Регулювання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9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2DF91FA2-E654-4227-8AB1-49108CCB657A}"/>
              </a:ext>
            </a:extLst>
          </p:cNvPr>
          <p:cNvCxnSpPr>
            <a:cxnSpLocks/>
          </p:cNvCxnSpPr>
          <p:nvPr/>
        </p:nvCxnSpPr>
        <p:spPr>
          <a:xfrm flipV="1">
            <a:off x="4364350" y="593906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кутник: округлені кути 1">
            <a:hlinkClick r:id="rId5" action="ppaction://hlinksldjump"/>
            <a:extLst>
              <a:ext uri="{FF2B5EF4-FFF2-40B4-BE49-F238E27FC236}">
                <a16:creationId xmlns:a16="http://schemas.microsoft.com/office/drawing/2014/main" id="{7B89EBA1-18E4-47A2-BF13-5240957F5B38}"/>
              </a:ext>
            </a:extLst>
          </p:cNvPr>
          <p:cNvSpPr/>
          <p:nvPr/>
        </p:nvSpPr>
        <p:spPr>
          <a:xfrm>
            <a:off x="3506816" y="3749942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8" name="Пряма зі стрілкою 6">
            <a:hlinkClick r:id="rId5" action="ppaction://hlinksldjump"/>
            <a:extLst>
              <a:ext uri="{FF2B5EF4-FFF2-40B4-BE49-F238E27FC236}">
                <a16:creationId xmlns:a16="http://schemas.microsoft.com/office/drawing/2014/main" id="{204BB798-21C7-4EBA-A60F-4A077115F707}"/>
              </a:ext>
            </a:extLst>
          </p:cNvPr>
          <p:cNvCxnSpPr>
            <a:cxnSpLocks/>
          </p:cNvCxnSpPr>
          <p:nvPr/>
        </p:nvCxnSpPr>
        <p:spPr>
          <a:xfrm flipV="1">
            <a:off x="4950978" y="414555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3DF885D9-3E6B-43C6-AA55-BD843403F077}"/>
              </a:ext>
            </a:extLst>
          </p:cNvPr>
          <p:cNvSpPr/>
          <p:nvPr/>
        </p:nvSpPr>
        <p:spPr>
          <a:xfrm>
            <a:off x="3521014" y="4685167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Перетворення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5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3C6CF4C1-FA28-4411-97B6-F756199BDC10}"/>
              </a:ext>
            </a:extLst>
          </p:cNvPr>
          <p:cNvCxnSpPr>
            <a:cxnSpLocks/>
          </p:cNvCxnSpPr>
          <p:nvPr/>
        </p:nvCxnSpPr>
        <p:spPr>
          <a:xfrm flipV="1">
            <a:off x="4965176" y="5080783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B9564C87-8555-42D8-9228-D962ABFF4A6A}"/>
              </a:ext>
            </a:extLst>
          </p:cNvPr>
          <p:cNvSpPr/>
          <p:nvPr/>
        </p:nvSpPr>
        <p:spPr>
          <a:xfrm>
            <a:off x="1101969" y="5994964"/>
            <a:ext cx="172418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6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86519BE2-55FE-440E-8692-C09EEB145604}"/>
              </a:ext>
            </a:extLst>
          </p:cNvPr>
          <p:cNvCxnSpPr>
            <a:cxnSpLocks/>
          </p:cNvCxnSpPr>
          <p:nvPr/>
        </p:nvCxnSpPr>
        <p:spPr>
          <a:xfrm flipV="1">
            <a:off x="2529604" y="6394742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: округлені кути 1">
            <a:extLst>
              <a:ext uri="{FF2B5EF4-FFF2-40B4-BE49-F238E27FC236}">
                <a16:creationId xmlns:a16="http://schemas.microsoft.com/office/drawing/2014/main" id="{73DF5B40-9CA3-4107-8AD7-FEC4ACCDEC2B}"/>
              </a:ext>
            </a:extLst>
          </p:cNvPr>
          <p:cNvSpPr/>
          <p:nvPr/>
        </p:nvSpPr>
        <p:spPr>
          <a:xfrm>
            <a:off x="3541506" y="4136861"/>
            <a:ext cx="2054177" cy="138743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забезпечує</a:t>
            </a:r>
            <a:r>
              <a:rPr lang="ru-RU" sz="1400" dirty="0"/>
              <a:t> </a:t>
            </a:r>
            <a:r>
              <a:rPr lang="ru-RU" sz="1400" dirty="0" err="1"/>
              <a:t>чистий</a:t>
            </a:r>
            <a:r>
              <a:rPr lang="ru-RU" sz="1400" dirty="0"/>
              <a:t> і </a:t>
            </a:r>
            <a:r>
              <a:rPr lang="ru-RU" sz="1400" dirty="0" err="1"/>
              <a:t>стабільний</a:t>
            </a:r>
            <a:r>
              <a:rPr lang="ru-RU" sz="1400" dirty="0"/>
              <a:t> </a:t>
            </a:r>
            <a:r>
              <a:rPr lang="en-US" sz="1400" dirty="0"/>
              <a:t>DC </a:t>
            </a:r>
            <a:r>
              <a:rPr lang="ru-RU" sz="1400" dirty="0"/>
              <a:t>струм для </a:t>
            </a:r>
            <a:r>
              <a:rPr lang="ru-RU" sz="1400" dirty="0" err="1"/>
              <a:t>компонентів</a:t>
            </a:r>
            <a:r>
              <a:rPr lang="ru-RU" sz="1400" dirty="0"/>
              <a:t> </a:t>
            </a:r>
            <a:r>
              <a:rPr lang="ru-RU" sz="1400" dirty="0" err="1"/>
              <a:t>комп'ютера</a:t>
            </a:r>
            <a:r>
              <a:rPr lang="ru-RU" sz="1400" dirty="0"/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5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56302 -0.2891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51" y="-1446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 animBg="1"/>
      <p:bldP spid="19" grpId="0" animBg="1"/>
      <p:bldP spid="22" grpId="0" animBg="1"/>
      <p:bldP spid="38" grpId="0" animBg="1"/>
      <p:bldP spid="26" grpId="0" animBg="1"/>
      <p:bldP spid="34" grpId="0" animBg="1"/>
      <p:bldP spid="33" grpId="0" animBg="1"/>
      <p:bldP spid="33" grpId="1" animBg="1"/>
      <p:bldP spid="33" grpId="2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D2D-6FB2-46B5-9DAB-04AB88EA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83128"/>
            <a:ext cx="5029999" cy="1413164"/>
          </a:xfrm>
        </p:spPr>
        <p:txBody>
          <a:bodyPr>
            <a:normAutofit/>
          </a:bodyPr>
          <a:lstStyle/>
          <a:p>
            <a:r>
              <a:rPr lang="uk-UA" dirty="0"/>
              <a:t>Використані джерела</a:t>
            </a:r>
            <a:endParaRPr lang="ru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DD66C-AE26-482E-92EE-692F7E785B82}"/>
              </a:ext>
            </a:extLst>
          </p:cNvPr>
          <p:cNvSpPr txBox="1"/>
          <p:nvPr/>
        </p:nvSpPr>
        <p:spPr>
          <a:xfrm>
            <a:off x="1236518" y="3574472"/>
            <a:ext cx="745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https://lh3.googleusercontent.com/proxy/fhHSMQRtwPmDUvgern5VVYKodZ5KvIvGkY5c4zwkYpGEsQmrRCP_T-Xyynq889EjD_qt9AvnivEIt2aAYkS1D-3LSaa3ZxathOaI4nrHvdxGvuwCYTAI</a:t>
            </a:r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https://i.ytimg.com/vi/HcYFbCqM61g/maxresdefault.jpg</a:t>
            </a:r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/>
              </a:rPr>
              <a:t>https://encrypted-tbn0.gstatic.com/images?q=tbn:ANd9GcR1MZEe1IdfZyH8AAD7D_U5qR7cm44vcEgKXQ&amp;s</a:t>
            </a:r>
            <a:endParaRPr lang="ru-RU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9167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2814A-D33B-4437-85DA-C7D3B591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308F503-5764-41DC-B00F-572A7FE55819}"/>
              </a:ext>
            </a:extLst>
          </p:cNvPr>
          <p:cNvGrpSpPr/>
          <p:nvPr/>
        </p:nvGrpSpPr>
        <p:grpSpPr>
          <a:xfrm>
            <a:off x="2081669" y="1995055"/>
            <a:ext cx="6770797" cy="3082401"/>
            <a:chOff x="345233" y="2531706"/>
            <a:chExt cx="6770797" cy="239796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Прямокутник: округлені кути 3">
              <a:extLst>
                <a:ext uri="{FF2B5EF4-FFF2-40B4-BE49-F238E27FC236}">
                  <a16:creationId xmlns:a16="http://schemas.microsoft.com/office/drawing/2014/main" id="{2212F238-9F36-4858-8B10-7CCF2EF8766E}"/>
                </a:ext>
              </a:extLst>
            </p:cNvPr>
            <p:cNvSpPr/>
            <p:nvPr/>
          </p:nvSpPr>
          <p:spPr>
            <a:xfrm>
              <a:off x="345233" y="2531706"/>
              <a:ext cx="2798146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" name="Прямокутник: округлені кути 5">
              <a:extLst>
                <a:ext uri="{FF2B5EF4-FFF2-40B4-BE49-F238E27FC236}">
                  <a16:creationId xmlns:a16="http://schemas.microsoft.com/office/drawing/2014/main" id="{64574996-B67A-4B49-B0AF-BB15A02915E1}"/>
                </a:ext>
              </a:extLst>
            </p:cNvPr>
            <p:cNvSpPr/>
            <p:nvPr/>
          </p:nvSpPr>
          <p:spPr>
            <a:xfrm>
              <a:off x="4317884" y="2531706"/>
              <a:ext cx="2798146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8" name="Прямокутник: округлені кути 7">
            <a:hlinkClick r:id="rId4" action="ppaction://hlinksldjump"/>
            <a:extLst>
              <a:ext uri="{FF2B5EF4-FFF2-40B4-BE49-F238E27FC236}">
                <a16:creationId xmlns:a16="http://schemas.microsoft.com/office/drawing/2014/main" id="{0699D158-0436-48B4-B5BF-EA11884FBBB2}"/>
              </a:ext>
            </a:extLst>
          </p:cNvPr>
          <p:cNvSpPr/>
          <p:nvPr/>
        </p:nvSpPr>
        <p:spPr>
          <a:xfrm>
            <a:off x="6715636" y="4785571"/>
            <a:ext cx="2602697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2. Передача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9" name="Прямокутник: округлені кути 9">
            <a:hlinkClick r:id="rId5" action="ppaction://hlinksldjump"/>
            <a:extLst>
              <a:ext uri="{FF2B5EF4-FFF2-40B4-BE49-F238E27FC236}">
                <a16:creationId xmlns:a16="http://schemas.microsoft.com/office/drawing/2014/main" id="{EB73E7E4-B784-4EA3-B5D9-516132B788A4}"/>
              </a:ext>
            </a:extLst>
          </p:cNvPr>
          <p:cNvSpPr/>
          <p:nvPr/>
        </p:nvSpPr>
        <p:spPr>
          <a:xfrm>
            <a:off x="2790540" y="4785571"/>
            <a:ext cx="2602697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1. Фільтрація 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8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5C4581E-8C18-4B14-B54D-2CA8BEC72767}"/>
              </a:ext>
            </a:extLst>
          </p:cNvPr>
          <p:cNvGrpSpPr/>
          <p:nvPr/>
        </p:nvGrpSpPr>
        <p:grpSpPr>
          <a:xfrm>
            <a:off x="2081669" y="1995055"/>
            <a:ext cx="6770797" cy="3082401"/>
            <a:chOff x="345233" y="2531706"/>
            <a:chExt cx="6770797" cy="2397968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8" name="Прямокутник: округлені кути 3">
              <a:extLst>
                <a:ext uri="{FF2B5EF4-FFF2-40B4-BE49-F238E27FC236}">
                  <a16:creationId xmlns:a16="http://schemas.microsoft.com/office/drawing/2014/main" id="{2B7E8B94-C2C2-4E06-A6A0-BFB9D0E92683}"/>
                </a:ext>
              </a:extLst>
            </p:cNvPr>
            <p:cNvSpPr/>
            <p:nvPr/>
          </p:nvSpPr>
          <p:spPr>
            <a:xfrm>
              <a:off x="345233" y="2531706"/>
              <a:ext cx="2798146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0" name="Прямокутник: округлені кути 5">
              <a:extLst>
                <a:ext uri="{FF2B5EF4-FFF2-40B4-BE49-F238E27FC236}">
                  <a16:creationId xmlns:a16="http://schemas.microsoft.com/office/drawing/2014/main" id="{8987AD2A-06BE-4190-B246-6D0D6D343C4A}"/>
                </a:ext>
              </a:extLst>
            </p:cNvPr>
            <p:cNvSpPr/>
            <p:nvPr/>
          </p:nvSpPr>
          <p:spPr>
            <a:xfrm>
              <a:off x="4317884" y="2531706"/>
              <a:ext cx="2798146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21" name="Прямокутник: округлені кути 7">
            <a:hlinkClick r:id="rId5" action="ppaction://hlinksldjump"/>
            <a:extLst>
              <a:ext uri="{FF2B5EF4-FFF2-40B4-BE49-F238E27FC236}">
                <a16:creationId xmlns:a16="http://schemas.microsoft.com/office/drawing/2014/main" id="{1133665D-AE50-4DF4-BD11-0D8D0162B163}"/>
              </a:ext>
            </a:extLst>
          </p:cNvPr>
          <p:cNvSpPr/>
          <p:nvPr/>
        </p:nvSpPr>
        <p:spPr>
          <a:xfrm>
            <a:off x="6715636" y="4785571"/>
            <a:ext cx="2602697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2. Передача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22" name="Прямокутник: округлені кути 9">
            <a:hlinkClick r:id="rId6" action="ppaction://hlinksldjump"/>
            <a:extLst>
              <a:ext uri="{FF2B5EF4-FFF2-40B4-BE49-F238E27FC236}">
                <a16:creationId xmlns:a16="http://schemas.microsoft.com/office/drawing/2014/main" id="{FF89BFAA-71F7-4A27-9F23-87B73765939E}"/>
              </a:ext>
            </a:extLst>
          </p:cNvPr>
          <p:cNvSpPr/>
          <p:nvPr/>
        </p:nvSpPr>
        <p:spPr>
          <a:xfrm>
            <a:off x="2790540" y="4785571"/>
            <a:ext cx="2602697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1. Фільтрація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627067"/>
            <a:ext cx="10321466" cy="1947317"/>
          </a:xfrm>
        </p:spPr>
        <p:txBody>
          <a:bodyPr>
            <a:normAutofit/>
          </a:bodyPr>
          <a:lstStyle/>
          <a:p>
            <a:r>
              <a:rPr lang="uk-UA" dirty="0"/>
              <a:t>Передача </a:t>
            </a:r>
            <a:r>
              <a:rPr lang="uk-UA" dirty="0" err="1"/>
              <a:t>електроенергїї</a:t>
            </a:r>
            <a:r>
              <a:rPr lang="uk-UA" dirty="0"/>
              <a:t> компонентам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1465385" y="2517595"/>
            <a:ext cx="3935003" cy="138743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Готовий</a:t>
            </a:r>
            <a:r>
              <a:rPr lang="ru-RU" sz="1400" dirty="0"/>
              <a:t> </a:t>
            </a:r>
            <a:r>
              <a:rPr lang="ru-RU" sz="1400" dirty="0" err="1"/>
              <a:t>стабільний</a:t>
            </a:r>
            <a:r>
              <a:rPr lang="ru-RU" sz="1400" dirty="0"/>
              <a:t> </a:t>
            </a:r>
            <a:r>
              <a:rPr lang="en-US" sz="1400" dirty="0"/>
              <a:t>DC </a:t>
            </a:r>
            <a:r>
              <a:rPr lang="ru-RU" sz="1400" dirty="0"/>
              <a:t>струм </a:t>
            </a:r>
            <a:r>
              <a:rPr lang="ru-RU" sz="1400" dirty="0" err="1"/>
              <a:t>подається</a:t>
            </a:r>
            <a:r>
              <a:rPr lang="ru-RU" sz="1400" dirty="0"/>
              <a:t> через </a:t>
            </a:r>
            <a:r>
              <a:rPr lang="ru-RU" sz="1400" dirty="0" err="1"/>
              <a:t>вихідні</a:t>
            </a:r>
            <a:r>
              <a:rPr lang="ru-RU" sz="1400" dirty="0"/>
              <a:t> </a:t>
            </a:r>
            <a:r>
              <a:rPr lang="ru-RU" sz="1400" dirty="0" err="1"/>
              <a:t>роз'єми</a:t>
            </a:r>
            <a:r>
              <a:rPr lang="ru-RU" sz="1400" dirty="0"/>
              <a:t> блоку </a:t>
            </a:r>
            <a:r>
              <a:rPr lang="ru-RU" sz="1400" dirty="0" err="1"/>
              <a:t>живлення</a:t>
            </a:r>
            <a:r>
              <a:rPr lang="ru-RU" sz="1400" dirty="0"/>
              <a:t> до </a:t>
            </a:r>
            <a:r>
              <a:rPr lang="ru-RU" sz="1400" dirty="0" err="1"/>
              <a:t>материнської</a:t>
            </a:r>
            <a:r>
              <a:rPr lang="ru-RU" sz="1400" dirty="0"/>
              <a:t> плати, </a:t>
            </a:r>
            <a:r>
              <a:rPr lang="ru-RU" sz="1400" dirty="0" err="1"/>
              <a:t>жорстких</a:t>
            </a:r>
            <a:r>
              <a:rPr lang="ru-RU" sz="1400" dirty="0"/>
              <a:t> </a:t>
            </a:r>
            <a:r>
              <a:rPr lang="ru-RU" sz="1400" dirty="0" err="1"/>
              <a:t>дисків</a:t>
            </a:r>
            <a:r>
              <a:rPr lang="ru-RU" sz="1400" dirty="0"/>
              <a:t>, </a:t>
            </a:r>
            <a:r>
              <a:rPr lang="ru-RU" sz="1400" dirty="0" err="1"/>
              <a:t>оптичних</a:t>
            </a:r>
            <a:r>
              <a:rPr lang="ru-RU" sz="1400" dirty="0"/>
              <a:t> </a:t>
            </a:r>
            <a:r>
              <a:rPr lang="ru-RU" sz="1400" dirty="0" err="1"/>
              <a:t>приводів</a:t>
            </a:r>
            <a:r>
              <a:rPr lang="ru-RU" sz="1400" dirty="0"/>
              <a:t> та </a:t>
            </a:r>
            <a:r>
              <a:rPr lang="ru-RU" sz="1400" dirty="0" err="1"/>
              <a:t>інших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 </a:t>
            </a:r>
            <a:r>
              <a:rPr lang="ru-RU" sz="1400" dirty="0" err="1"/>
              <a:t>комп'ютера</a:t>
            </a:r>
            <a:r>
              <a:rPr lang="ru-RU" sz="1400" dirty="0"/>
              <a:t>. 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299846" y="4181976"/>
            <a:ext cx="3402587" cy="2194866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4EA7BA74-74A5-498A-9EB5-8D218DFD6605}"/>
              </a:ext>
            </a:extLst>
          </p:cNvPr>
          <p:cNvCxnSpPr/>
          <p:nvPr/>
        </p:nvCxnSpPr>
        <p:spPr>
          <a:xfrm>
            <a:off x="4558352" y="5889009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5793779" y="2824200"/>
            <a:ext cx="1644009" cy="34993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494337" y="4343369"/>
            <a:ext cx="1041008" cy="551325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97D092AB-0FE7-44F2-9820-197A91393D73}"/>
              </a:ext>
            </a:extLst>
          </p:cNvPr>
          <p:cNvCxnSpPr/>
          <p:nvPr/>
        </p:nvCxnSpPr>
        <p:spPr>
          <a:xfrm>
            <a:off x="4455993" y="6576667"/>
            <a:ext cx="204717" cy="0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кутник: округлені кути 1">
            <a:extLst>
              <a:ext uri="{FF2B5EF4-FFF2-40B4-BE49-F238E27FC236}">
                <a16:creationId xmlns:a16="http://schemas.microsoft.com/office/drawing/2014/main" id="{4BC3C55C-78FB-4F2D-A5EF-F0E89C113D8C}"/>
              </a:ext>
            </a:extLst>
          </p:cNvPr>
          <p:cNvSpPr/>
          <p:nvPr/>
        </p:nvSpPr>
        <p:spPr>
          <a:xfrm>
            <a:off x="3869393" y="4307884"/>
            <a:ext cx="2534267" cy="955373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Це</a:t>
            </a:r>
            <a:r>
              <a:rPr lang="ru-RU" sz="1400" dirty="0"/>
              <a:t> </a:t>
            </a:r>
            <a:r>
              <a:rPr lang="ru-RU" sz="1400" dirty="0" err="1"/>
              <a:t>забезпечує</a:t>
            </a:r>
            <a:r>
              <a:rPr lang="ru-RU" sz="1400" dirty="0"/>
              <a:t> </a:t>
            </a:r>
            <a:r>
              <a:rPr lang="ru-RU" sz="1400" dirty="0" err="1"/>
              <a:t>живлення</a:t>
            </a:r>
            <a:r>
              <a:rPr lang="ru-RU" sz="1400" dirty="0"/>
              <a:t> </a:t>
            </a:r>
            <a:r>
              <a:rPr lang="ru-RU" sz="1400" dirty="0" err="1"/>
              <a:t>всіх</a:t>
            </a:r>
            <a:r>
              <a:rPr lang="ru-RU" sz="1400" dirty="0"/>
              <a:t> </a:t>
            </a:r>
            <a:r>
              <a:rPr lang="ru-RU" sz="1400" dirty="0" err="1"/>
              <a:t>частин</a:t>
            </a:r>
            <a:r>
              <a:rPr lang="ru-RU" sz="1400" dirty="0"/>
              <a:t> </a:t>
            </a:r>
            <a:r>
              <a:rPr lang="ru-RU" sz="1400" dirty="0" err="1"/>
              <a:t>комп'ютера</a:t>
            </a:r>
            <a:r>
              <a:rPr lang="ru-RU" sz="1400" dirty="0"/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4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2.59259E-6 L 0.11354 -0.2159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1081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/>
      <p:bldP spid="22" grpId="0" animBg="1"/>
      <p:bldP spid="2" grpId="0" animBg="1"/>
      <p:bldP spid="19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13D00CD-60D6-4D38-ADD3-E90AC8D0265A}"/>
              </a:ext>
            </a:extLst>
          </p:cNvPr>
          <p:cNvGrpSpPr/>
          <p:nvPr/>
        </p:nvGrpSpPr>
        <p:grpSpPr>
          <a:xfrm>
            <a:off x="2081669" y="1995055"/>
            <a:ext cx="6770797" cy="3082401"/>
            <a:chOff x="345233" y="2531706"/>
            <a:chExt cx="6770797" cy="239796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9" name="Прямокутник: округлені кути 3">
              <a:extLst>
                <a:ext uri="{FF2B5EF4-FFF2-40B4-BE49-F238E27FC236}">
                  <a16:creationId xmlns:a16="http://schemas.microsoft.com/office/drawing/2014/main" id="{6D8AD8B2-1F75-4911-AB7F-5B1670A6F856}"/>
                </a:ext>
              </a:extLst>
            </p:cNvPr>
            <p:cNvSpPr/>
            <p:nvPr/>
          </p:nvSpPr>
          <p:spPr>
            <a:xfrm>
              <a:off x="345233" y="2531706"/>
              <a:ext cx="2798146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0" name="Прямокутник: округлені кути 5">
              <a:extLst>
                <a:ext uri="{FF2B5EF4-FFF2-40B4-BE49-F238E27FC236}">
                  <a16:creationId xmlns:a16="http://schemas.microsoft.com/office/drawing/2014/main" id="{98700985-E1A5-46E4-98A3-6301A38E13E7}"/>
                </a:ext>
              </a:extLst>
            </p:cNvPr>
            <p:cNvSpPr/>
            <p:nvPr/>
          </p:nvSpPr>
          <p:spPr>
            <a:xfrm>
              <a:off x="4317884" y="2531706"/>
              <a:ext cx="2798146" cy="2397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31" name="Прямокутник: округлені кути 7">
            <a:hlinkClick r:id="rId4" action="ppaction://hlinksldjump"/>
            <a:extLst>
              <a:ext uri="{FF2B5EF4-FFF2-40B4-BE49-F238E27FC236}">
                <a16:creationId xmlns:a16="http://schemas.microsoft.com/office/drawing/2014/main" id="{6B80E734-6DA1-4561-A4D5-3D346A03EED8}"/>
              </a:ext>
            </a:extLst>
          </p:cNvPr>
          <p:cNvSpPr/>
          <p:nvPr/>
        </p:nvSpPr>
        <p:spPr>
          <a:xfrm>
            <a:off x="6715636" y="4785571"/>
            <a:ext cx="2602697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2. Передача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32" name="Прямокутник: округлені кути 9">
            <a:hlinkClick r:id="rId5" action="ppaction://hlinksldjump"/>
            <a:extLst>
              <a:ext uri="{FF2B5EF4-FFF2-40B4-BE49-F238E27FC236}">
                <a16:creationId xmlns:a16="http://schemas.microsoft.com/office/drawing/2014/main" id="{A0D91AB7-4B45-4A63-B87E-28D25EDE8C02}"/>
              </a:ext>
            </a:extLst>
          </p:cNvPr>
          <p:cNvSpPr/>
          <p:nvPr/>
        </p:nvSpPr>
        <p:spPr>
          <a:xfrm>
            <a:off x="2790540" y="4785571"/>
            <a:ext cx="2602697" cy="987676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rgbClr val="FFF8E4"/>
                </a:solidFill>
              </a:rPr>
              <a:t>1. Фільтрація</a:t>
            </a:r>
            <a:r>
              <a:rPr lang="uk-UA" dirty="0">
                <a:solidFill>
                  <a:srgbClr val="FFF8E4"/>
                </a:solidFill>
              </a:rPr>
              <a:t>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84246"/>
            <a:ext cx="10321466" cy="974976"/>
          </a:xfrm>
        </p:spPr>
        <p:txBody>
          <a:bodyPr/>
          <a:lstStyle/>
          <a:p>
            <a:r>
              <a:rPr lang="uk-UA" dirty="0" err="1"/>
              <a:t>Фльтрація</a:t>
            </a:r>
            <a:r>
              <a:rPr lang="uk-UA" dirty="0"/>
              <a:t> </a:t>
            </a:r>
          </a:p>
        </p:txBody>
      </p:sp>
      <p:sp>
        <p:nvSpPr>
          <p:cNvPr id="2" name="Прямокутник: округлені кути 1">
            <a:hlinkClick r:id="rId6" action="ppaction://hlinksldjump"/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998688" y="2285761"/>
            <a:ext cx="17431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66942" y="3566412"/>
            <a:ext cx="2481061" cy="2056987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054390" y="3346446"/>
            <a:ext cx="1644009" cy="34993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630958" y="4428704"/>
            <a:ext cx="944967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265703" y="5146227"/>
            <a:ext cx="1560790" cy="60390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6">
            <a:hlinkClick r:id="rId6" action="ppaction://hlinksldjump"/>
            <a:extLst>
              <a:ext uri="{FF2B5EF4-FFF2-40B4-BE49-F238E27FC236}">
                <a16:creationId xmlns:a16="http://schemas.microsoft.com/office/drawing/2014/main" id="{DE8613F6-142B-471B-AC2B-1D2EA62B5CFF}"/>
              </a:ext>
            </a:extLst>
          </p:cNvPr>
          <p:cNvCxnSpPr>
            <a:cxnSpLocks/>
          </p:cNvCxnSpPr>
          <p:nvPr/>
        </p:nvCxnSpPr>
        <p:spPr>
          <a:xfrm flipV="1">
            <a:off x="2445286" y="2685539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кутник: округлені кути 1">
            <a:hlinkClick r:id="rId8" action="ppaction://hlinksldjump"/>
            <a:extLst>
              <a:ext uri="{FF2B5EF4-FFF2-40B4-BE49-F238E27FC236}">
                <a16:creationId xmlns:a16="http://schemas.microsoft.com/office/drawing/2014/main" id="{167A0E02-1EA5-4742-B7C5-20F569A47F0C}"/>
              </a:ext>
            </a:extLst>
          </p:cNvPr>
          <p:cNvSpPr/>
          <p:nvPr/>
        </p:nvSpPr>
        <p:spPr>
          <a:xfrm>
            <a:off x="2642352" y="2903586"/>
            <a:ext cx="20185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Випрямлення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3" name="Пряма зі стрілкою 6">
            <a:hlinkClick r:id="rId8" action="ppaction://hlinksldjump"/>
            <a:extLst>
              <a:ext uri="{FF2B5EF4-FFF2-40B4-BE49-F238E27FC236}">
                <a16:creationId xmlns:a16="http://schemas.microsoft.com/office/drawing/2014/main" id="{9F5FEC43-3BE2-47D7-9714-1175F9EC00B9}"/>
              </a:ext>
            </a:extLst>
          </p:cNvPr>
          <p:cNvCxnSpPr>
            <a:cxnSpLocks/>
          </p:cNvCxnSpPr>
          <p:nvPr/>
        </p:nvCxnSpPr>
        <p:spPr>
          <a:xfrm flipV="1">
            <a:off x="4364350" y="3303364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: округлені кути 1">
            <a:hlinkClick r:id="rId9" action="ppaction://hlinksldjump"/>
            <a:extLst>
              <a:ext uri="{FF2B5EF4-FFF2-40B4-BE49-F238E27FC236}">
                <a16:creationId xmlns:a16="http://schemas.microsoft.com/office/drawing/2014/main" id="{D39C8422-DD1B-4975-AA84-D17E3FC41F3E}"/>
              </a:ext>
            </a:extLst>
          </p:cNvPr>
          <p:cNvSpPr/>
          <p:nvPr/>
        </p:nvSpPr>
        <p:spPr>
          <a:xfrm>
            <a:off x="3019783" y="5539290"/>
            <a:ext cx="1641120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Регулювання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9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2DF91FA2-E654-4227-8AB1-49108CCB657A}"/>
              </a:ext>
            </a:extLst>
          </p:cNvPr>
          <p:cNvCxnSpPr>
            <a:cxnSpLocks/>
          </p:cNvCxnSpPr>
          <p:nvPr/>
        </p:nvCxnSpPr>
        <p:spPr>
          <a:xfrm flipV="1">
            <a:off x="4364350" y="593906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кутник: округлені кути 1">
            <a:hlinkClick r:id="rId10" action="ppaction://hlinksldjump"/>
            <a:extLst>
              <a:ext uri="{FF2B5EF4-FFF2-40B4-BE49-F238E27FC236}">
                <a16:creationId xmlns:a16="http://schemas.microsoft.com/office/drawing/2014/main" id="{7B89EBA1-18E4-47A2-BF13-5240957F5B38}"/>
              </a:ext>
            </a:extLst>
          </p:cNvPr>
          <p:cNvSpPr/>
          <p:nvPr/>
        </p:nvSpPr>
        <p:spPr>
          <a:xfrm>
            <a:off x="3506816" y="3749942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8" name="Пряма зі стрілкою 6">
            <a:hlinkClick r:id="rId10" action="ppaction://hlinksldjump"/>
            <a:extLst>
              <a:ext uri="{FF2B5EF4-FFF2-40B4-BE49-F238E27FC236}">
                <a16:creationId xmlns:a16="http://schemas.microsoft.com/office/drawing/2014/main" id="{204BB798-21C7-4EBA-A60F-4A077115F707}"/>
              </a:ext>
            </a:extLst>
          </p:cNvPr>
          <p:cNvCxnSpPr>
            <a:cxnSpLocks/>
          </p:cNvCxnSpPr>
          <p:nvPr/>
        </p:nvCxnSpPr>
        <p:spPr>
          <a:xfrm flipV="1">
            <a:off x="4950978" y="414555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кутник: округлені кути 1">
            <a:hlinkClick r:id="rId11" action="ppaction://hlinksldjump"/>
            <a:extLst>
              <a:ext uri="{FF2B5EF4-FFF2-40B4-BE49-F238E27FC236}">
                <a16:creationId xmlns:a16="http://schemas.microsoft.com/office/drawing/2014/main" id="{3DF885D9-3E6B-43C6-AA55-BD843403F077}"/>
              </a:ext>
            </a:extLst>
          </p:cNvPr>
          <p:cNvSpPr/>
          <p:nvPr/>
        </p:nvSpPr>
        <p:spPr>
          <a:xfrm>
            <a:off x="3521014" y="4685167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Перетворення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5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3C6CF4C1-FA28-4411-97B6-F756199BDC10}"/>
              </a:ext>
            </a:extLst>
          </p:cNvPr>
          <p:cNvCxnSpPr>
            <a:cxnSpLocks/>
          </p:cNvCxnSpPr>
          <p:nvPr/>
        </p:nvCxnSpPr>
        <p:spPr>
          <a:xfrm flipV="1">
            <a:off x="4965176" y="5080783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кутник: округлені кути 1">
            <a:hlinkClick r:id="rId12" action="ppaction://hlinksldjump"/>
            <a:extLst>
              <a:ext uri="{FF2B5EF4-FFF2-40B4-BE49-F238E27FC236}">
                <a16:creationId xmlns:a16="http://schemas.microsoft.com/office/drawing/2014/main" id="{B9564C87-8555-42D8-9228-D962ABFF4A6A}"/>
              </a:ext>
            </a:extLst>
          </p:cNvPr>
          <p:cNvSpPr/>
          <p:nvPr/>
        </p:nvSpPr>
        <p:spPr>
          <a:xfrm>
            <a:off x="1101969" y="5994964"/>
            <a:ext cx="172418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6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86519BE2-55FE-440E-8692-C09EEB145604}"/>
              </a:ext>
            </a:extLst>
          </p:cNvPr>
          <p:cNvCxnSpPr>
            <a:cxnSpLocks/>
          </p:cNvCxnSpPr>
          <p:nvPr/>
        </p:nvCxnSpPr>
        <p:spPr>
          <a:xfrm flipV="1">
            <a:off x="2529604" y="6394742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8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2.59259E-6 L 0.42877 -0.12894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32" y="-645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2" grpId="2"/>
      <p:bldP spid="2" grpId="0" animBg="1"/>
      <p:bldP spid="19" grpId="0" animBg="1"/>
      <p:bldP spid="22" grpId="0" animBg="1"/>
      <p:bldP spid="38" grpId="0" animBg="1"/>
      <p:bldP spid="26" grpId="0" animBg="1"/>
      <p:bldP spid="34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84246"/>
            <a:ext cx="10321466" cy="974976"/>
          </a:xfrm>
        </p:spPr>
        <p:txBody>
          <a:bodyPr/>
          <a:lstStyle/>
          <a:p>
            <a:r>
              <a:rPr lang="uk-UA" dirty="0"/>
              <a:t>Вхідна фільтрація 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998688" y="2285761"/>
            <a:ext cx="17431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66942" y="3686111"/>
            <a:ext cx="2686566" cy="176658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149292"/>
            <a:ext cx="1602400" cy="547084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564923" y="4241354"/>
            <a:ext cx="1133476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366175" y="4830577"/>
            <a:ext cx="1476563" cy="433085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6">
            <a:hlinkClick r:id="rId3" action="ppaction://hlinksldjump"/>
            <a:extLst>
              <a:ext uri="{FF2B5EF4-FFF2-40B4-BE49-F238E27FC236}">
                <a16:creationId xmlns:a16="http://schemas.microsoft.com/office/drawing/2014/main" id="{DE8613F6-142B-471B-AC2B-1D2EA62B5CFF}"/>
              </a:ext>
            </a:extLst>
          </p:cNvPr>
          <p:cNvCxnSpPr>
            <a:cxnSpLocks/>
          </p:cNvCxnSpPr>
          <p:nvPr/>
        </p:nvCxnSpPr>
        <p:spPr>
          <a:xfrm flipV="1">
            <a:off x="2445286" y="2685539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кутник: округлені кути 1">
            <a:hlinkClick r:id="rId4" action="ppaction://hlinksldjump"/>
            <a:extLst>
              <a:ext uri="{FF2B5EF4-FFF2-40B4-BE49-F238E27FC236}">
                <a16:creationId xmlns:a16="http://schemas.microsoft.com/office/drawing/2014/main" id="{167A0E02-1EA5-4742-B7C5-20F569A47F0C}"/>
              </a:ext>
            </a:extLst>
          </p:cNvPr>
          <p:cNvSpPr/>
          <p:nvPr/>
        </p:nvSpPr>
        <p:spPr>
          <a:xfrm>
            <a:off x="2642352" y="2903586"/>
            <a:ext cx="20185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Випрямлення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3" name="Пряма зі стрілкою 6">
            <a:hlinkClick r:id="rId4" action="ppaction://hlinksldjump"/>
            <a:extLst>
              <a:ext uri="{FF2B5EF4-FFF2-40B4-BE49-F238E27FC236}">
                <a16:creationId xmlns:a16="http://schemas.microsoft.com/office/drawing/2014/main" id="{9F5FEC43-3BE2-47D7-9714-1175F9EC00B9}"/>
              </a:ext>
            </a:extLst>
          </p:cNvPr>
          <p:cNvCxnSpPr>
            <a:cxnSpLocks/>
          </p:cNvCxnSpPr>
          <p:nvPr/>
        </p:nvCxnSpPr>
        <p:spPr>
          <a:xfrm flipV="1">
            <a:off x="4364350" y="3303364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D39C8422-DD1B-4975-AA84-D17E3FC41F3E}"/>
              </a:ext>
            </a:extLst>
          </p:cNvPr>
          <p:cNvSpPr/>
          <p:nvPr/>
        </p:nvSpPr>
        <p:spPr>
          <a:xfrm>
            <a:off x="3019783" y="5539290"/>
            <a:ext cx="1641120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Регулювання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9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2DF91FA2-E654-4227-8AB1-49108CCB657A}"/>
              </a:ext>
            </a:extLst>
          </p:cNvPr>
          <p:cNvCxnSpPr>
            <a:cxnSpLocks/>
          </p:cNvCxnSpPr>
          <p:nvPr/>
        </p:nvCxnSpPr>
        <p:spPr>
          <a:xfrm flipV="1">
            <a:off x="4364350" y="593906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кутник: округлені кути 1">
            <a:hlinkClick r:id="rId5" action="ppaction://hlinksldjump"/>
            <a:extLst>
              <a:ext uri="{FF2B5EF4-FFF2-40B4-BE49-F238E27FC236}">
                <a16:creationId xmlns:a16="http://schemas.microsoft.com/office/drawing/2014/main" id="{7B89EBA1-18E4-47A2-BF13-5240957F5B38}"/>
              </a:ext>
            </a:extLst>
          </p:cNvPr>
          <p:cNvSpPr/>
          <p:nvPr/>
        </p:nvSpPr>
        <p:spPr>
          <a:xfrm>
            <a:off x="3506816" y="3749942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8" name="Пряма зі стрілкою 6">
            <a:hlinkClick r:id="rId5" action="ppaction://hlinksldjump"/>
            <a:extLst>
              <a:ext uri="{FF2B5EF4-FFF2-40B4-BE49-F238E27FC236}">
                <a16:creationId xmlns:a16="http://schemas.microsoft.com/office/drawing/2014/main" id="{204BB798-21C7-4EBA-A60F-4A077115F707}"/>
              </a:ext>
            </a:extLst>
          </p:cNvPr>
          <p:cNvCxnSpPr>
            <a:cxnSpLocks/>
          </p:cNvCxnSpPr>
          <p:nvPr/>
        </p:nvCxnSpPr>
        <p:spPr>
          <a:xfrm flipV="1">
            <a:off x="4950978" y="414555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3DF885D9-3E6B-43C6-AA55-BD843403F077}"/>
              </a:ext>
            </a:extLst>
          </p:cNvPr>
          <p:cNvSpPr/>
          <p:nvPr/>
        </p:nvSpPr>
        <p:spPr>
          <a:xfrm>
            <a:off x="3521014" y="4685167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Перетворення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5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3C6CF4C1-FA28-4411-97B6-F756199BDC10}"/>
              </a:ext>
            </a:extLst>
          </p:cNvPr>
          <p:cNvCxnSpPr>
            <a:cxnSpLocks/>
          </p:cNvCxnSpPr>
          <p:nvPr/>
        </p:nvCxnSpPr>
        <p:spPr>
          <a:xfrm flipV="1">
            <a:off x="4965176" y="5080783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B9564C87-8555-42D8-9228-D962ABFF4A6A}"/>
              </a:ext>
            </a:extLst>
          </p:cNvPr>
          <p:cNvSpPr/>
          <p:nvPr/>
        </p:nvSpPr>
        <p:spPr>
          <a:xfrm>
            <a:off x="1101969" y="5994964"/>
            <a:ext cx="172418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6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86519BE2-55FE-440E-8692-C09EEB145604}"/>
              </a:ext>
            </a:extLst>
          </p:cNvPr>
          <p:cNvCxnSpPr>
            <a:cxnSpLocks/>
          </p:cNvCxnSpPr>
          <p:nvPr/>
        </p:nvCxnSpPr>
        <p:spPr>
          <a:xfrm flipV="1">
            <a:off x="2529604" y="6394742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кутник: округлені кути 1">
            <a:extLst>
              <a:ext uri="{FF2B5EF4-FFF2-40B4-BE49-F238E27FC236}">
                <a16:creationId xmlns:a16="http://schemas.microsoft.com/office/drawing/2014/main" id="{4BBECE5A-034C-4AB5-AC06-1522261F71B9}"/>
              </a:ext>
            </a:extLst>
          </p:cNvPr>
          <p:cNvSpPr/>
          <p:nvPr/>
        </p:nvSpPr>
        <p:spPr>
          <a:xfrm>
            <a:off x="1731042" y="2499264"/>
            <a:ext cx="3935003" cy="836361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Коли </a:t>
            </a:r>
            <a:r>
              <a:rPr lang="ru-RU" sz="1400" dirty="0" err="1"/>
              <a:t>змінний</a:t>
            </a:r>
            <a:r>
              <a:rPr lang="ru-RU" sz="1400" dirty="0"/>
              <a:t> струм (</a:t>
            </a:r>
            <a:r>
              <a:rPr lang="en-US" sz="1400" dirty="0"/>
              <a:t>AC) </a:t>
            </a:r>
            <a:r>
              <a:rPr lang="ru-RU" sz="1400" dirty="0" err="1"/>
              <a:t>потрапляє</a:t>
            </a:r>
            <a:r>
              <a:rPr lang="ru-RU" sz="1400" dirty="0"/>
              <a:t> у блок </a:t>
            </a:r>
            <a:r>
              <a:rPr lang="ru-RU" sz="1400" dirty="0" err="1"/>
              <a:t>живлення</a:t>
            </a:r>
            <a:r>
              <a:rPr lang="ru-RU" sz="1400" dirty="0"/>
              <a:t>, </a:t>
            </a:r>
            <a:r>
              <a:rPr lang="ru-RU" sz="1400" dirty="0" err="1"/>
              <a:t>він</a:t>
            </a:r>
            <a:r>
              <a:rPr lang="ru-RU" sz="1400" dirty="0"/>
              <a:t> </a:t>
            </a:r>
            <a:r>
              <a:rPr lang="ru-RU" sz="1400" dirty="0" err="1"/>
              <a:t>спочатку</a:t>
            </a:r>
            <a:r>
              <a:rPr lang="ru-RU" sz="1400" dirty="0"/>
              <a:t> проходить через </a:t>
            </a:r>
            <a:r>
              <a:rPr lang="ru-RU" sz="1400" dirty="0" err="1"/>
              <a:t>вхідний</a:t>
            </a:r>
            <a:r>
              <a:rPr lang="ru-RU" sz="1400" dirty="0"/>
              <a:t> </a:t>
            </a:r>
            <a:r>
              <a:rPr lang="ru-RU" sz="1400" dirty="0" err="1"/>
              <a:t>фільтр</a:t>
            </a:r>
            <a:r>
              <a:rPr lang="ru-RU" sz="1400" dirty="0"/>
              <a:t>. 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40" name="Прямокутник: округлені кути 1">
            <a:extLst>
              <a:ext uri="{FF2B5EF4-FFF2-40B4-BE49-F238E27FC236}">
                <a16:creationId xmlns:a16="http://schemas.microsoft.com/office/drawing/2014/main" id="{73DF5B40-9CA3-4107-8AD7-FEC4ACCDEC2B}"/>
              </a:ext>
            </a:extLst>
          </p:cNvPr>
          <p:cNvSpPr/>
          <p:nvPr/>
        </p:nvSpPr>
        <p:spPr>
          <a:xfrm>
            <a:off x="3541505" y="4136861"/>
            <a:ext cx="2436673" cy="138743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Цей</a:t>
            </a:r>
            <a:r>
              <a:rPr lang="ru-RU" sz="1400" dirty="0"/>
              <a:t> </a:t>
            </a:r>
            <a:r>
              <a:rPr lang="ru-RU" sz="1400" dirty="0" err="1"/>
              <a:t>фільтр</a:t>
            </a:r>
            <a:r>
              <a:rPr lang="ru-RU" sz="1400" dirty="0"/>
              <a:t> </a:t>
            </a:r>
            <a:r>
              <a:rPr lang="ru-RU" sz="1400" dirty="0" err="1"/>
              <a:t>видаляє</a:t>
            </a:r>
            <a:r>
              <a:rPr lang="ru-RU" sz="1400" dirty="0"/>
              <a:t> </a:t>
            </a:r>
            <a:r>
              <a:rPr lang="ru-RU" sz="1400" dirty="0" err="1"/>
              <a:t>електричні</a:t>
            </a:r>
            <a:r>
              <a:rPr lang="ru-RU" sz="1400" dirty="0"/>
              <a:t> шуми і </a:t>
            </a:r>
            <a:r>
              <a:rPr lang="ru-RU" sz="1400" dirty="0" err="1"/>
              <a:t>перешкоди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присутніми</a:t>
            </a:r>
            <a:r>
              <a:rPr lang="ru-RU" sz="1400" dirty="0"/>
              <a:t> у </a:t>
            </a:r>
            <a:r>
              <a:rPr lang="ru-RU" sz="1400" dirty="0" err="1"/>
              <a:t>мережі</a:t>
            </a:r>
            <a:r>
              <a:rPr lang="ru-RU" sz="1400" dirty="0"/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5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58802 0.2495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1247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/>
      <p:bldP spid="19" grpId="0" animBg="1"/>
      <p:bldP spid="22" grpId="0" animBg="1"/>
      <p:bldP spid="38" grpId="0" animBg="1"/>
      <p:bldP spid="26" grpId="0" animBg="1"/>
      <p:bldP spid="34" grpId="0" animBg="1"/>
      <p:bldP spid="33" grpId="0" animBg="1"/>
      <p:bldP spid="37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кутник: округлені кути 1">
            <a:extLst>
              <a:ext uri="{FF2B5EF4-FFF2-40B4-BE49-F238E27FC236}">
                <a16:creationId xmlns:a16="http://schemas.microsoft.com/office/drawing/2014/main" id="{4BBECE5A-034C-4AB5-AC06-1522261F71B9}"/>
              </a:ext>
            </a:extLst>
          </p:cNvPr>
          <p:cNvSpPr/>
          <p:nvPr/>
        </p:nvSpPr>
        <p:spPr>
          <a:xfrm>
            <a:off x="1731042" y="2499264"/>
            <a:ext cx="3935003" cy="836361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Після</a:t>
            </a:r>
            <a:r>
              <a:rPr lang="ru-RU" sz="1400" dirty="0"/>
              <a:t> </a:t>
            </a:r>
            <a:r>
              <a:rPr lang="ru-RU" sz="1400" dirty="0" err="1"/>
              <a:t>фільтрації</a:t>
            </a:r>
            <a:r>
              <a:rPr lang="ru-RU" sz="1400" dirty="0"/>
              <a:t> AC струм проходить через </a:t>
            </a:r>
            <a:r>
              <a:rPr lang="ru-RU" sz="1400" dirty="0" err="1"/>
              <a:t>випрямляч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перетворює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 на </a:t>
            </a:r>
            <a:r>
              <a:rPr lang="ru-RU" sz="1400" dirty="0" err="1"/>
              <a:t>пульсуючий</a:t>
            </a:r>
            <a:r>
              <a:rPr lang="ru-RU" sz="1400" dirty="0"/>
              <a:t> </a:t>
            </a:r>
            <a:r>
              <a:rPr lang="ru-RU" sz="1400" dirty="0" err="1"/>
              <a:t>постійний</a:t>
            </a:r>
            <a:r>
              <a:rPr lang="ru-RU" sz="1400" dirty="0"/>
              <a:t> струм (DC).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84246"/>
            <a:ext cx="10321466" cy="974976"/>
          </a:xfrm>
        </p:spPr>
        <p:txBody>
          <a:bodyPr/>
          <a:lstStyle/>
          <a:p>
            <a:r>
              <a:rPr lang="uk-UA" dirty="0"/>
              <a:t>Випрямлення 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998688" y="2285761"/>
            <a:ext cx="17431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70186" y="3722424"/>
            <a:ext cx="2686566" cy="162360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149292"/>
            <a:ext cx="1602400" cy="547084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564923" y="4241354"/>
            <a:ext cx="1133476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366175" y="4830577"/>
            <a:ext cx="1476563" cy="433085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6">
            <a:hlinkClick r:id="rId3" action="ppaction://hlinksldjump"/>
            <a:extLst>
              <a:ext uri="{FF2B5EF4-FFF2-40B4-BE49-F238E27FC236}">
                <a16:creationId xmlns:a16="http://schemas.microsoft.com/office/drawing/2014/main" id="{DE8613F6-142B-471B-AC2B-1D2EA62B5CFF}"/>
              </a:ext>
            </a:extLst>
          </p:cNvPr>
          <p:cNvCxnSpPr>
            <a:cxnSpLocks/>
          </p:cNvCxnSpPr>
          <p:nvPr/>
        </p:nvCxnSpPr>
        <p:spPr>
          <a:xfrm flipV="1">
            <a:off x="2445286" y="2685539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кутник: округлені кути 1">
            <a:hlinkClick r:id="rId4" action="ppaction://hlinksldjump"/>
            <a:extLst>
              <a:ext uri="{FF2B5EF4-FFF2-40B4-BE49-F238E27FC236}">
                <a16:creationId xmlns:a16="http://schemas.microsoft.com/office/drawing/2014/main" id="{167A0E02-1EA5-4742-B7C5-20F569A47F0C}"/>
              </a:ext>
            </a:extLst>
          </p:cNvPr>
          <p:cNvSpPr/>
          <p:nvPr/>
        </p:nvSpPr>
        <p:spPr>
          <a:xfrm>
            <a:off x="2642352" y="2903586"/>
            <a:ext cx="20185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Випрямлення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3" name="Пряма зі стрілкою 6">
            <a:hlinkClick r:id="rId4" action="ppaction://hlinksldjump"/>
            <a:extLst>
              <a:ext uri="{FF2B5EF4-FFF2-40B4-BE49-F238E27FC236}">
                <a16:creationId xmlns:a16="http://schemas.microsoft.com/office/drawing/2014/main" id="{9F5FEC43-3BE2-47D7-9714-1175F9EC00B9}"/>
              </a:ext>
            </a:extLst>
          </p:cNvPr>
          <p:cNvCxnSpPr>
            <a:cxnSpLocks/>
          </p:cNvCxnSpPr>
          <p:nvPr/>
        </p:nvCxnSpPr>
        <p:spPr>
          <a:xfrm flipV="1">
            <a:off x="4364350" y="3303364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D39C8422-DD1B-4975-AA84-D17E3FC41F3E}"/>
              </a:ext>
            </a:extLst>
          </p:cNvPr>
          <p:cNvSpPr/>
          <p:nvPr/>
        </p:nvSpPr>
        <p:spPr>
          <a:xfrm>
            <a:off x="3019783" y="5539290"/>
            <a:ext cx="1641120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Регулювання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9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2DF91FA2-E654-4227-8AB1-49108CCB657A}"/>
              </a:ext>
            </a:extLst>
          </p:cNvPr>
          <p:cNvCxnSpPr>
            <a:cxnSpLocks/>
          </p:cNvCxnSpPr>
          <p:nvPr/>
        </p:nvCxnSpPr>
        <p:spPr>
          <a:xfrm flipV="1">
            <a:off x="4364350" y="593906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кутник: округлені кути 1">
            <a:hlinkClick r:id="rId5" action="ppaction://hlinksldjump"/>
            <a:extLst>
              <a:ext uri="{FF2B5EF4-FFF2-40B4-BE49-F238E27FC236}">
                <a16:creationId xmlns:a16="http://schemas.microsoft.com/office/drawing/2014/main" id="{7B89EBA1-18E4-47A2-BF13-5240957F5B38}"/>
              </a:ext>
            </a:extLst>
          </p:cNvPr>
          <p:cNvSpPr/>
          <p:nvPr/>
        </p:nvSpPr>
        <p:spPr>
          <a:xfrm>
            <a:off x="3506816" y="3749942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8" name="Пряма зі стрілкою 6">
            <a:hlinkClick r:id="rId5" action="ppaction://hlinksldjump"/>
            <a:extLst>
              <a:ext uri="{FF2B5EF4-FFF2-40B4-BE49-F238E27FC236}">
                <a16:creationId xmlns:a16="http://schemas.microsoft.com/office/drawing/2014/main" id="{204BB798-21C7-4EBA-A60F-4A077115F707}"/>
              </a:ext>
            </a:extLst>
          </p:cNvPr>
          <p:cNvCxnSpPr>
            <a:cxnSpLocks/>
          </p:cNvCxnSpPr>
          <p:nvPr/>
        </p:nvCxnSpPr>
        <p:spPr>
          <a:xfrm flipV="1">
            <a:off x="4950978" y="414555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3DF885D9-3E6B-43C6-AA55-BD843403F077}"/>
              </a:ext>
            </a:extLst>
          </p:cNvPr>
          <p:cNvSpPr/>
          <p:nvPr/>
        </p:nvSpPr>
        <p:spPr>
          <a:xfrm>
            <a:off x="3521014" y="4685167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Перетворення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5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3C6CF4C1-FA28-4411-97B6-F756199BDC10}"/>
              </a:ext>
            </a:extLst>
          </p:cNvPr>
          <p:cNvCxnSpPr>
            <a:cxnSpLocks/>
          </p:cNvCxnSpPr>
          <p:nvPr/>
        </p:nvCxnSpPr>
        <p:spPr>
          <a:xfrm flipV="1">
            <a:off x="4965176" y="5080783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B9564C87-8555-42D8-9228-D962ABFF4A6A}"/>
              </a:ext>
            </a:extLst>
          </p:cNvPr>
          <p:cNvSpPr/>
          <p:nvPr/>
        </p:nvSpPr>
        <p:spPr>
          <a:xfrm>
            <a:off x="1101969" y="5994964"/>
            <a:ext cx="172418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6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86519BE2-55FE-440E-8692-C09EEB145604}"/>
              </a:ext>
            </a:extLst>
          </p:cNvPr>
          <p:cNvCxnSpPr>
            <a:cxnSpLocks/>
          </p:cNvCxnSpPr>
          <p:nvPr/>
        </p:nvCxnSpPr>
        <p:spPr>
          <a:xfrm flipV="1">
            <a:off x="2529604" y="6394742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: округлені кути 1">
            <a:extLst>
              <a:ext uri="{FF2B5EF4-FFF2-40B4-BE49-F238E27FC236}">
                <a16:creationId xmlns:a16="http://schemas.microsoft.com/office/drawing/2014/main" id="{73DF5B40-9CA3-4107-8AD7-FEC4ACCDEC2B}"/>
              </a:ext>
            </a:extLst>
          </p:cNvPr>
          <p:cNvSpPr/>
          <p:nvPr/>
        </p:nvSpPr>
        <p:spPr>
          <a:xfrm>
            <a:off x="3541506" y="4136861"/>
            <a:ext cx="2124540" cy="138743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 </a:t>
            </a:r>
            <a:r>
              <a:rPr lang="ru-RU" sz="1400" dirty="0" err="1"/>
              <a:t>Випрямляч</a:t>
            </a:r>
            <a:r>
              <a:rPr lang="ru-RU" sz="1400" dirty="0"/>
              <a:t> </a:t>
            </a:r>
            <a:r>
              <a:rPr lang="ru-RU" sz="1400" dirty="0" err="1"/>
              <a:t>складається</a:t>
            </a:r>
            <a:r>
              <a:rPr lang="ru-RU" sz="1400" dirty="0"/>
              <a:t> з </a:t>
            </a:r>
            <a:r>
              <a:rPr lang="ru-RU" sz="1400" dirty="0" err="1"/>
              <a:t>діодів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дозволяють</a:t>
            </a:r>
            <a:r>
              <a:rPr lang="ru-RU" sz="1400" dirty="0"/>
              <a:t> струму </a:t>
            </a:r>
            <a:r>
              <a:rPr lang="ru-RU" sz="1400" dirty="0" err="1"/>
              <a:t>текти</a:t>
            </a:r>
            <a:r>
              <a:rPr lang="ru-RU" sz="1400" dirty="0"/>
              <a:t> </a:t>
            </a:r>
            <a:r>
              <a:rPr lang="ru-RU" sz="1400" dirty="0" err="1"/>
              <a:t>лише</a:t>
            </a:r>
            <a:r>
              <a:rPr lang="ru-RU" sz="1400" dirty="0"/>
              <a:t> в одному </a:t>
            </a:r>
            <a:r>
              <a:rPr lang="ru-RU" sz="1400" dirty="0" err="1"/>
              <a:t>напрямку</a:t>
            </a:r>
            <a:r>
              <a:rPr lang="ru-RU" sz="1400" dirty="0"/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8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45052 0.1657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6" y="828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 animBg="1"/>
      <p:bldP spid="19" grpId="0" animBg="1"/>
      <p:bldP spid="22" grpId="0" animBg="1"/>
      <p:bldP spid="22" grpId="1" animBg="1"/>
      <p:bldP spid="22" grpId="2"/>
      <p:bldP spid="38" grpId="0" animBg="1"/>
      <p:bldP spid="26" grpId="0" animBg="1"/>
      <p:bldP spid="34" grpId="0" animBg="1"/>
      <p:bldP spid="33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кутник: округлені кути 1">
            <a:extLst>
              <a:ext uri="{FF2B5EF4-FFF2-40B4-BE49-F238E27FC236}">
                <a16:creationId xmlns:a16="http://schemas.microsoft.com/office/drawing/2014/main" id="{73DF5B40-9CA3-4107-8AD7-FEC4ACCDEC2B}"/>
              </a:ext>
            </a:extLst>
          </p:cNvPr>
          <p:cNvSpPr/>
          <p:nvPr/>
        </p:nvSpPr>
        <p:spPr>
          <a:xfrm>
            <a:off x="3541506" y="4136861"/>
            <a:ext cx="2124540" cy="138743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Вони </a:t>
            </a:r>
            <a:r>
              <a:rPr lang="ru-RU" sz="1400" dirty="0" err="1"/>
              <a:t>згладжують</a:t>
            </a:r>
            <a:r>
              <a:rPr lang="ru-RU" sz="1400" dirty="0"/>
              <a:t> </a:t>
            </a:r>
            <a:r>
              <a:rPr lang="ru-RU" sz="1400" dirty="0" err="1"/>
              <a:t>його</a:t>
            </a:r>
            <a:r>
              <a:rPr lang="ru-RU" sz="1400" dirty="0"/>
              <a:t>, </a:t>
            </a:r>
            <a:r>
              <a:rPr lang="ru-RU" sz="1400" dirty="0" err="1"/>
              <a:t>зменшуючи</a:t>
            </a:r>
            <a:r>
              <a:rPr lang="ru-RU" sz="1400" dirty="0"/>
              <a:t> </a:t>
            </a:r>
            <a:r>
              <a:rPr lang="ru-RU" sz="1400" dirty="0" err="1"/>
              <a:t>пульсації</a:t>
            </a:r>
            <a:r>
              <a:rPr lang="ru-RU" sz="1400" dirty="0"/>
              <a:t> і </a:t>
            </a:r>
            <a:r>
              <a:rPr lang="ru-RU" sz="1400" dirty="0" err="1"/>
              <a:t>роблячи</a:t>
            </a:r>
            <a:r>
              <a:rPr lang="ru-RU" sz="1400" dirty="0"/>
              <a:t> струм </a:t>
            </a:r>
            <a:r>
              <a:rPr lang="ru-RU" sz="1400" dirty="0" err="1"/>
              <a:t>більш</a:t>
            </a:r>
            <a:r>
              <a:rPr lang="ru-RU" sz="1400" dirty="0"/>
              <a:t> </a:t>
            </a:r>
            <a:r>
              <a:rPr lang="ru-RU" sz="1400" dirty="0" err="1"/>
              <a:t>стабільним</a:t>
            </a:r>
            <a:r>
              <a:rPr lang="ru-RU" sz="1400" dirty="0"/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37" name="Прямокутник: округлені кути 1">
            <a:extLst>
              <a:ext uri="{FF2B5EF4-FFF2-40B4-BE49-F238E27FC236}">
                <a16:creationId xmlns:a16="http://schemas.microsoft.com/office/drawing/2014/main" id="{4BBECE5A-034C-4AB5-AC06-1522261F71B9}"/>
              </a:ext>
            </a:extLst>
          </p:cNvPr>
          <p:cNvSpPr/>
          <p:nvPr/>
        </p:nvSpPr>
        <p:spPr>
          <a:xfrm>
            <a:off x="1731042" y="2499264"/>
            <a:ext cx="3935003" cy="836361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Пульсуючий</a:t>
            </a:r>
            <a:r>
              <a:rPr lang="ru-RU" sz="1400" dirty="0"/>
              <a:t> </a:t>
            </a:r>
            <a:r>
              <a:rPr lang="en-US" sz="1400" dirty="0"/>
              <a:t>DC </a:t>
            </a:r>
            <a:r>
              <a:rPr lang="ru-RU" sz="1400" dirty="0"/>
              <a:t>струм проходить через </a:t>
            </a:r>
            <a:r>
              <a:rPr lang="ru-RU" sz="1400" dirty="0" err="1"/>
              <a:t>фільтрувальні</a:t>
            </a:r>
            <a:r>
              <a:rPr lang="ru-RU" sz="1400" dirty="0"/>
              <a:t> </a:t>
            </a:r>
            <a:r>
              <a:rPr lang="ru-RU" sz="1400" dirty="0" err="1"/>
              <a:t>конденсатори</a:t>
            </a:r>
            <a:r>
              <a:rPr lang="ru-RU" sz="1400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84246"/>
            <a:ext cx="10321466" cy="974976"/>
          </a:xfrm>
        </p:spPr>
        <p:txBody>
          <a:bodyPr/>
          <a:lstStyle/>
          <a:p>
            <a:r>
              <a:rPr lang="uk-UA" dirty="0"/>
              <a:t>Фільтрація 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998688" y="2285761"/>
            <a:ext cx="17431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84384" y="3744614"/>
            <a:ext cx="2686566" cy="164843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149292"/>
            <a:ext cx="1602400" cy="547084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564923" y="4241354"/>
            <a:ext cx="1133476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366175" y="4830577"/>
            <a:ext cx="1476563" cy="433085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6">
            <a:hlinkClick r:id="rId3" action="ppaction://hlinksldjump"/>
            <a:extLst>
              <a:ext uri="{FF2B5EF4-FFF2-40B4-BE49-F238E27FC236}">
                <a16:creationId xmlns:a16="http://schemas.microsoft.com/office/drawing/2014/main" id="{DE8613F6-142B-471B-AC2B-1D2EA62B5CFF}"/>
              </a:ext>
            </a:extLst>
          </p:cNvPr>
          <p:cNvCxnSpPr>
            <a:cxnSpLocks/>
          </p:cNvCxnSpPr>
          <p:nvPr/>
        </p:nvCxnSpPr>
        <p:spPr>
          <a:xfrm flipV="1">
            <a:off x="2445286" y="2685539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кутник: округлені кути 1">
            <a:hlinkClick r:id="rId4" action="ppaction://hlinksldjump"/>
            <a:extLst>
              <a:ext uri="{FF2B5EF4-FFF2-40B4-BE49-F238E27FC236}">
                <a16:creationId xmlns:a16="http://schemas.microsoft.com/office/drawing/2014/main" id="{167A0E02-1EA5-4742-B7C5-20F569A47F0C}"/>
              </a:ext>
            </a:extLst>
          </p:cNvPr>
          <p:cNvSpPr/>
          <p:nvPr/>
        </p:nvSpPr>
        <p:spPr>
          <a:xfrm>
            <a:off x="2642352" y="2903586"/>
            <a:ext cx="20185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Випрямлення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3" name="Пряма зі стрілкою 6">
            <a:hlinkClick r:id="rId4" action="ppaction://hlinksldjump"/>
            <a:extLst>
              <a:ext uri="{FF2B5EF4-FFF2-40B4-BE49-F238E27FC236}">
                <a16:creationId xmlns:a16="http://schemas.microsoft.com/office/drawing/2014/main" id="{9F5FEC43-3BE2-47D7-9714-1175F9EC00B9}"/>
              </a:ext>
            </a:extLst>
          </p:cNvPr>
          <p:cNvCxnSpPr>
            <a:cxnSpLocks/>
          </p:cNvCxnSpPr>
          <p:nvPr/>
        </p:nvCxnSpPr>
        <p:spPr>
          <a:xfrm flipV="1">
            <a:off x="4364350" y="3303364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D39C8422-DD1B-4975-AA84-D17E3FC41F3E}"/>
              </a:ext>
            </a:extLst>
          </p:cNvPr>
          <p:cNvSpPr/>
          <p:nvPr/>
        </p:nvSpPr>
        <p:spPr>
          <a:xfrm>
            <a:off x="3019783" y="5539290"/>
            <a:ext cx="1641120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Регулювання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9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2DF91FA2-E654-4227-8AB1-49108CCB657A}"/>
              </a:ext>
            </a:extLst>
          </p:cNvPr>
          <p:cNvCxnSpPr>
            <a:cxnSpLocks/>
          </p:cNvCxnSpPr>
          <p:nvPr/>
        </p:nvCxnSpPr>
        <p:spPr>
          <a:xfrm flipV="1">
            <a:off x="4364350" y="593906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кутник: округлені кути 1">
            <a:hlinkClick r:id="rId5" action="ppaction://hlinksldjump"/>
            <a:extLst>
              <a:ext uri="{FF2B5EF4-FFF2-40B4-BE49-F238E27FC236}">
                <a16:creationId xmlns:a16="http://schemas.microsoft.com/office/drawing/2014/main" id="{7B89EBA1-18E4-47A2-BF13-5240957F5B38}"/>
              </a:ext>
            </a:extLst>
          </p:cNvPr>
          <p:cNvSpPr/>
          <p:nvPr/>
        </p:nvSpPr>
        <p:spPr>
          <a:xfrm>
            <a:off x="3506816" y="3749942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8" name="Пряма зі стрілкою 6">
            <a:hlinkClick r:id="rId5" action="ppaction://hlinksldjump"/>
            <a:extLst>
              <a:ext uri="{FF2B5EF4-FFF2-40B4-BE49-F238E27FC236}">
                <a16:creationId xmlns:a16="http://schemas.microsoft.com/office/drawing/2014/main" id="{204BB798-21C7-4EBA-A60F-4A077115F707}"/>
              </a:ext>
            </a:extLst>
          </p:cNvPr>
          <p:cNvCxnSpPr>
            <a:cxnSpLocks/>
          </p:cNvCxnSpPr>
          <p:nvPr/>
        </p:nvCxnSpPr>
        <p:spPr>
          <a:xfrm flipV="1">
            <a:off x="4950978" y="414555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3DF885D9-3E6B-43C6-AA55-BD843403F077}"/>
              </a:ext>
            </a:extLst>
          </p:cNvPr>
          <p:cNvSpPr/>
          <p:nvPr/>
        </p:nvSpPr>
        <p:spPr>
          <a:xfrm>
            <a:off x="3521014" y="4685167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Перетворення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5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3C6CF4C1-FA28-4411-97B6-F756199BDC10}"/>
              </a:ext>
            </a:extLst>
          </p:cNvPr>
          <p:cNvCxnSpPr>
            <a:cxnSpLocks/>
          </p:cNvCxnSpPr>
          <p:nvPr/>
        </p:nvCxnSpPr>
        <p:spPr>
          <a:xfrm flipV="1">
            <a:off x="4965176" y="5080783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B9564C87-8555-42D8-9228-D962ABFF4A6A}"/>
              </a:ext>
            </a:extLst>
          </p:cNvPr>
          <p:cNvSpPr/>
          <p:nvPr/>
        </p:nvSpPr>
        <p:spPr>
          <a:xfrm>
            <a:off x="1101969" y="5994964"/>
            <a:ext cx="172418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6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86519BE2-55FE-440E-8692-C09EEB145604}"/>
              </a:ext>
            </a:extLst>
          </p:cNvPr>
          <p:cNvCxnSpPr>
            <a:cxnSpLocks/>
          </p:cNvCxnSpPr>
          <p:nvPr/>
        </p:nvCxnSpPr>
        <p:spPr>
          <a:xfrm flipV="1">
            <a:off x="2529604" y="6394742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0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39115 0.0358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57" y="178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7" grpId="0" animBg="1"/>
      <p:bldP spid="2" grpId="0" animBg="1"/>
      <p:bldP spid="19" grpId="0" animBg="1"/>
      <p:bldP spid="22" grpId="0" animBg="1"/>
      <p:bldP spid="38" grpId="0" animBg="1"/>
      <p:bldP spid="26" grpId="0" animBg="1"/>
      <p:bldP spid="26" grpId="1" animBg="1"/>
      <p:bldP spid="26" grpId="2"/>
      <p:bldP spid="34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кутник: округлені кути 1">
            <a:extLst>
              <a:ext uri="{FF2B5EF4-FFF2-40B4-BE49-F238E27FC236}">
                <a16:creationId xmlns:a16="http://schemas.microsoft.com/office/drawing/2014/main" id="{73DF5B40-9CA3-4107-8AD7-FEC4ACCDEC2B}"/>
              </a:ext>
            </a:extLst>
          </p:cNvPr>
          <p:cNvSpPr/>
          <p:nvPr/>
        </p:nvSpPr>
        <p:spPr>
          <a:xfrm>
            <a:off x="3541506" y="4136861"/>
            <a:ext cx="2124540" cy="138743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Вони </a:t>
            </a:r>
            <a:r>
              <a:rPr lang="ru-RU" sz="1400" dirty="0" err="1"/>
              <a:t>необхідні</a:t>
            </a:r>
            <a:r>
              <a:rPr lang="ru-RU" sz="1400" dirty="0"/>
              <a:t> для </a:t>
            </a:r>
            <a:r>
              <a:rPr lang="ru-RU" sz="1400" dirty="0" err="1"/>
              <a:t>живлення</a:t>
            </a:r>
            <a:r>
              <a:rPr lang="ru-RU" sz="1400" dirty="0"/>
              <a:t> </a:t>
            </a:r>
            <a:r>
              <a:rPr lang="ru-RU" sz="1400" dirty="0" err="1"/>
              <a:t>різних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 </a:t>
            </a:r>
            <a:r>
              <a:rPr lang="ru-RU" sz="1400" dirty="0" err="1"/>
              <a:t>комп'ютера</a:t>
            </a:r>
            <a:r>
              <a:rPr lang="ru-RU" sz="1400" dirty="0"/>
              <a:t> (</a:t>
            </a:r>
            <a:r>
              <a:rPr lang="ru-RU" sz="1400" dirty="0" err="1"/>
              <a:t>наприклад</a:t>
            </a:r>
            <a:r>
              <a:rPr lang="ru-RU" sz="1400" dirty="0"/>
              <a:t>, +12V, +5V, +3.3V).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37" name="Прямокутник: округлені кути 1">
            <a:extLst>
              <a:ext uri="{FF2B5EF4-FFF2-40B4-BE49-F238E27FC236}">
                <a16:creationId xmlns:a16="http://schemas.microsoft.com/office/drawing/2014/main" id="{4BBECE5A-034C-4AB5-AC06-1522261F71B9}"/>
              </a:ext>
            </a:extLst>
          </p:cNvPr>
          <p:cNvSpPr/>
          <p:nvPr/>
        </p:nvSpPr>
        <p:spPr>
          <a:xfrm>
            <a:off x="715108" y="2279740"/>
            <a:ext cx="4950937" cy="997608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Згладжений</a:t>
            </a:r>
            <a:r>
              <a:rPr lang="ru-RU" sz="1400" dirty="0"/>
              <a:t> DC струм </a:t>
            </a:r>
            <a:r>
              <a:rPr lang="ru-RU" sz="1400" dirty="0" err="1"/>
              <a:t>потім</a:t>
            </a:r>
            <a:r>
              <a:rPr lang="ru-RU" sz="1400" dirty="0"/>
              <a:t> </a:t>
            </a:r>
            <a:r>
              <a:rPr lang="ru-RU" sz="1400" dirty="0" err="1"/>
              <a:t>потрапляє</a:t>
            </a:r>
            <a:r>
              <a:rPr lang="ru-RU" sz="1400" dirty="0"/>
              <a:t> до </a:t>
            </a:r>
            <a:r>
              <a:rPr lang="ru-RU" sz="1400" dirty="0" err="1"/>
              <a:t>перетворювача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використовує</a:t>
            </a:r>
            <a:r>
              <a:rPr lang="ru-RU" sz="1400" dirty="0"/>
              <a:t> </a:t>
            </a:r>
            <a:r>
              <a:rPr lang="ru-RU" sz="1400" dirty="0" err="1"/>
              <a:t>високочастотний</a:t>
            </a:r>
            <a:r>
              <a:rPr lang="ru-RU" sz="1400" dirty="0"/>
              <a:t> трансформатор для </a:t>
            </a:r>
            <a:r>
              <a:rPr lang="ru-RU" sz="1400" dirty="0" err="1"/>
              <a:t>перетворення</a:t>
            </a:r>
            <a:r>
              <a:rPr lang="ru-RU" sz="1400" dirty="0"/>
              <a:t> </a:t>
            </a:r>
            <a:r>
              <a:rPr lang="ru-RU" sz="1400" dirty="0" err="1"/>
              <a:t>вхідної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r>
              <a:rPr lang="ru-RU" sz="1400" dirty="0"/>
              <a:t> на </a:t>
            </a: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вихідних</a:t>
            </a:r>
            <a:r>
              <a:rPr lang="ru-RU" sz="1400" dirty="0"/>
              <a:t> </a:t>
            </a:r>
            <a:r>
              <a:rPr lang="ru-RU" sz="1400" dirty="0" err="1"/>
              <a:t>напруг</a:t>
            </a:r>
            <a:r>
              <a:rPr lang="ru-RU" sz="1400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228211"/>
            <a:ext cx="6060831" cy="1712735"/>
          </a:xfrm>
        </p:spPr>
        <p:txBody>
          <a:bodyPr>
            <a:normAutofit/>
          </a:bodyPr>
          <a:lstStyle/>
          <a:p>
            <a:r>
              <a:rPr lang="uk-UA" dirty="0"/>
              <a:t>Перетворення напруги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998688" y="2285761"/>
            <a:ext cx="17431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70186" y="3783047"/>
            <a:ext cx="2686566" cy="162309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149292"/>
            <a:ext cx="1602400" cy="547084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564923" y="4241354"/>
            <a:ext cx="1133476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366175" y="4830577"/>
            <a:ext cx="1476563" cy="433085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6">
            <a:hlinkClick r:id="rId3" action="ppaction://hlinksldjump"/>
            <a:extLst>
              <a:ext uri="{FF2B5EF4-FFF2-40B4-BE49-F238E27FC236}">
                <a16:creationId xmlns:a16="http://schemas.microsoft.com/office/drawing/2014/main" id="{DE8613F6-142B-471B-AC2B-1D2EA62B5CFF}"/>
              </a:ext>
            </a:extLst>
          </p:cNvPr>
          <p:cNvCxnSpPr>
            <a:cxnSpLocks/>
          </p:cNvCxnSpPr>
          <p:nvPr/>
        </p:nvCxnSpPr>
        <p:spPr>
          <a:xfrm flipV="1">
            <a:off x="2445286" y="2685539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кутник: округлені кути 1">
            <a:hlinkClick r:id="rId4" action="ppaction://hlinksldjump"/>
            <a:extLst>
              <a:ext uri="{FF2B5EF4-FFF2-40B4-BE49-F238E27FC236}">
                <a16:creationId xmlns:a16="http://schemas.microsoft.com/office/drawing/2014/main" id="{167A0E02-1EA5-4742-B7C5-20F569A47F0C}"/>
              </a:ext>
            </a:extLst>
          </p:cNvPr>
          <p:cNvSpPr/>
          <p:nvPr/>
        </p:nvSpPr>
        <p:spPr>
          <a:xfrm>
            <a:off x="2642352" y="2903586"/>
            <a:ext cx="20185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Випрямлення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3" name="Пряма зі стрілкою 6">
            <a:hlinkClick r:id="rId4" action="ppaction://hlinksldjump"/>
            <a:extLst>
              <a:ext uri="{FF2B5EF4-FFF2-40B4-BE49-F238E27FC236}">
                <a16:creationId xmlns:a16="http://schemas.microsoft.com/office/drawing/2014/main" id="{9F5FEC43-3BE2-47D7-9714-1175F9EC00B9}"/>
              </a:ext>
            </a:extLst>
          </p:cNvPr>
          <p:cNvCxnSpPr>
            <a:cxnSpLocks/>
          </p:cNvCxnSpPr>
          <p:nvPr/>
        </p:nvCxnSpPr>
        <p:spPr>
          <a:xfrm flipV="1">
            <a:off x="4364350" y="3303364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D39C8422-DD1B-4975-AA84-D17E3FC41F3E}"/>
              </a:ext>
            </a:extLst>
          </p:cNvPr>
          <p:cNvSpPr/>
          <p:nvPr/>
        </p:nvSpPr>
        <p:spPr>
          <a:xfrm>
            <a:off x="3019783" y="5539290"/>
            <a:ext cx="1641120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Регулювання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9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2DF91FA2-E654-4227-8AB1-49108CCB657A}"/>
              </a:ext>
            </a:extLst>
          </p:cNvPr>
          <p:cNvCxnSpPr>
            <a:cxnSpLocks/>
          </p:cNvCxnSpPr>
          <p:nvPr/>
        </p:nvCxnSpPr>
        <p:spPr>
          <a:xfrm flipV="1">
            <a:off x="4364350" y="593906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кутник: округлені кути 1">
            <a:hlinkClick r:id="rId5" action="ppaction://hlinksldjump"/>
            <a:extLst>
              <a:ext uri="{FF2B5EF4-FFF2-40B4-BE49-F238E27FC236}">
                <a16:creationId xmlns:a16="http://schemas.microsoft.com/office/drawing/2014/main" id="{7B89EBA1-18E4-47A2-BF13-5240957F5B38}"/>
              </a:ext>
            </a:extLst>
          </p:cNvPr>
          <p:cNvSpPr/>
          <p:nvPr/>
        </p:nvSpPr>
        <p:spPr>
          <a:xfrm>
            <a:off x="3506816" y="3749942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8" name="Пряма зі стрілкою 6">
            <a:hlinkClick r:id="rId5" action="ppaction://hlinksldjump"/>
            <a:extLst>
              <a:ext uri="{FF2B5EF4-FFF2-40B4-BE49-F238E27FC236}">
                <a16:creationId xmlns:a16="http://schemas.microsoft.com/office/drawing/2014/main" id="{204BB798-21C7-4EBA-A60F-4A077115F707}"/>
              </a:ext>
            </a:extLst>
          </p:cNvPr>
          <p:cNvCxnSpPr>
            <a:cxnSpLocks/>
          </p:cNvCxnSpPr>
          <p:nvPr/>
        </p:nvCxnSpPr>
        <p:spPr>
          <a:xfrm flipV="1">
            <a:off x="4950978" y="414555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3DF885D9-3E6B-43C6-AA55-BD843403F077}"/>
              </a:ext>
            </a:extLst>
          </p:cNvPr>
          <p:cNvSpPr/>
          <p:nvPr/>
        </p:nvSpPr>
        <p:spPr>
          <a:xfrm>
            <a:off x="3521014" y="4685167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Перетворення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5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3C6CF4C1-FA28-4411-97B6-F756199BDC10}"/>
              </a:ext>
            </a:extLst>
          </p:cNvPr>
          <p:cNvCxnSpPr>
            <a:cxnSpLocks/>
          </p:cNvCxnSpPr>
          <p:nvPr/>
        </p:nvCxnSpPr>
        <p:spPr>
          <a:xfrm flipV="1">
            <a:off x="4965176" y="5080783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B9564C87-8555-42D8-9228-D962ABFF4A6A}"/>
              </a:ext>
            </a:extLst>
          </p:cNvPr>
          <p:cNvSpPr/>
          <p:nvPr/>
        </p:nvSpPr>
        <p:spPr>
          <a:xfrm>
            <a:off x="1101969" y="5994964"/>
            <a:ext cx="172418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6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86519BE2-55FE-440E-8692-C09EEB145604}"/>
              </a:ext>
            </a:extLst>
          </p:cNvPr>
          <p:cNvCxnSpPr>
            <a:cxnSpLocks/>
          </p:cNvCxnSpPr>
          <p:nvPr/>
        </p:nvCxnSpPr>
        <p:spPr>
          <a:xfrm flipV="1">
            <a:off x="2529604" y="6394742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4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36875 -0.1009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7" grpId="0" animBg="1"/>
      <p:bldP spid="2" grpId="0" animBg="1"/>
      <p:bldP spid="19" grpId="0" animBg="1"/>
      <p:bldP spid="22" grpId="0" animBg="1"/>
      <p:bldP spid="38" grpId="0" animBg="1"/>
      <p:bldP spid="26" grpId="0" animBg="1"/>
      <p:bldP spid="34" grpId="0" animBg="1"/>
      <p:bldP spid="34" grpId="1" animBg="1"/>
      <p:bldP spid="34" grpId="2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кутник: округлені кути 1">
            <a:extLst>
              <a:ext uri="{FF2B5EF4-FFF2-40B4-BE49-F238E27FC236}">
                <a16:creationId xmlns:a16="http://schemas.microsoft.com/office/drawing/2014/main" id="{4BBECE5A-034C-4AB5-AC06-1522261F71B9}"/>
              </a:ext>
            </a:extLst>
          </p:cNvPr>
          <p:cNvSpPr/>
          <p:nvPr/>
        </p:nvSpPr>
        <p:spPr>
          <a:xfrm>
            <a:off x="2211700" y="2279740"/>
            <a:ext cx="3454345" cy="997608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Перетворена</a:t>
            </a:r>
            <a:r>
              <a:rPr lang="ru-RU" sz="1400" dirty="0"/>
              <a:t> </a:t>
            </a:r>
            <a:r>
              <a:rPr lang="ru-RU" sz="1400" dirty="0" err="1"/>
              <a:t>напруга</a:t>
            </a:r>
            <a:r>
              <a:rPr lang="ru-RU" sz="1400" dirty="0"/>
              <a:t> проходить через </a:t>
            </a:r>
            <a:r>
              <a:rPr lang="ru-RU" sz="1400" dirty="0" err="1"/>
              <a:t>регулятори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забезпечують</a:t>
            </a:r>
            <a:r>
              <a:rPr lang="ru-RU" sz="1400" dirty="0"/>
              <a:t> </a:t>
            </a:r>
            <a:r>
              <a:rPr lang="ru-RU" sz="1400" dirty="0" err="1"/>
              <a:t>точне</a:t>
            </a:r>
            <a:r>
              <a:rPr lang="ru-RU" sz="1400" dirty="0"/>
              <a:t> і </a:t>
            </a:r>
            <a:r>
              <a:rPr lang="ru-RU" sz="1400" dirty="0" err="1"/>
              <a:t>стабільне</a:t>
            </a:r>
            <a:r>
              <a:rPr lang="ru-RU" sz="1400" dirty="0"/>
              <a:t> </a:t>
            </a:r>
            <a:r>
              <a:rPr lang="ru-RU" sz="1400" dirty="0" err="1"/>
              <a:t>живлення</a:t>
            </a:r>
            <a:r>
              <a:rPr lang="ru-RU" sz="1400" dirty="0"/>
              <a:t> </a:t>
            </a:r>
            <a:r>
              <a:rPr lang="ru-RU" sz="1400" dirty="0" err="1"/>
              <a:t>компонентів</a:t>
            </a:r>
            <a:r>
              <a:rPr lang="ru-RU" sz="1400" dirty="0"/>
              <a:t>.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278E7A-0012-4099-9FC9-44E7D287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-228212"/>
            <a:ext cx="4736123" cy="1728765"/>
          </a:xfrm>
        </p:spPr>
        <p:txBody>
          <a:bodyPr>
            <a:normAutofit/>
          </a:bodyPr>
          <a:lstStyle/>
          <a:p>
            <a:r>
              <a:rPr lang="uk-UA" dirty="0"/>
              <a:t>Регуляція напруги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BF31D0B0-FFBC-4BC1-8416-E578E90B5D8E}"/>
              </a:ext>
            </a:extLst>
          </p:cNvPr>
          <p:cNvSpPr/>
          <p:nvPr/>
        </p:nvSpPr>
        <p:spPr>
          <a:xfrm>
            <a:off x="998688" y="2285761"/>
            <a:ext cx="17431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B29BDDB4-C590-4564-9725-86BDAD110631}"/>
              </a:ext>
            </a:extLst>
          </p:cNvPr>
          <p:cNvSpPr/>
          <p:nvPr/>
        </p:nvSpPr>
        <p:spPr>
          <a:xfrm>
            <a:off x="470186" y="3804279"/>
            <a:ext cx="2686566" cy="162360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12FDBAE4-4E6A-45C0-ABE2-7F50FB9A074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149292"/>
            <a:ext cx="1602400" cy="547084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9B9CD433-E50A-47D7-BDAF-06AEF25BED7C}"/>
              </a:ext>
            </a:extLst>
          </p:cNvPr>
          <p:cNvCxnSpPr>
            <a:cxnSpLocks/>
          </p:cNvCxnSpPr>
          <p:nvPr/>
        </p:nvCxnSpPr>
        <p:spPr>
          <a:xfrm flipH="1">
            <a:off x="6564923" y="4241354"/>
            <a:ext cx="1133476" cy="0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зі стрілкою 26">
            <a:extLst>
              <a:ext uri="{FF2B5EF4-FFF2-40B4-BE49-F238E27FC236}">
                <a16:creationId xmlns:a16="http://schemas.microsoft.com/office/drawing/2014/main" id="{C85A8A7B-06C2-44CA-AA1B-1ADC536FB5D7}"/>
              </a:ext>
            </a:extLst>
          </p:cNvPr>
          <p:cNvCxnSpPr>
            <a:cxnSpLocks/>
          </p:cNvCxnSpPr>
          <p:nvPr/>
        </p:nvCxnSpPr>
        <p:spPr>
          <a:xfrm flipH="1">
            <a:off x="6366175" y="4830577"/>
            <a:ext cx="1476563" cy="433085"/>
          </a:xfrm>
          <a:prstGeom prst="straightConnector1">
            <a:avLst/>
          </a:prstGeom>
          <a:ln w="38100">
            <a:solidFill>
              <a:srgbClr val="627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6">
            <a:hlinkClick r:id="rId3" action="ppaction://hlinksldjump"/>
            <a:extLst>
              <a:ext uri="{FF2B5EF4-FFF2-40B4-BE49-F238E27FC236}">
                <a16:creationId xmlns:a16="http://schemas.microsoft.com/office/drawing/2014/main" id="{DE8613F6-142B-471B-AC2B-1D2EA62B5CFF}"/>
              </a:ext>
            </a:extLst>
          </p:cNvPr>
          <p:cNvCxnSpPr>
            <a:cxnSpLocks/>
          </p:cNvCxnSpPr>
          <p:nvPr/>
        </p:nvCxnSpPr>
        <p:spPr>
          <a:xfrm flipV="1">
            <a:off x="2445286" y="2685539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кутник: округлені кути 1">
            <a:hlinkClick r:id="rId4" action="ppaction://hlinksldjump"/>
            <a:extLst>
              <a:ext uri="{FF2B5EF4-FFF2-40B4-BE49-F238E27FC236}">
                <a16:creationId xmlns:a16="http://schemas.microsoft.com/office/drawing/2014/main" id="{167A0E02-1EA5-4742-B7C5-20F569A47F0C}"/>
              </a:ext>
            </a:extLst>
          </p:cNvPr>
          <p:cNvSpPr/>
          <p:nvPr/>
        </p:nvSpPr>
        <p:spPr>
          <a:xfrm>
            <a:off x="2642352" y="2903586"/>
            <a:ext cx="2018551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Випрямлення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3" name="Пряма зі стрілкою 6">
            <a:hlinkClick r:id="rId4" action="ppaction://hlinksldjump"/>
            <a:extLst>
              <a:ext uri="{FF2B5EF4-FFF2-40B4-BE49-F238E27FC236}">
                <a16:creationId xmlns:a16="http://schemas.microsoft.com/office/drawing/2014/main" id="{9F5FEC43-3BE2-47D7-9714-1175F9EC00B9}"/>
              </a:ext>
            </a:extLst>
          </p:cNvPr>
          <p:cNvCxnSpPr>
            <a:cxnSpLocks/>
          </p:cNvCxnSpPr>
          <p:nvPr/>
        </p:nvCxnSpPr>
        <p:spPr>
          <a:xfrm flipV="1">
            <a:off x="4364350" y="3303364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D39C8422-DD1B-4975-AA84-D17E3FC41F3E}"/>
              </a:ext>
            </a:extLst>
          </p:cNvPr>
          <p:cNvSpPr/>
          <p:nvPr/>
        </p:nvSpPr>
        <p:spPr>
          <a:xfrm>
            <a:off x="3019783" y="5539290"/>
            <a:ext cx="1641120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Регулювання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9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2DF91FA2-E654-4227-8AB1-49108CCB657A}"/>
              </a:ext>
            </a:extLst>
          </p:cNvPr>
          <p:cNvCxnSpPr>
            <a:cxnSpLocks/>
          </p:cNvCxnSpPr>
          <p:nvPr/>
        </p:nvCxnSpPr>
        <p:spPr>
          <a:xfrm flipV="1">
            <a:off x="4364350" y="593906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кутник: округлені кути 1">
            <a:hlinkClick r:id="rId5" action="ppaction://hlinksldjump"/>
            <a:extLst>
              <a:ext uri="{FF2B5EF4-FFF2-40B4-BE49-F238E27FC236}">
                <a16:creationId xmlns:a16="http://schemas.microsoft.com/office/drawing/2014/main" id="{7B89EBA1-18E4-47A2-BF13-5240957F5B38}"/>
              </a:ext>
            </a:extLst>
          </p:cNvPr>
          <p:cNvSpPr/>
          <p:nvPr/>
        </p:nvSpPr>
        <p:spPr>
          <a:xfrm>
            <a:off x="3506816" y="3749942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28" name="Пряма зі стрілкою 6">
            <a:hlinkClick r:id="rId5" action="ppaction://hlinksldjump"/>
            <a:extLst>
              <a:ext uri="{FF2B5EF4-FFF2-40B4-BE49-F238E27FC236}">
                <a16:creationId xmlns:a16="http://schemas.microsoft.com/office/drawing/2014/main" id="{204BB798-21C7-4EBA-A60F-4A077115F707}"/>
              </a:ext>
            </a:extLst>
          </p:cNvPr>
          <p:cNvCxnSpPr>
            <a:cxnSpLocks/>
          </p:cNvCxnSpPr>
          <p:nvPr/>
        </p:nvCxnSpPr>
        <p:spPr>
          <a:xfrm flipV="1">
            <a:off x="4950978" y="4145558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3DF885D9-3E6B-43C6-AA55-BD843403F077}"/>
              </a:ext>
            </a:extLst>
          </p:cNvPr>
          <p:cNvSpPr/>
          <p:nvPr/>
        </p:nvSpPr>
        <p:spPr>
          <a:xfrm>
            <a:off x="3521014" y="4685167"/>
            <a:ext cx="171506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Перетворення</a:t>
            </a:r>
            <a:r>
              <a:rPr lang="ru-RU" sz="1400" dirty="0"/>
              <a:t> </a:t>
            </a:r>
            <a:r>
              <a:rPr lang="ru-RU" sz="1400" dirty="0" err="1"/>
              <a:t>напруги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5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3C6CF4C1-FA28-4411-97B6-F756199BDC10}"/>
              </a:ext>
            </a:extLst>
          </p:cNvPr>
          <p:cNvCxnSpPr>
            <a:cxnSpLocks/>
          </p:cNvCxnSpPr>
          <p:nvPr/>
        </p:nvCxnSpPr>
        <p:spPr>
          <a:xfrm flipV="1">
            <a:off x="4965176" y="5080783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кутник: округлені кути 1">
            <a:hlinkClick r:id="" action="ppaction://noaction"/>
            <a:extLst>
              <a:ext uri="{FF2B5EF4-FFF2-40B4-BE49-F238E27FC236}">
                <a16:creationId xmlns:a16="http://schemas.microsoft.com/office/drawing/2014/main" id="{B9564C87-8555-42D8-9228-D962ABFF4A6A}"/>
              </a:ext>
            </a:extLst>
          </p:cNvPr>
          <p:cNvSpPr/>
          <p:nvPr/>
        </p:nvSpPr>
        <p:spPr>
          <a:xfrm>
            <a:off x="1101969" y="5994964"/>
            <a:ext cx="1724188" cy="491412"/>
          </a:xfrm>
          <a:prstGeom prst="roundRect">
            <a:avLst/>
          </a:prstGeom>
          <a:solidFill>
            <a:srgbClr val="627F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Вихідна</a:t>
            </a:r>
            <a:r>
              <a:rPr lang="ru-RU" sz="1400" dirty="0"/>
              <a:t> </a:t>
            </a:r>
            <a:r>
              <a:rPr lang="ru-RU" sz="1400" dirty="0" err="1"/>
              <a:t>фільтрація</a:t>
            </a:r>
            <a:endParaRPr lang="uk-UA" sz="1400" dirty="0">
              <a:solidFill>
                <a:srgbClr val="FFF8E4"/>
              </a:solidFill>
            </a:endParaRPr>
          </a:p>
        </p:txBody>
      </p:sp>
      <p:cxnSp>
        <p:nvCxnSpPr>
          <p:cNvPr id="36" name="Пряма зі стрілкою 6">
            <a:hlinkClick r:id="" action="ppaction://noaction"/>
            <a:extLst>
              <a:ext uri="{FF2B5EF4-FFF2-40B4-BE49-F238E27FC236}">
                <a16:creationId xmlns:a16="http://schemas.microsoft.com/office/drawing/2014/main" id="{86519BE2-55FE-440E-8692-C09EEB145604}"/>
              </a:ext>
            </a:extLst>
          </p:cNvPr>
          <p:cNvCxnSpPr>
            <a:cxnSpLocks/>
          </p:cNvCxnSpPr>
          <p:nvPr/>
        </p:nvCxnSpPr>
        <p:spPr>
          <a:xfrm flipV="1">
            <a:off x="2529604" y="6394742"/>
            <a:ext cx="195331" cy="2991"/>
          </a:xfrm>
          <a:prstGeom prst="straightConnector1">
            <a:avLst/>
          </a:prstGeom>
          <a:ln w="38100">
            <a:solidFill>
              <a:srgbClr val="FFF8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кутник: округлені кути 1">
            <a:extLst>
              <a:ext uri="{FF2B5EF4-FFF2-40B4-BE49-F238E27FC236}">
                <a16:creationId xmlns:a16="http://schemas.microsoft.com/office/drawing/2014/main" id="{73DF5B40-9CA3-4107-8AD7-FEC4ACCDEC2B}"/>
              </a:ext>
            </a:extLst>
          </p:cNvPr>
          <p:cNvSpPr/>
          <p:nvPr/>
        </p:nvSpPr>
        <p:spPr>
          <a:xfrm>
            <a:off x="3541506" y="4136861"/>
            <a:ext cx="2124540" cy="1387432"/>
          </a:xfrm>
          <a:prstGeom prst="roundRect">
            <a:avLst/>
          </a:prstGeom>
          <a:solidFill>
            <a:srgbClr val="7A9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Ці</a:t>
            </a:r>
            <a:r>
              <a:rPr lang="ru-RU" sz="1400" dirty="0"/>
              <a:t> </a:t>
            </a:r>
            <a:r>
              <a:rPr lang="ru-RU" sz="1400" dirty="0" err="1"/>
              <a:t>регулятори</a:t>
            </a:r>
            <a:r>
              <a:rPr lang="ru-RU" sz="1400" dirty="0"/>
              <a:t> </a:t>
            </a:r>
            <a:r>
              <a:rPr lang="ru-RU" sz="1400" dirty="0" err="1"/>
              <a:t>підтримують</a:t>
            </a:r>
            <a:r>
              <a:rPr lang="ru-RU" sz="1400" dirty="0"/>
              <a:t> </a:t>
            </a:r>
            <a:r>
              <a:rPr lang="ru-RU" sz="1400" dirty="0" err="1"/>
              <a:t>напругу</a:t>
            </a:r>
            <a:r>
              <a:rPr lang="ru-RU" sz="1400" dirty="0"/>
              <a:t> на </a:t>
            </a:r>
            <a:r>
              <a:rPr lang="ru-RU" sz="1400" dirty="0" err="1"/>
              <a:t>заданому</a:t>
            </a:r>
            <a:r>
              <a:rPr lang="ru-RU" sz="1400" dirty="0"/>
              <a:t> </a:t>
            </a:r>
            <a:r>
              <a:rPr lang="ru-RU" sz="1400" dirty="0" err="1"/>
              <a:t>рівні</a:t>
            </a:r>
            <a:r>
              <a:rPr lang="ru-RU" sz="1400" dirty="0"/>
              <a:t>, </a:t>
            </a:r>
            <a:r>
              <a:rPr lang="ru-RU" sz="1400" dirty="0" err="1"/>
              <a:t>навіть</a:t>
            </a:r>
            <a:r>
              <a:rPr lang="ru-RU" sz="1400" dirty="0"/>
              <a:t> </a:t>
            </a:r>
            <a:r>
              <a:rPr lang="ru-RU" sz="1400" dirty="0" err="1"/>
              <a:t>якщо</a:t>
            </a:r>
            <a:r>
              <a:rPr lang="ru-RU" sz="1400" dirty="0"/>
              <a:t> </a:t>
            </a:r>
            <a:r>
              <a:rPr lang="ru-RU" sz="1400" dirty="0" err="1"/>
              <a:t>вхідна</a:t>
            </a:r>
            <a:r>
              <a:rPr lang="ru-RU" sz="1400" dirty="0"/>
              <a:t> </a:t>
            </a:r>
            <a:r>
              <a:rPr lang="ru-RU" sz="1400" dirty="0" err="1"/>
              <a:t>напруга</a:t>
            </a:r>
            <a:r>
              <a:rPr lang="ru-RU" sz="1400" dirty="0"/>
              <a:t> </a:t>
            </a:r>
            <a:r>
              <a:rPr lang="ru-RU" sz="1400" dirty="0" err="1"/>
              <a:t>змінюється</a:t>
            </a:r>
            <a:r>
              <a:rPr lang="ru-RU" sz="1400" dirty="0"/>
              <a:t>.</a:t>
            </a:r>
            <a:endParaRPr lang="uk-UA" sz="1400" dirty="0">
              <a:solidFill>
                <a:srgbClr val="FFF8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8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40912 -0.22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6" y="-1125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9741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8E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 animBg="1"/>
      <p:bldP spid="19" grpId="0" animBg="1"/>
      <p:bldP spid="22" grpId="0" animBg="1"/>
      <p:bldP spid="38" grpId="0" animBg="1"/>
      <p:bldP spid="38" grpId="1" animBg="1"/>
      <p:bldP spid="38" grpId="2"/>
      <p:bldP spid="26" grpId="0" animBg="1"/>
      <p:bldP spid="34" grpId="0" animBg="1"/>
      <p:bldP spid="33" grpId="0" animBg="1"/>
      <p:bldP spid="40" grpId="0" animBg="1"/>
    </p:bldLst>
  </p:timing>
</p:sld>
</file>

<file path=ppt/theme/theme1.xml><?xml version="1.0" encoding="utf-8"?>
<a:theme xmlns:a="http://schemas.openxmlformats.org/drawingml/2006/main" name="Краєвид">
  <a:themeElements>
    <a:clrScheme name="Крає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Крає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рає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TM03457515[[fn=Краєвид]]</Template>
  <TotalTime>2682</TotalTime>
  <Words>377</Words>
  <Application>Microsoft Office PowerPoint</Application>
  <PresentationFormat>Широкоэкранный</PresentationFormat>
  <Paragraphs>79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Courier New</vt:lpstr>
      <vt:lpstr>Wingdings 2</vt:lpstr>
      <vt:lpstr>Краєвид</vt:lpstr>
      <vt:lpstr>Принцип роботи блоку живлення</vt:lpstr>
      <vt:lpstr>Презентация PowerPoint</vt:lpstr>
      <vt:lpstr>Передача електроенергїї компонентам</vt:lpstr>
      <vt:lpstr>Фльтрація </vt:lpstr>
      <vt:lpstr>Вхідна фільтрація </vt:lpstr>
      <vt:lpstr>Випрямлення </vt:lpstr>
      <vt:lpstr>Фільтрація </vt:lpstr>
      <vt:lpstr>Перетворення напруги</vt:lpstr>
      <vt:lpstr>Регуляція напруги</vt:lpstr>
      <vt:lpstr>Вихідна напруга</vt:lpstr>
      <vt:lpstr>Використані джерела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student</dc:creator>
  <cp:lastModifiedBy>даша</cp:lastModifiedBy>
  <cp:revision>126</cp:revision>
  <dcterms:created xsi:type="dcterms:W3CDTF">2024-05-28T06:26:00Z</dcterms:created>
  <dcterms:modified xsi:type="dcterms:W3CDTF">2024-06-09T17:16:47Z</dcterms:modified>
</cp:coreProperties>
</file>