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4"/>
    <a:srgbClr val="7A9741"/>
    <a:srgbClr val="627F22"/>
    <a:srgbClr val="DEE0BB"/>
    <a:srgbClr val="4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FF67C024-9CBA-4E90-9C25-E19A2ABAFA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5C61CAB5-D7E1-4E5D-9895-8D1610E4B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36FB8-2638-451A-8907-08EE3F3AA2C7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C728525-8EC6-471D-BE2B-EB855F25C6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AAA63-4F96-466A-A750-AA4A8F4831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5895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EA08-99B2-4DF1-A8EF-6815D133BD6E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93E45-EBCA-43C5-A568-95706B838B5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47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93E45-EBCA-43C5-A568-95706B838B52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414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93E45-EBCA-43C5-A568-95706B838B52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E628DF2D-DF55-4C80-9E35-65CC0226C247}"/>
              </a:ext>
            </a:extLst>
          </p:cNvPr>
          <p:cNvSpPr/>
          <p:nvPr userDrawn="1"/>
        </p:nvSpPr>
        <p:spPr>
          <a:xfrm>
            <a:off x="259395" y="120580"/>
            <a:ext cx="11963085" cy="6737420"/>
          </a:xfrm>
          <a:prstGeom prst="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BD7828C-1B57-4347-AB47-118D9A5648F2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34DBB2-8431-48F8-8E66-6C4E89B22AAF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8" name="Прямокутний трикутник 7">
            <a:extLst>
              <a:ext uri="{FF2B5EF4-FFF2-40B4-BE49-F238E27FC236}">
                <a16:creationId xmlns:a16="http://schemas.microsoft.com/office/drawing/2014/main" id="{5BC437C8-4629-4CCA-A214-CC92E112E46E}"/>
              </a:ext>
            </a:extLst>
          </p:cNvPr>
          <p:cNvSpPr/>
          <p:nvPr userDrawn="1"/>
        </p:nvSpPr>
        <p:spPr>
          <a:xfrm rot="5400000" flipV="1">
            <a:off x="8644552" y="-1288468"/>
            <a:ext cx="1377043" cy="5778815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й трикутник 8">
            <a:extLst>
              <a:ext uri="{FF2B5EF4-FFF2-40B4-BE49-F238E27FC236}">
                <a16:creationId xmlns:a16="http://schemas.microsoft.com/office/drawing/2014/main" id="{19A3EA72-91E8-4078-B26D-0D4AFC9124B2}"/>
              </a:ext>
            </a:extLst>
          </p:cNvPr>
          <p:cNvSpPr/>
          <p:nvPr userDrawn="1"/>
        </p:nvSpPr>
        <p:spPr>
          <a:xfrm rot="5400000">
            <a:off x="4330769" y="-2961148"/>
            <a:ext cx="1377044" cy="9124180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й трикутник 9">
            <a:extLst>
              <a:ext uri="{FF2B5EF4-FFF2-40B4-BE49-F238E27FC236}">
                <a16:creationId xmlns:a16="http://schemas.microsoft.com/office/drawing/2014/main" id="{333B10A7-B00D-4688-859C-C842626C6383}"/>
              </a:ext>
            </a:extLst>
          </p:cNvPr>
          <p:cNvSpPr/>
          <p:nvPr userDrawn="1"/>
        </p:nvSpPr>
        <p:spPr>
          <a:xfrm rot="5400000" flipV="1">
            <a:off x="8652172" y="-1512911"/>
            <a:ext cx="1377043" cy="5763574"/>
          </a:xfrm>
          <a:prstGeom prst="rtTriangle">
            <a:avLst/>
          </a:prstGeom>
          <a:solidFill>
            <a:srgbClr val="DEE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й трикутник 10">
            <a:extLst>
              <a:ext uri="{FF2B5EF4-FFF2-40B4-BE49-F238E27FC236}">
                <a16:creationId xmlns:a16="http://schemas.microsoft.com/office/drawing/2014/main" id="{7BB84A3F-0EBE-4093-89BE-512A0EA134B6}"/>
              </a:ext>
            </a:extLst>
          </p:cNvPr>
          <p:cNvSpPr/>
          <p:nvPr userDrawn="1"/>
        </p:nvSpPr>
        <p:spPr>
          <a:xfrm rot="5400000">
            <a:off x="4338389" y="-3200832"/>
            <a:ext cx="1377043" cy="9139420"/>
          </a:xfrm>
          <a:prstGeom prst="rtTriangle">
            <a:avLst/>
          </a:prstGeom>
          <a:solidFill>
            <a:srgbClr val="DEE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C1E5EE24-AF87-4434-8FCC-C688D9C550AE}"/>
              </a:ext>
            </a:extLst>
          </p:cNvPr>
          <p:cNvSpPr/>
          <p:nvPr userDrawn="1"/>
        </p:nvSpPr>
        <p:spPr>
          <a:xfrm>
            <a:off x="457200" y="0"/>
            <a:ext cx="11765281" cy="680351"/>
          </a:xfrm>
          <a:prstGeom prst="rect">
            <a:avLst/>
          </a:prstGeom>
          <a:solidFill>
            <a:srgbClr val="DEE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9F028F-3E0E-404C-92A5-FB7CF7C67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52" y="3429000"/>
            <a:ext cx="4917328" cy="350759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9464AF5-7768-43FC-9D7B-4287CF35E9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8007" y="-32124"/>
            <a:ext cx="4917328" cy="35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34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799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865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158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505BDEA4-A3A8-441E-83F0-F4DB57B44396}"/>
              </a:ext>
            </a:extLst>
          </p:cNvPr>
          <p:cNvSpPr/>
          <p:nvPr userDrawn="1"/>
        </p:nvSpPr>
        <p:spPr>
          <a:xfrm>
            <a:off x="11292840" y="0"/>
            <a:ext cx="914400" cy="6879318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50915DD-D7A6-4A1D-A12C-E5C0692603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52" y="3429000"/>
            <a:ext cx="4917328" cy="3507596"/>
          </a:xfrm>
          <a:prstGeom prst="rect">
            <a:avLst/>
          </a:prstGeom>
        </p:spPr>
      </p:pic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B59C1428-C523-4355-8E94-6C89D97FB3EF}"/>
              </a:ext>
            </a:extLst>
          </p:cNvPr>
          <p:cNvSpPr/>
          <p:nvPr userDrawn="1"/>
        </p:nvSpPr>
        <p:spPr>
          <a:xfrm>
            <a:off x="0" y="336736"/>
            <a:ext cx="11292840" cy="6547912"/>
          </a:xfrm>
          <a:prstGeom prst="rect">
            <a:avLst/>
          </a:prstGeom>
          <a:solidFill>
            <a:srgbClr val="FFF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й трикутник 6">
            <a:extLst>
              <a:ext uri="{FF2B5EF4-FFF2-40B4-BE49-F238E27FC236}">
                <a16:creationId xmlns:a16="http://schemas.microsoft.com/office/drawing/2014/main" id="{465290E6-6B68-42B2-B414-401BDD40DBAD}"/>
              </a:ext>
            </a:extLst>
          </p:cNvPr>
          <p:cNvSpPr/>
          <p:nvPr userDrawn="1"/>
        </p:nvSpPr>
        <p:spPr>
          <a:xfrm rot="5400000">
            <a:off x="3870504" y="-3106200"/>
            <a:ext cx="1377044" cy="9148533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й трикутник 8">
            <a:extLst>
              <a:ext uri="{FF2B5EF4-FFF2-40B4-BE49-F238E27FC236}">
                <a16:creationId xmlns:a16="http://schemas.microsoft.com/office/drawing/2014/main" id="{F6144E54-892F-41D5-B13B-BD29C6972516}"/>
              </a:ext>
            </a:extLst>
          </p:cNvPr>
          <p:cNvSpPr/>
          <p:nvPr userDrawn="1"/>
        </p:nvSpPr>
        <p:spPr>
          <a:xfrm rot="5400000" flipV="1">
            <a:off x="7741631" y="-1383962"/>
            <a:ext cx="1377043" cy="5725378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й трикутник 9">
            <a:extLst>
              <a:ext uri="{FF2B5EF4-FFF2-40B4-BE49-F238E27FC236}">
                <a16:creationId xmlns:a16="http://schemas.microsoft.com/office/drawing/2014/main" id="{46AEBB28-D568-4B1D-8A83-C85E03A8A419}"/>
              </a:ext>
            </a:extLst>
          </p:cNvPr>
          <p:cNvSpPr/>
          <p:nvPr userDrawn="1"/>
        </p:nvSpPr>
        <p:spPr>
          <a:xfrm rot="5400000" flipV="1">
            <a:off x="7749250" y="-1608406"/>
            <a:ext cx="1377043" cy="5710138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й трикутник 7">
            <a:extLst>
              <a:ext uri="{FF2B5EF4-FFF2-40B4-BE49-F238E27FC236}">
                <a16:creationId xmlns:a16="http://schemas.microsoft.com/office/drawing/2014/main" id="{79709519-CD2B-482D-96B7-69D8AAD4CFA0}"/>
              </a:ext>
            </a:extLst>
          </p:cNvPr>
          <p:cNvSpPr/>
          <p:nvPr userDrawn="1"/>
        </p:nvSpPr>
        <p:spPr>
          <a:xfrm rot="5400000">
            <a:off x="3878146" y="-3345904"/>
            <a:ext cx="1377043" cy="9163816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D5F6746-E182-428C-B569-019F338776B7}"/>
              </a:ext>
            </a:extLst>
          </p:cNvPr>
          <p:cNvSpPr/>
          <p:nvPr userDrawn="1"/>
        </p:nvSpPr>
        <p:spPr>
          <a:xfrm>
            <a:off x="0" y="0"/>
            <a:ext cx="11323322" cy="558140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3046" y="336736"/>
            <a:ext cx="10321466" cy="894188"/>
          </a:xfrm>
        </p:spPr>
        <p:txBody>
          <a:bodyPr/>
          <a:lstStyle>
            <a:lvl1pPr>
              <a:defRPr>
                <a:solidFill>
                  <a:srgbClr val="FFF8E4"/>
                </a:solidFill>
              </a:defRPr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5C5FD2E-E78B-44D0-ADF8-2821DDDFB1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94778" y="699536"/>
            <a:ext cx="4917328" cy="3507596"/>
          </a:xfrm>
          <a:prstGeom prst="rect">
            <a:avLst/>
          </a:prstGeom>
        </p:spPr>
      </p:pic>
      <p:sp>
        <p:nvSpPr>
          <p:cNvPr id="4" name="Кнопка дії: повернення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22B2205-62B0-4A2F-A6FE-B3C033C7C13A}"/>
              </a:ext>
            </a:extLst>
          </p:cNvPr>
          <p:cNvSpPr/>
          <p:nvPr userDrawn="1"/>
        </p:nvSpPr>
        <p:spPr>
          <a:xfrm>
            <a:off x="10714081" y="6323264"/>
            <a:ext cx="396000" cy="396000"/>
          </a:xfrm>
          <a:prstGeom prst="actionButtonReturn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Кнопка дії: на домашню сторінку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AF70DEE-860D-4B21-ABE3-237E01651B0B}"/>
              </a:ext>
            </a:extLst>
          </p:cNvPr>
          <p:cNvSpPr/>
          <p:nvPr userDrawn="1"/>
        </p:nvSpPr>
        <p:spPr>
          <a:xfrm>
            <a:off x="10092348" y="6323264"/>
            <a:ext cx="396000" cy="396000"/>
          </a:xfrm>
          <a:prstGeom prst="actionButtonHome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5690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505BDEA4-A3A8-441E-83F0-F4DB57B44396}"/>
              </a:ext>
            </a:extLst>
          </p:cNvPr>
          <p:cNvSpPr/>
          <p:nvPr userDrawn="1"/>
        </p:nvSpPr>
        <p:spPr>
          <a:xfrm>
            <a:off x="11292840" y="0"/>
            <a:ext cx="914400" cy="6879318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50915DD-D7A6-4A1D-A12C-E5C0692603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52" y="3429000"/>
            <a:ext cx="4917328" cy="3507596"/>
          </a:xfrm>
          <a:prstGeom prst="rect">
            <a:avLst/>
          </a:prstGeom>
        </p:spPr>
      </p:pic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B59C1428-C523-4355-8E94-6C89D97FB3EF}"/>
              </a:ext>
            </a:extLst>
          </p:cNvPr>
          <p:cNvSpPr/>
          <p:nvPr userDrawn="1"/>
        </p:nvSpPr>
        <p:spPr>
          <a:xfrm>
            <a:off x="0" y="336736"/>
            <a:ext cx="11292840" cy="6547912"/>
          </a:xfrm>
          <a:prstGeom prst="rect">
            <a:avLst/>
          </a:prstGeom>
          <a:solidFill>
            <a:srgbClr val="FFF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й трикутник 6">
            <a:extLst>
              <a:ext uri="{FF2B5EF4-FFF2-40B4-BE49-F238E27FC236}">
                <a16:creationId xmlns:a16="http://schemas.microsoft.com/office/drawing/2014/main" id="{465290E6-6B68-42B2-B414-401BDD40DBAD}"/>
              </a:ext>
            </a:extLst>
          </p:cNvPr>
          <p:cNvSpPr/>
          <p:nvPr userDrawn="1"/>
        </p:nvSpPr>
        <p:spPr>
          <a:xfrm rot="5400000">
            <a:off x="3870504" y="-3106200"/>
            <a:ext cx="1377044" cy="9148533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й трикутник 8">
            <a:extLst>
              <a:ext uri="{FF2B5EF4-FFF2-40B4-BE49-F238E27FC236}">
                <a16:creationId xmlns:a16="http://schemas.microsoft.com/office/drawing/2014/main" id="{F6144E54-892F-41D5-B13B-BD29C6972516}"/>
              </a:ext>
            </a:extLst>
          </p:cNvPr>
          <p:cNvSpPr/>
          <p:nvPr userDrawn="1"/>
        </p:nvSpPr>
        <p:spPr>
          <a:xfrm rot="5400000" flipV="1">
            <a:off x="7741631" y="-1383962"/>
            <a:ext cx="1377043" cy="5725378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й трикутник 9">
            <a:extLst>
              <a:ext uri="{FF2B5EF4-FFF2-40B4-BE49-F238E27FC236}">
                <a16:creationId xmlns:a16="http://schemas.microsoft.com/office/drawing/2014/main" id="{46AEBB28-D568-4B1D-8A83-C85E03A8A419}"/>
              </a:ext>
            </a:extLst>
          </p:cNvPr>
          <p:cNvSpPr/>
          <p:nvPr userDrawn="1"/>
        </p:nvSpPr>
        <p:spPr>
          <a:xfrm rot="5400000" flipV="1">
            <a:off x="7749250" y="-1608406"/>
            <a:ext cx="1377043" cy="5710138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й трикутник 7">
            <a:extLst>
              <a:ext uri="{FF2B5EF4-FFF2-40B4-BE49-F238E27FC236}">
                <a16:creationId xmlns:a16="http://schemas.microsoft.com/office/drawing/2014/main" id="{79709519-CD2B-482D-96B7-69D8AAD4CFA0}"/>
              </a:ext>
            </a:extLst>
          </p:cNvPr>
          <p:cNvSpPr/>
          <p:nvPr userDrawn="1"/>
        </p:nvSpPr>
        <p:spPr>
          <a:xfrm rot="5400000">
            <a:off x="3878146" y="-3345904"/>
            <a:ext cx="1377043" cy="9163816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D5F6746-E182-428C-B569-019F338776B7}"/>
              </a:ext>
            </a:extLst>
          </p:cNvPr>
          <p:cNvSpPr/>
          <p:nvPr userDrawn="1"/>
        </p:nvSpPr>
        <p:spPr>
          <a:xfrm>
            <a:off x="0" y="0"/>
            <a:ext cx="11323322" cy="558140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3046" y="336736"/>
            <a:ext cx="10321466" cy="894188"/>
          </a:xfrm>
        </p:spPr>
        <p:txBody>
          <a:bodyPr/>
          <a:lstStyle>
            <a:lvl1pPr>
              <a:defRPr>
                <a:solidFill>
                  <a:srgbClr val="FFF8E4"/>
                </a:solidFill>
              </a:defRPr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5C5FD2E-E78B-44D0-ADF8-2821DDDFB1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94778" y="699536"/>
            <a:ext cx="4917328" cy="3507596"/>
          </a:xfrm>
          <a:prstGeom prst="rect">
            <a:avLst/>
          </a:prstGeom>
        </p:spPr>
      </p:pic>
      <p:sp>
        <p:nvSpPr>
          <p:cNvPr id="4" name="Кнопка дії: повернення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22B2205-62B0-4A2F-A6FE-B3C033C7C13A}"/>
              </a:ext>
            </a:extLst>
          </p:cNvPr>
          <p:cNvSpPr/>
          <p:nvPr userDrawn="1"/>
        </p:nvSpPr>
        <p:spPr>
          <a:xfrm>
            <a:off x="10714081" y="6323264"/>
            <a:ext cx="396000" cy="396000"/>
          </a:xfrm>
          <a:prstGeom prst="actionButtonReturn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Кнопка дії: перейти далі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3C679A4-3576-47AC-8B04-C1AC5D38EF89}"/>
              </a:ext>
            </a:extLst>
          </p:cNvPr>
          <p:cNvSpPr/>
          <p:nvPr userDrawn="1"/>
        </p:nvSpPr>
        <p:spPr>
          <a:xfrm>
            <a:off x="10119925" y="6323264"/>
            <a:ext cx="396000" cy="396000"/>
          </a:xfrm>
          <a:prstGeom prst="actionButtonForwardNex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22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670F4E28-FF24-4C22-95C7-B44C689EFC9E}"/>
              </a:ext>
            </a:extLst>
          </p:cNvPr>
          <p:cNvSpPr/>
          <p:nvPr userDrawn="1"/>
        </p:nvSpPr>
        <p:spPr>
          <a:xfrm>
            <a:off x="0" y="336736"/>
            <a:ext cx="11323322" cy="6547912"/>
          </a:xfrm>
          <a:prstGeom prst="rect">
            <a:avLst/>
          </a:prstGeom>
          <a:solidFill>
            <a:srgbClr val="FFF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824" y="1978152"/>
            <a:ext cx="9418320" cy="305995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440000"/>
                </a:solidFill>
              </a:defRPr>
            </a:lvl1pPr>
          </a:lstStyle>
          <a:p>
            <a:r>
              <a:rPr lang="uk-UA" dirty="0"/>
              <a:t>Зразок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79318"/>
          </a:xfrm>
          <a:prstGeom prst="rect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ямокутний трикутник 11">
            <a:extLst>
              <a:ext uri="{FF2B5EF4-FFF2-40B4-BE49-F238E27FC236}">
                <a16:creationId xmlns:a16="http://schemas.microsoft.com/office/drawing/2014/main" id="{12E4FAEE-544D-4842-B677-1FA0DBBF4104}"/>
              </a:ext>
            </a:extLst>
          </p:cNvPr>
          <p:cNvSpPr/>
          <p:nvPr userDrawn="1"/>
        </p:nvSpPr>
        <p:spPr>
          <a:xfrm rot="5400000">
            <a:off x="3885746" y="-3139850"/>
            <a:ext cx="1377044" cy="9148533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й трикутник 12">
            <a:extLst>
              <a:ext uri="{FF2B5EF4-FFF2-40B4-BE49-F238E27FC236}">
                <a16:creationId xmlns:a16="http://schemas.microsoft.com/office/drawing/2014/main" id="{3B785F8E-061E-4750-B5FD-CFF562EE013A}"/>
              </a:ext>
            </a:extLst>
          </p:cNvPr>
          <p:cNvSpPr/>
          <p:nvPr userDrawn="1"/>
        </p:nvSpPr>
        <p:spPr>
          <a:xfrm rot="5400000" flipV="1">
            <a:off x="7749252" y="-1409990"/>
            <a:ext cx="1377043" cy="5710136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й трикутник 13">
            <a:extLst>
              <a:ext uri="{FF2B5EF4-FFF2-40B4-BE49-F238E27FC236}">
                <a16:creationId xmlns:a16="http://schemas.microsoft.com/office/drawing/2014/main" id="{3E399C5A-4D31-4DB0-942B-84D66DD793D9}"/>
              </a:ext>
            </a:extLst>
          </p:cNvPr>
          <p:cNvSpPr/>
          <p:nvPr userDrawn="1"/>
        </p:nvSpPr>
        <p:spPr>
          <a:xfrm rot="5400000" flipV="1">
            <a:off x="7772112" y="-1649677"/>
            <a:ext cx="1377043" cy="5725378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Прямокутний трикутник 14">
            <a:extLst>
              <a:ext uri="{FF2B5EF4-FFF2-40B4-BE49-F238E27FC236}">
                <a16:creationId xmlns:a16="http://schemas.microsoft.com/office/drawing/2014/main" id="{D0669411-7010-45E3-8512-40F5B6572E7A}"/>
              </a:ext>
            </a:extLst>
          </p:cNvPr>
          <p:cNvSpPr/>
          <p:nvPr userDrawn="1"/>
        </p:nvSpPr>
        <p:spPr>
          <a:xfrm rot="5400000">
            <a:off x="3893388" y="-3379554"/>
            <a:ext cx="1377043" cy="9163816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DD248C85-CC05-473C-9D82-81230B67170C}"/>
              </a:ext>
            </a:extLst>
          </p:cNvPr>
          <p:cNvSpPr/>
          <p:nvPr userDrawn="1"/>
        </p:nvSpPr>
        <p:spPr>
          <a:xfrm>
            <a:off x="1" y="-33650"/>
            <a:ext cx="11323322" cy="558140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46D43398-8DB5-468C-9629-94E89BE2AEE2}"/>
              </a:ext>
            </a:extLst>
          </p:cNvPr>
          <p:cNvSpPr/>
          <p:nvPr userDrawn="1"/>
        </p:nvSpPr>
        <p:spPr>
          <a:xfrm>
            <a:off x="11270226" y="0"/>
            <a:ext cx="937014" cy="6879318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aseline="-250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362BB67-5F1F-4B0F-85C2-FE29E04C23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5282" y="-78596"/>
            <a:ext cx="4917328" cy="350759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4CFA199-B5C3-4775-87D9-14910DBB0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52" y="3429000"/>
            <a:ext cx="4917328" cy="35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21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0695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2462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40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6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613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BD7828C-1B57-4347-AB47-118D9A5648F2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34DBB2-8431-48F8-8E66-6C4E89B22AA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15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g"/><Relationship Id="rId7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2.jp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processor" TargetMode="External"/><Relationship Id="rId2" Type="http://schemas.openxmlformats.org/officeDocument/2006/relationships/hyperlink" Target="https://en.wikipedia.org/wiki/Central_processing_un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uodl.wordpress.com/unit-2/2-2-components-of-a-system-unit/principles-of-processor-ope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33347-C49A-4885-8B49-811B3C555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Принцип роботи процесора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C9AAACD-798B-4CDB-BB55-491A444CE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9363" y="5253228"/>
            <a:ext cx="3141057" cy="1290641"/>
          </a:xfrm>
        </p:spPr>
        <p:txBody>
          <a:bodyPr>
            <a:normAutofit/>
          </a:bodyPr>
          <a:lstStyle/>
          <a:p>
            <a:pPr algn="r">
              <a:lnSpc>
                <a:spcPts val="1940"/>
              </a:lnSpc>
            </a:pPr>
            <a:r>
              <a:rPr lang="uk-UA" sz="1800" dirty="0"/>
              <a:t>Підготувала учениця </a:t>
            </a:r>
          </a:p>
          <a:p>
            <a:pPr algn="r">
              <a:lnSpc>
                <a:spcPts val="1940"/>
              </a:lnSpc>
            </a:pPr>
            <a:r>
              <a:rPr lang="uk-UA" sz="1800" dirty="0"/>
              <a:t>групи №11 </a:t>
            </a:r>
          </a:p>
          <a:p>
            <a:pPr algn="r">
              <a:lnSpc>
                <a:spcPts val="1940"/>
              </a:lnSpc>
            </a:pPr>
            <a:r>
              <a:rPr lang="uk-UA" sz="1800" dirty="0" err="1"/>
              <a:t>Яцюк</a:t>
            </a:r>
            <a:r>
              <a:rPr lang="uk-UA" sz="1800" dirty="0"/>
              <a:t> Дарина</a:t>
            </a:r>
          </a:p>
        </p:txBody>
      </p:sp>
    </p:spTree>
    <p:extLst>
      <p:ext uri="{BB962C8B-B14F-4D97-AF65-F5344CB8AC3E}">
        <p14:creationId xmlns:p14="http://schemas.microsoft.com/office/powerpoint/2010/main" val="2679640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2814A-D33B-4437-85DA-C7D3B591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BF1F8D0E-B19B-40CA-ABA7-81371655B722}"/>
              </a:ext>
            </a:extLst>
          </p:cNvPr>
          <p:cNvGrpSpPr/>
          <p:nvPr/>
        </p:nvGrpSpPr>
        <p:grpSpPr>
          <a:xfrm>
            <a:off x="345233" y="2531706"/>
            <a:ext cx="9983757" cy="2397968"/>
            <a:chOff x="345233" y="3107096"/>
            <a:chExt cx="9983757" cy="182257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Прямокутник: округлені кути 3">
              <a:extLst>
                <a:ext uri="{FF2B5EF4-FFF2-40B4-BE49-F238E27FC236}">
                  <a16:creationId xmlns:a16="http://schemas.microsoft.com/office/drawing/2014/main" id="{2212F238-9F36-4858-8B10-7CCF2EF8766E}"/>
                </a:ext>
              </a:extLst>
            </p:cNvPr>
            <p:cNvSpPr/>
            <p:nvPr/>
          </p:nvSpPr>
          <p:spPr>
            <a:xfrm>
              <a:off x="345233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5" name="Прямокутник: округлені кути 4">
              <a:extLst>
                <a:ext uri="{FF2B5EF4-FFF2-40B4-BE49-F238E27FC236}">
                  <a16:creationId xmlns:a16="http://schemas.microsoft.com/office/drawing/2014/main" id="{A28D2480-B313-49F5-95F5-7DF2BAED290F}"/>
                </a:ext>
              </a:extLst>
            </p:cNvPr>
            <p:cNvSpPr/>
            <p:nvPr/>
          </p:nvSpPr>
          <p:spPr>
            <a:xfrm>
              <a:off x="8593496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6" name="Прямокутник: округлені кути 5">
              <a:extLst>
                <a:ext uri="{FF2B5EF4-FFF2-40B4-BE49-F238E27FC236}">
                  <a16:creationId xmlns:a16="http://schemas.microsoft.com/office/drawing/2014/main" id="{64574996-B67A-4B49-B0AF-BB15A02915E1}"/>
                </a:ext>
              </a:extLst>
            </p:cNvPr>
            <p:cNvSpPr/>
            <p:nvPr/>
          </p:nvSpPr>
          <p:spPr>
            <a:xfrm>
              <a:off x="3094654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7" name="Прямокутник: округлені кути 6">
              <a:extLst>
                <a:ext uri="{FF2B5EF4-FFF2-40B4-BE49-F238E27FC236}">
                  <a16:creationId xmlns:a16="http://schemas.microsoft.com/office/drawing/2014/main" id="{27C2B341-B96E-4B60-852C-F60357E8E630}"/>
                </a:ext>
              </a:extLst>
            </p:cNvPr>
            <p:cNvSpPr/>
            <p:nvPr/>
          </p:nvSpPr>
          <p:spPr>
            <a:xfrm>
              <a:off x="5844075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8" name="Прямокутник: округлені кути 7">
            <a:hlinkClick r:id="rId3" action="ppaction://hlinksldjump"/>
            <a:extLst>
              <a:ext uri="{FF2B5EF4-FFF2-40B4-BE49-F238E27FC236}">
                <a16:creationId xmlns:a16="http://schemas.microsoft.com/office/drawing/2014/main" id="{0699D158-0436-48B4-B5BF-EA11884FBBB2}"/>
              </a:ext>
            </a:extLst>
          </p:cNvPr>
          <p:cNvSpPr/>
          <p:nvPr/>
        </p:nvSpPr>
        <p:spPr>
          <a:xfrm>
            <a:off x="633046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1. Отримання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9" name="Прямокутник: округлені кути 8">
            <a:hlinkClick r:id="rId4" action="ppaction://hlinksldjump"/>
            <a:extLst>
              <a:ext uri="{FF2B5EF4-FFF2-40B4-BE49-F238E27FC236}">
                <a16:creationId xmlns:a16="http://schemas.microsoft.com/office/drawing/2014/main" id="{FE6FE653-2771-4368-B46C-32416239FAD3}"/>
              </a:ext>
            </a:extLst>
          </p:cNvPr>
          <p:cNvSpPr/>
          <p:nvPr/>
        </p:nvSpPr>
        <p:spPr>
          <a:xfrm>
            <a:off x="8881309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4. Збереження 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0" name="Прямокутник: округлені кути 9">
            <a:hlinkClick r:id="rId5" action="ppaction://hlinksldjump"/>
            <a:extLst>
              <a:ext uri="{FF2B5EF4-FFF2-40B4-BE49-F238E27FC236}">
                <a16:creationId xmlns:a16="http://schemas.microsoft.com/office/drawing/2014/main" id="{B93AA343-A6F9-4F74-AFB7-722F37D87D20}"/>
              </a:ext>
            </a:extLst>
          </p:cNvPr>
          <p:cNvSpPr/>
          <p:nvPr/>
        </p:nvSpPr>
        <p:spPr>
          <a:xfrm>
            <a:off x="3382467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2. Декодування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1" name="Прямокутник: округлені кути 10">
            <a:hlinkClick r:id="rId6" action="ppaction://hlinksldjump"/>
            <a:extLst>
              <a:ext uri="{FF2B5EF4-FFF2-40B4-BE49-F238E27FC236}">
                <a16:creationId xmlns:a16="http://schemas.microsoft.com/office/drawing/2014/main" id="{E937E061-7394-49AA-8460-950817371558}"/>
              </a:ext>
            </a:extLst>
          </p:cNvPr>
          <p:cNvSpPr/>
          <p:nvPr/>
        </p:nvSpPr>
        <p:spPr>
          <a:xfrm>
            <a:off x="6131888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3. Виконання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12" name="Сполучна лінія: вигнута 11">
            <a:extLst>
              <a:ext uri="{FF2B5EF4-FFF2-40B4-BE49-F238E27FC236}">
                <a16:creationId xmlns:a16="http://schemas.microsoft.com/office/drawing/2014/main" id="{35EAAD61-FB2C-4DF3-9343-F4335F2FEF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62679" y="995524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получна лінія: вигнута 12">
            <a:extLst>
              <a:ext uri="{FF2B5EF4-FFF2-40B4-BE49-F238E27FC236}">
                <a16:creationId xmlns:a16="http://schemas.microsoft.com/office/drawing/2014/main" id="{4D2606A6-41E1-4609-AAD2-51E6DDDEF8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4158" y="976695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получна лінія: вигнута 13">
            <a:extLst>
              <a:ext uri="{FF2B5EF4-FFF2-40B4-BE49-F238E27FC236}">
                <a16:creationId xmlns:a16="http://schemas.microsoft.com/office/drawing/2014/main" id="{77BD1628-34FA-4039-BC41-641D7FDEAB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7428" y="4451679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B04BD9DB-DE9D-49D5-9845-1C52DAC44BA8}"/>
              </a:ext>
            </a:extLst>
          </p:cNvPr>
          <p:cNvGrpSpPr/>
          <p:nvPr/>
        </p:nvGrpSpPr>
        <p:grpSpPr>
          <a:xfrm>
            <a:off x="345233" y="2531706"/>
            <a:ext cx="9983757" cy="2397968"/>
            <a:chOff x="345233" y="3107096"/>
            <a:chExt cx="9983757" cy="1822578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8" name="Прямокутник: округлені кути 7">
              <a:extLst>
                <a:ext uri="{FF2B5EF4-FFF2-40B4-BE49-F238E27FC236}">
                  <a16:creationId xmlns:a16="http://schemas.microsoft.com/office/drawing/2014/main" id="{071047C9-F9EA-41EA-82DA-F1754AD9CCBE}"/>
                </a:ext>
              </a:extLst>
            </p:cNvPr>
            <p:cNvSpPr/>
            <p:nvPr/>
          </p:nvSpPr>
          <p:spPr>
            <a:xfrm>
              <a:off x="345233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" name="Прямокутник: округлені кути 10">
              <a:extLst>
                <a:ext uri="{FF2B5EF4-FFF2-40B4-BE49-F238E27FC236}">
                  <a16:creationId xmlns:a16="http://schemas.microsoft.com/office/drawing/2014/main" id="{8D6C42CE-9B09-4242-B50C-F8D7FC1872F3}"/>
                </a:ext>
              </a:extLst>
            </p:cNvPr>
            <p:cNvSpPr/>
            <p:nvPr/>
          </p:nvSpPr>
          <p:spPr>
            <a:xfrm>
              <a:off x="8593496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" name="Прямокутник: округлені кути 12">
              <a:extLst>
                <a:ext uri="{FF2B5EF4-FFF2-40B4-BE49-F238E27FC236}">
                  <a16:creationId xmlns:a16="http://schemas.microsoft.com/office/drawing/2014/main" id="{88579EB8-7BCC-4196-94A1-F295F25EA7B8}"/>
                </a:ext>
              </a:extLst>
            </p:cNvPr>
            <p:cNvSpPr/>
            <p:nvPr/>
          </p:nvSpPr>
          <p:spPr>
            <a:xfrm>
              <a:off x="3094654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5" name="Прямокутник: округлені кути 14">
              <a:extLst>
                <a:ext uri="{FF2B5EF4-FFF2-40B4-BE49-F238E27FC236}">
                  <a16:creationId xmlns:a16="http://schemas.microsoft.com/office/drawing/2014/main" id="{664EE4EA-7A5C-4E1F-9185-228358C6C918}"/>
                </a:ext>
              </a:extLst>
            </p:cNvPr>
            <p:cNvSpPr/>
            <p:nvPr/>
          </p:nvSpPr>
          <p:spPr>
            <a:xfrm>
              <a:off x="5844075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184246"/>
            <a:ext cx="10321466" cy="974976"/>
          </a:xfrm>
        </p:spPr>
        <p:txBody>
          <a:bodyPr/>
          <a:lstStyle/>
          <a:p>
            <a:r>
              <a:rPr lang="uk-UA" dirty="0"/>
              <a:t>Декодування</a:t>
            </a:r>
          </a:p>
        </p:txBody>
      </p:sp>
      <p:sp>
        <p:nvSpPr>
          <p:cNvPr id="10" name="Прямокутник: округлені кути 9">
            <a:hlinkClick r:id="rId4" action="ppaction://hlinksldjump"/>
            <a:extLst>
              <a:ext uri="{FF2B5EF4-FFF2-40B4-BE49-F238E27FC236}">
                <a16:creationId xmlns:a16="http://schemas.microsoft.com/office/drawing/2014/main" id="{F2A0B65D-DC6E-4E68-AF77-DEECF85F82FA}"/>
              </a:ext>
            </a:extLst>
          </p:cNvPr>
          <p:cNvSpPr/>
          <p:nvPr/>
        </p:nvSpPr>
        <p:spPr>
          <a:xfrm>
            <a:off x="633046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1. Отримання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2" name="Прямокутник: округлені кути 11">
            <a:hlinkClick r:id="rId5" action="ppaction://hlinksldjump"/>
            <a:extLst>
              <a:ext uri="{FF2B5EF4-FFF2-40B4-BE49-F238E27FC236}">
                <a16:creationId xmlns:a16="http://schemas.microsoft.com/office/drawing/2014/main" id="{6B98DCE1-06C6-41C1-BCCD-30BBDC0BF04E}"/>
              </a:ext>
            </a:extLst>
          </p:cNvPr>
          <p:cNvSpPr/>
          <p:nvPr/>
        </p:nvSpPr>
        <p:spPr>
          <a:xfrm>
            <a:off x="8881309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4. Збереження 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4" name="Прямокутник: округлені кути 13">
            <a:hlinkClick r:id="rId6" action="ppaction://hlinksldjump"/>
            <a:extLst>
              <a:ext uri="{FF2B5EF4-FFF2-40B4-BE49-F238E27FC236}">
                <a16:creationId xmlns:a16="http://schemas.microsoft.com/office/drawing/2014/main" id="{6593169F-884A-4EEE-B5A7-4D5080A2DF76}"/>
              </a:ext>
            </a:extLst>
          </p:cNvPr>
          <p:cNvSpPr/>
          <p:nvPr/>
        </p:nvSpPr>
        <p:spPr>
          <a:xfrm>
            <a:off x="3382467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2. Декодування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6" name="Прямокутник: округлені кути 15">
            <a:hlinkClick r:id="rId7" action="ppaction://hlinksldjump"/>
            <a:extLst>
              <a:ext uri="{FF2B5EF4-FFF2-40B4-BE49-F238E27FC236}">
                <a16:creationId xmlns:a16="http://schemas.microsoft.com/office/drawing/2014/main" id="{9C42E91D-584E-4159-B720-533FCE93BB3E}"/>
              </a:ext>
            </a:extLst>
          </p:cNvPr>
          <p:cNvSpPr/>
          <p:nvPr/>
        </p:nvSpPr>
        <p:spPr>
          <a:xfrm>
            <a:off x="6131888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3. Виконання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20" name="Сполучна лінія: вигнута 19">
            <a:extLst>
              <a:ext uri="{FF2B5EF4-FFF2-40B4-BE49-F238E27FC236}">
                <a16:creationId xmlns:a16="http://schemas.microsoft.com/office/drawing/2014/main" id="{D4536B0D-60E0-4623-9BAD-95AA63BB83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62679" y="995524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получна лінія: вигнута 31">
            <a:extLst>
              <a:ext uri="{FF2B5EF4-FFF2-40B4-BE49-F238E27FC236}">
                <a16:creationId xmlns:a16="http://schemas.microsoft.com/office/drawing/2014/main" id="{2294E690-21FC-4DD2-94B8-48442C27F0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4158" y="976695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получна лінія: вигнута 32">
            <a:extLst>
              <a:ext uri="{FF2B5EF4-FFF2-40B4-BE49-F238E27FC236}">
                <a16:creationId xmlns:a16="http://schemas.microsoft.com/office/drawing/2014/main" id="{1A9A1384-00DD-4797-ACCB-2C7EF45C34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7428" y="4451679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2132044" y="2258225"/>
            <a:ext cx="2749422" cy="894188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0" i="0" dirty="0">
                <a:solidFill>
                  <a:srgbClr val="FFF8E4"/>
                </a:solidFill>
                <a:effectLst/>
              </a:rPr>
              <a:t>Інструкція, яку ЦП отримує з пам'яті, визначає, що ЦП робитиме. 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EE7DF6D5-B845-4D30-8515-C2EE7AF8FDA7}"/>
              </a:ext>
            </a:extLst>
          </p:cNvPr>
          <p:cNvSpPr/>
          <p:nvPr/>
        </p:nvSpPr>
        <p:spPr>
          <a:xfrm>
            <a:off x="2962706" y="3465883"/>
            <a:ext cx="2831072" cy="1373451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rgbClr val="FFF8E4"/>
                </a:solidFill>
              </a:rPr>
              <a:t>Виконується</a:t>
            </a:r>
            <a:r>
              <a:rPr lang="ru-RU" sz="1400" dirty="0">
                <a:solidFill>
                  <a:srgbClr val="FFF8E4"/>
                </a:solidFill>
              </a:rPr>
              <a:t> схемою </a:t>
            </a:r>
            <a:r>
              <a:rPr lang="ru-RU" sz="1400" dirty="0" err="1">
                <a:solidFill>
                  <a:srgbClr val="FFF8E4"/>
                </a:solidFill>
              </a:rPr>
              <a:t>двійкового</a:t>
            </a:r>
            <a:r>
              <a:rPr lang="ru-RU" sz="1400" dirty="0">
                <a:solidFill>
                  <a:srgbClr val="FFF8E4"/>
                </a:solidFill>
              </a:rPr>
              <a:t> декодера, </a:t>
            </a:r>
            <a:r>
              <a:rPr lang="ru-RU" sz="1400" dirty="0" err="1">
                <a:solidFill>
                  <a:srgbClr val="FFF8E4"/>
                </a:solidFill>
              </a:rPr>
              <a:t>інструкція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перетворюється</a:t>
            </a:r>
            <a:r>
              <a:rPr lang="ru-RU" sz="1400" dirty="0">
                <a:solidFill>
                  <a:srgbClr val="FFF8E4"/>
                </a:solidFill>
              </a:rPr>
              <a:t> на </a:t>
            </a:r>
            <a:r>
              <a:rPr lang="ru-RU" sz="1400" dirty="0" err="1">
                <a:solidFill>
                  <a:srgbClr val="FFF8E4"/>
                </a:solidFill>
              </a:rPr>
              <a:t>сигнали</a:t>
            </a:r>
            <a:r>
              <a:rPr lang="ru-RU" sz="1400" dirty="0">
                <a:solidFill>
                  <a:srgbClr val="FFF8E4"/>
                </a:solidFill>
              </a:rPr>
              <a:t>, </a:t>
            </a:r>
            <a:r>
              <a:rPr lang="ru-RU" sz="1400" dirty="0" err="1">
                <a:solidFill>
                  <a:srgbClr val="FFF8E4"/>
                </a:solidFill>
              </a:rPr>
              <a:t>які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керують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іншими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частинами</a:t>
            </a:r>
            <a:r>
              <a:rPr lang="ru-RU" sz="1400" dirty="0">
                <a:solidFill>
                  <a:srgbClr val="FFF8E4"/>
                </a:solidFill>
              </a:rPr>
              <a:t> ЦП.</a:t>
            </a:r>
            <a:endParaRPr lang="uk-UA" sz="11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42705" y="3363838"/>
            <a:ext cx="2176621" cy="1577539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30ADD3E1-2BDF-4165-99B1-FA35EDC237FA}"/>
              </a:ext>
            </a:extLst>
          </p:cNvPr>
          <p:cNvSpPr/>
          <p:nvPr/>
        </p:nvSpPr>
        <p:spPr>
          <a:xfrm>
            <a:off x="2132044" y="5152805"/>
            <a:ext cx="2749422" cy="89418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0" i="0" dirty="0">
                <a:solidFill>
                  <a:srgbClr val="FFF8E4"/>
                </a:solidFill>
                <a:effectLst/>
              </a:rPr>
              <a:t>Спосіб інтерпретації інструкцій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3F3AEF2C-A755-47BF-ACDF-823F15B27FBB}"/>
              </a:ext>
            </a:extLst>
          </p:cNvPr>
          <p:cNvCxnSpPr/>
          <p:nvPr/>
        </p:nvCxnSpPr>
        <p:spPr>
          <a:xfrm>
            <a:off x="4558352" y="5889009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 зі стрілкою 22">
            <a:extLst>
              <a:ext uri="{FF2B5EF4-FFF2-40B4-BE49-F238E27FC236}">
                <a16:creationId xmlns:a16="http://schemas.microsoft.com/office/drawing/2014/main" id="{CCB8E340-1BD8-4F62-BB10-4685B63BF0A8}"/>
              </a:ext>
            </a:extLst>
          </p:cNvPr>
          <p:cNvCxnSpPr>
            <a:cxnSpLocks/>
          </p:cNvCxnSpPr>
          <p:nvPr/>
        </p:nvCxnSpPr>
        <p:spPr>
          <a:xfrm flipH="1" flipV="1">
            <a:off x="5793778" y="2572905"/>
            <a:ext cx="1785791" cy="49257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зі стрілкою 23">
            <a:extLst>
              <a:ext uri="{FF2B5EF4-FFF2-40B4-BE49-F238E27FC236}">
                <a16:creationId xmlns:a16="http://schemas.microsoft.com/office/drawing/2014/main" id="{25463852-F5DB-4DD2-870A-98AC48581290}"/>
              </a:ext>
            </a:extLst>
          </p:cNvPr>
          <p:cNvCxnSpPr>
            <a:cxnSpLocks/>
          </p:cNvCxnSpPr>
          <p:nvPr/>
        </p:nvCxnSpPr>
        <p:spPr>
          <a:xfrm flipH="1">
            <a:off x="6210027" y="4040281"/>
            <a:ext cx="1285637" cy="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AF36DFC6-B5C2-4EED-823A-B262F855A9C8}"/>
              </a:ext>
            </a:extLst>
          </p:cNvPr>
          <p:cNvCxnSpPr>
            <a:cxnSpLocks/>
          </p:cNvCxnSpPr>
          <p:nvPr/>
        </p:nvCxnSpPr>
        <p:spPr>
          <a:xfrm flipH="1">
            <a:off x="5974841" y="4892623"/>
            <a:ext cx="1681949" cy="964782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1.11022E-16 L 0.37643 -0.1856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15" y="-928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4" grpId="1" animBg="1"/>
      <p:bldP spid="14" grpId="2" animBg="1"/>
      <p:bldP spid="16" grpId="0" animBg="1"/>
      <p:bldP spid="2" grpId="0" animBg="1"/>
      <p:bldP spid="17" grpId="0" animBg="1"/>
      <p:bldP spid="19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635CC41-0033-40CC-BFCA-49AE02305214}"/>
              </a:ext>
            </a:extLst>
          </p:cNvPr>
          <p:cNvSpPr/>
          <p:nvPr/>
        </p:nvSpPr>
        <p:spPr>
          <a:xfrm>
            <a:off x="1364774" y="4975654"/>
            <a:ext cx="3841846" cy="1545610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0" i="0" dirty="0">
                <a:solidFill>
                  <a:srgbClr val="FFF8E4"/>
                </a:solidFill>
                <a:effectLst/>
              </a:rPr>
              <a:t>Ці операнди вказані як постійне значення або як місце розташування значення, яке може бути </a:t>
            </a:r>
            <a:r>
              <a:rPr lang="uk-UA" sz="1400" dirty="0">
                <a:solidFill>
                  <a:srgbClr val="FFF8E4"/>
                </a:solidFill>
              </a:rPr>
              <a:t>регістром процесора</a:t>
            </a:r>
            <a:r>
              <a:rPr lang="uk-UA" sz="1400" b="0" i="0" dirty="0">
                <a:solidFill>
                  <a:srgbClr val="FFF8E4"/>
                </a:solidFill>
                <a:effectLst/>
              </a:rPr>
              <a:t> або </a:t>
            </a:r>
            <a:r>
              <a:rPr lang="uk-UA" sz="1400" b="0" i="0" dirty="0" err="1">
                <a:solidFill>
                  <a:srgbClr val="FFF8E4"/>
                </a:solidFill>
                <a:effectLst/>
              </a:rPr>
              <a:t>адресою</a:t>
            </a:r>
            <a:r>
              <a:rPr lang="uk-UA" sz="1400" b="0" i="0" dirty="0">
                <a:solidFill>
                  <a:srgbClr val="FFF8E4"/>
                </a:solidFill>
                <a:effectLst/>
              </a:rPr>
              <a:t> пам’яті, що визначається певним </a:t>
            </a:r>
            <a:r>
              <a:rPr lang="uk-UA" sz="1400" dirty="0">
                <a:solidFill>
                  <a:srgbClr val="FFF8E4"/>
                </a:solidFill>
              </a:rPr>
              <a:t>режимом адресації</a:t>
            </a:r>
            <a:r>
              <a:rPr lang="uk-UA" sz="1400" b="0" i="0" dirty="0">
                <a:solidFill>
                  <a:srgbClr val="FFF8E4"/>
                </a:solidFill>
                <a:effectLst/>
              </a:rPr>
              <a:t>.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AF3541-9412-4469-8C1B-BE0ADF91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336735"/>
            <a:ext cx="5462954" cy="1096279"/>
          </a:xfrm>
        </p:spPr>
        <p:txBody>
          <a:bodyPr>
            <a:normAutofit fontScale="90000"/>
          </a:bodyPr>
          <a:lstStyle/>
          <a:p>
            <a:r>
              <a:rPr lang="uk-UA" dirty="0"/>
              <a:t>Інтерпретація інструкцій</a:t>
            </a:r>
          </a:p>
        </p:txBody>
      </p: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79262DDB-8FDB-46DE-A76B-1DA1D3B9D5E5}"/>
              </a:ext>
            </a:extLst>
          </p:cNvPr>
          <p:cNvSpPr/>
          <p:nvPr/>
        </p:nvSpPr>
        <p:spPr>
          <a:xfrm>
            <a:off x="1364775" y="2153980"/>
            <a:ext cx="3841846" cy="655092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dirty="0" err="1">
                <a:solidFill>
                  <a:srgbClr val="FFF8E4"/>
                </a:solidFill>
                <a:effectLst/>
              </a:rPr>
              <a:t>Визначається</a:t>
            </a:r>
            <a:r>
              <a:rPr lang="ru-RU" sz="1400" b="0" i="0" dirty="0">
                <a:solidFill>
                  <a:srgbClr val="FFF8E4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FFF8E4"/>
                </a:solidFill>
                <a:effectLst/>
              </a:rPr>
              <a:t>архітектурою</a:t>
            </a:r>
            <a:r>
              <a:rPr lang="ru-RU" sz="1400" b="0" i="0" dirty="0">
                <a:solidFill>
                  <a:srgbClr val="FFF8E4"/>
                </a:solidFill>
                <a:effectLst/>
              </a:rPr>
              <a:t> набору </a:t>
            </a:r>
            <a:r>
              <a:rPr lang="ru-RU" sz="1400" b="0" i="0" dirty="0" err="1">
                <a:solidFill>
                  <a:srgbClr val="FFF8E4"/>
                </a:solidFill>
                <a:effectLst/>
              </a:rPr>
              <a:t>інструкцій</a:t>
            </a:r>
            <a:r>
              <a:rPr lang="ru-RU" sz="1400" b="0" i="0" dirty="0">
                <a:solidFill>
                  <a:srgbClr val="FFF8E4"/>
                </a:solidFill>
                <a:effectLst/>
              </a:rPr>
              <a:t> ЦП (ISA). 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432CA6FF-3D77-4021-9746-2DB6D4EB20F6}"/>
              </a:ext>
            </a:extLst>
          </p:cNvPr>
          <p:cNvSpPr/>
          <p:nvPr/>
        </p:nvSpPr>
        <p:spPr>
          <a:xfrm>
            <a:off x="1364774" y="3119558"/>
            <a:ext cx="3841846" cy="1545610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rgbClr val="FFF8E4"/>
                </a:solidFill>
              </a:rPr>
              <a:t>Одна </a:t>
            </a:r>
            <a:r>
              <a:rPr lang="uk-UA" sz="1400" b="0" i="0" dirty="0">
                <a:solidFill>
                  <a:srgbClr val="FFF8E4"/>
                </a:solidFill>
                <a:effectLst/>
              </a:rPr>
              <a:t>група бітів в інструкції, яка називається кодом операції, вказує, яку операцію потрібно виконати, а решта полів зазвичай надають додаткову інформацію, необхідну для операції, таку як операнди.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8E297581-7F39-427E-BD74-C3DE1387688C}"/>
              </a:ext>
            </a:extLst>
          </p:cNvPr>
          <p:cNvSpPr/>
          <p:nvPr/>
        </p:nvSpPr>
        <p:spPr>
          <a:xfrm>
            <a:off x="2140493" y="5146294"/>
            <a:ext cx="2749422" cy="894188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0" i="0" dirty="0">
                <a:solidFill>
                  <a:srgbClr val="FFF8E4"/>
                </a:solidFill>
                <a:effectLst/>
              </a:rPr>
              <a:t>Спосіб інтерпретації інструкцій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12" name="Пряма зі стрілкою 11">
            <a:extLst>
              <a:ext uri="{FF2B5EF4-FFF2-40B4-BE49-F238E27FC236}">
                <a16:creationId xmlns:a16="http://schemas.microsoft.com/office/drawing/2014/main" id="{326E203A-AEFC-4096-8F6D-36D1D34882F9}"/>
              </a:ext>
            </a:extLst>
          </p:cNvPr>
          <p:cNvCxnSpPr/>
          <p:nvPr/>
        </p:nvCxnSpPr>
        <p:spPr>
          <a:xfrm>
            <a:off x="4558352" y="5889009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id="{ABB623A3-7A9F-41E3-AA00-7DF780A3AF6E}"/>
              </a:ext>
            </a:extLst>
          </p:cNvPr>
          <p:cNvCxnSpPr>
            <a:cxnSpLocks/>
          </p:cNvCxnSpPr>
          <p:nvPr/>
        </p:nvCxnSpPr>
        <p:spPr>
          <a:xfrm flipH="1" flipV="1">
            <a:off x="5793779" y="2572905"/>
            <a:ext cx="1808024" cy="68891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зі стрілкою 17">
            <a:extLst>
              <a:ext uri="{FF2B5EF4-FFF2-40B4-BE49-F238E27FC236}">
                <a16:creationId xmlns:a16="http://schemas.microsoft.com/office/drawing/2014/main" id="{8494B82D-4726-441D-988F-B5AB4CE1D52C}"/>
              </a:ext>
            </a:extLst>
          </p:cNvPr>
          <p:cNvCxnSpPr>
            <a:cxnSpLocks/>
          </p:cNvCxnSpPr>
          <p:nvPr/>
        </p:nvCxnSpPr>
        <p:spPr>
          <a:xfrm flipH="1">
            <a:off x="6210028" y="4040281"/>
            <a:ext cx="1285636" cy="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зі стрілкою 18">
            <a:extLst>
              <a:ext uri="{FF2B5EF4-FFF2-40B4-BE49-F238E27FC236}">
                <a16:creationId xmlns:a16="http://schemas.microsoft.com/office/drawing/2014/main" id="{3439436B-64DE-4C5A-BBCE-411B6926EB17}"/>
              </a:ext>
            </a:extLst>
          </p:cNvPr>
          <p:cNvCxnSpPr>
            <a:cxnSpLocks/>
          </p:cNvCxnSpPr>
          <p:nvPr/>
        </p:nvCxnSpPr>
        <p:spPr>
          <a:xfrm flipH="1">
            <a:off x="5974842" y="4892623"/>
            <a:ext cx="1681948" cy="964782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33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7.40741E-7 L 0.49649 -0.2155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18" y="-1078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6" grpId="0" animBg="1"/>
      <p:bldP spid="6" grpId="1" animBg="1"/>
      <p:bldP spid="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B04BD9DB-DE9D-49D5-9845-1C52DAC44BA8}"/>
              </a:ext>
            </a:extLst>
          </p:cNvPr>
          <p:cNvGrpSpPr/>
          <p:nvPr/>
        </p:nvGrpSpPr>
        <p:grpSpPr>
          <a:xfrm>
            <a:off x="345233" y="2531706"/>
            <a:ext cx="9983757" cy="2397968"/>
            <a:chOff x="345233" y="3107096"/>
            <a:chExt cx="9983757" cy="1822578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8" name="Прямокутник: округлені кути 7">
              <a:extLst>
                <a:ext uri="{FF2B5EF4-FFF2-40B4-BE49-F238E27FC236}">
                  <a16:creationId xmlns:a16="http://schemas.microsoft.com/office/drawing/2014/main" id="{071047C9-F9EA-41EA-82DA-F1754AD9CCBE}"/>
                </a:ext>
              </a:extLst>
            </p:cNvPr>
            <p:cNvSpPr/>
            <p:nvPr/>
          </p:nvSpPr>
          <p:spPr>
            <a:xfrm>
              <a:off x="345233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" name="Прямокутник: округлені кути 10">
              <a:extLst>
                <a:ext uri="{FF2B5EF4-FFF2-40B4-BE49-F238E27FC236}">
                  <a16:creationId xmlns:a16="http://schemas.microsoft.com/office/drawing/2014/main" id="{8D6C42CE-9B09-4242-B50C-F8D7FC1872F3}"/>
                </a:ext>
              </a:extLst>
            </p:cNvPr>
            <p:cNvSpPr/>
            <p:nvPr/>
          </p:nvSpPr>
          <p:spPr>
            <a:xfrm>
              <a:off x="8593496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" name="Прямокутник: округлені кути 12">
              <a:extLst>
                <a:ext uri="{FF2B5EF4-FFF2-40B4-BE49-F238E27FC236}">
                  <a16:creationId xmlns:a16="http://schemas.microsoft.com/office/drawing/2014/main" id="{88579EB8-7BCC-4196-94A1-F295F25EA7B8}"/>
                </a:ext>
              </a:extLst>
            </p:cNvPr>
            <p:cNvSpPr/>
            <p:nvPr/>
          </p:nvSpPr>
          <p:spPr>
            <a:xfrm>
              <a:off x="3094654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5" name="Прямокутник: округлені кути 14">
              <a:extLst>
                <a:ext uri="{FF2B5EF4-FFF2-40B4-BE49-F238E27FC236}">
                  <a16:creationId xmlns:a16="http://schemas.microsoft.com/office/drawing/2014/main" id="{664EE4EA-7A5C-4E1F-9185-228358C6C918}"/>
                </a:ext>
              </a:extLst>
            </p:cNvPr>
            <p:cNvSpPr/>
            <p:nvPr/>
          </p:nvSpPr>
          <p:spPr>
            <a:xfrm>
              <a:off x="5844075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184246"/>
            <a:ext cx="10321466" cy="974976"/>
          </a:xfrm>
        </p:spPr>
        <p:txBody>
          <a:bodyPr/>
          <a:lstStyle/>
          <a:p>
            <a:r>
              <a:rPr lang="uk-UA" dirty="0"/>
              <a:t>Отримання </a:t>
            </a:r>
          </a:p>
        </p:txBody>
      </p:sp>
      <p:sp>
        <p:nvSpPr>
          <p:cNvPr id="10" name="Прямокутник: округлені кути 9">
            <a:hlinkClick r:id="rId4" action="ppaction://hlinksldjump"/>
            <a:extLst>
              <a:ext uri="{FF2B5EF4-FFF2-40B4-BE49-F238E27FC236}">
                <a16:creationId xmlns:a16="http://schemas.microsoft.com/office/drawing/2014/main" id="{F2A0B65D-DC6E-4E68-AF77-DEECF85F82FA}"/>
              </a:ext>
            </a:extLst>
          </p:cNvPr>
          <p:cNvSpPr/>
          <p:nvPr/>
        </p:nvSpPr>
        <p:spPr>
          <a:xfrm>
            <a:off x="633046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1. Отримання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2" name="Прямокутник: округлені кути 11">
            <a:hlinkClick r:id="rId5" action="ppaction://hlinksldjump"/>
            <a:extLst>
              <a:ext uri="{FF2B5EF4-FFF2-40B4-BE49-F238E27FC236}">
                <a16:creationId xmlns:a16="http://schemas.microsoft.com/office/drawing/2014/main" id="{6B98DCE1-06C6-41C1-BCCD-30BBDC0BF04E}"/>
              </a:ext>
            </a:extLst>
          </p:cNvPr>
          <p:cNvSpPr/>
          <p:nvPr/>
        </p:nvSpPr>
        <p:spPr>
          <a:xfrm>
            <a:off x="8881309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4. Збереження 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4" name="Прямокутник: округлені кути 13">
            <a:hlinkClick r:id="rId6" action="ppaction://hlinksldjump"/>
            <a:extLst>
              <a:ext uri="{FF2B5EF4-FFF2-40B4-BE49-F238E27FC236}">
                <a16:creationId xmlns:a16="http://schemas.microsoft.com/office/drawing/2014/main" id="{6593169F-884A-4EEE-B5A7-4D5080A2DF76}"/>
              </a:ext>
            </a:extLst>
          </p:cNvPr>
          <p:cNvSpPr/>
          <p:nvPr/>
        </p:nvSpPr>
        <p:spPr>
          <a:xfrm>
            <a:off x="3382467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2. Декодування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6" name="Прямокутник: округлені кути 15">
            <a:hlinkClick r:id="rId7" action="ppaction://hlinksldjump"/>
            <a:extLst>
              <a:ext uri="{FF2B5EF4-FFF2-40B4-BE49-F238E27FC236}">
                <a16:creationId xmlns:a16="http://schemas.microsoft.com/office/drawing/2014/main" id="{9C42E91D-584E-4159-B720-533FCE93BB3E}"/>
              </a:ext>
            </a:extLst>
          </p:cNvPr>
          <p:cNvSpPr/>
          <p:nvPr/>
        </p:nvSpPr>
        <p:spPr>
          <a:xfrm>
            <a:off x="6131888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3. Виконання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20" name="Сполучна лінія: вигнута 19">
            <a:extLst>
              <a:ext uri="{FF2B5EF4-FFF2-40B4-BE49-F238E27FC236}">
                <a16:creationId xmlns:a16="http://schemas.microsoft.com/office/drawing/2014/main" id="{D4536B0D-60E0-4623-9BAD-95AA63BB83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62679" y="995524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получна лінія: вигнута 31">
            <a:extLst>
              <a:ext uri="{FF2B5EF4-FFF2-40B4-BE49-F238E27FC236}">
                <a16:creationId xmlns:a16="http://schemas.microsoft.com/office/drawing/2014/main" id="{2294E690-21FC-4DD2-94B8-48442C27F0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4158" y="976695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получна лінія: вигнута 32">
            <a:extLst>
              <a:ext uri="{FF2B5EF4-FFF2-40B4-BE49-F238E27FC236}">
                <a16:creationId xmlns:a16="http://schemas.microsoft.com/office/drawing/2014/main" id="{1A9A1384-00DD-4797-ACCB-2C7EF45C34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7428" y="4451679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2137405" y="1850974"/>
            <a:ext cx="2749422" cy="1214501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F8E4"/>
                </a:solidFill>
              </a:rPr>
              <a:t> </a:t>
            </a:r>
            <a:r>
              <a:rPr lang="ru-RU" sz="1400" dirty="0" err="1">
                <a:solidFill>
                  <a:srgbClr val="FFF8E4"/>
                </a:solidFill>
              </a:rPr>
              <a:t>Передбачає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отримання</a:t>
            </a:r>
            <a:r>
              <a:rPr lang="ru-RU" sz="1400" dirty="0">
                <a:solidFill>
                  <a:srgbClr val="FFF8E4"/>
                </a:solidFill>
              </a:rPr>
              <a:t> </a:t>
            </a:r>
            <a:r>
              <a:rPr lang="ru-RU" sz="1400" dirty="0" err="1">
                <a:solidFill>
                  <a:srgbClr val="FFF8E4"/>
                </a:solidFill>
              </a:rPr>
              <a:t>інструкції</a:t>
            </a:r>
            <a:r>
              <a:rPr lang="ru-RU" sz="1400" dirty="0">
                <a:solidFill>
                  <a:srgbClr val="FFF8E4"/>
                </a:solidFill>
              </a:rPr>
              <a:t> (яка представлена ​​числом </a:t>
            </a:r>
            <a:r>
              <a:rPr lang="ru-RU" sz="1400" dirty="0" err="1">
                <a:solidFill>
                  <a:srgbClr val="FFF8E4"/>
                </a:solidFill>
              </a:rPr>
              <a:t>або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послідовністю</a:t>
            </a:r>
            <a:r>
              <a:rPr lang="ru-RU" sz="1400" dirty="0">
                <a:solidFill>
                  <a:srgbClr val="FFF8E4"/>
                </a:solidFill>
              </a:rPr>
              <a:t> чисел) </a:t>
            </a:r>
            <a:r>
              <a:rPr lang="ru-RU" sz="1400" dirty="0" err="1">
                <a:solidFill>
                  <a:srgbClr val="FFF8E4"/>
                </a:solidFill>
              </a:rPr>
              <a:t>із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пам’яті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програми</a:t>
            </a:r>
            <a:r>
              <a:rPr lang="ru-RU" sz="1400" dirty="0">
                <a:solidFill>
                  <a:srgbClr val="FFF8E4"/>
                </a:solidFill>
              </a:rPr>
              <a:t>.</a:t>
            </a:r>
            <a:endParaRPr lang="uk-UA" sz="1100" dirty="0">
              <a:solidFill>
                <a:srgbClr val="FFF8E4"/>
              </a:solidFill>
            </a:endParaRPr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EE7DF6D5-B845-4D30-8515-C2EE7AF8FDA7}"/>
              </a:ext>
            </a:extLst>
          </p:cNvPr>
          <p:cNvSpPr/>
          <p:nvPr/>
        </p:nvSpPr>
        <p:spPr>
          <a:xfrm>
            <a:off x="2962706" y="3261795"/>
            <a:ext cx="2831072" cy="1903004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rgbClr val="FFF8E4"/>
                </a:solidFill>
              </a:rPr>
              <a:t> Розташування (адреса) інструкції в пам’яті програми визначається програмним лічильником який зберігає число, яке визначає адресу наступної інструкції, яку потрібно отримати.</a:t>
            </a:r>
            <a:endParaRPr lang="uk-UA" sz="10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511314" y="3429000"/>
            <a:ext cx="2176621" cy="1577539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4EA7BA74-74A5-498A-9EB5-8D218DFD6605}"/>
              </a:ext>
            </a:extLst>
          </p:cNvPr>
          <p:cNvCxnSpPr/>
          <p:nvPr/>
        </p:nvCxnSpPr>
        <p:spPr>
          <a:xfrm>
            <a:off x="4558352" y="5889009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12FDBAE4-4E6A-45C0-ABE2-7F50FB9A0745}"/>
              </a:ext>
            </a:extLst>
          </p:cNvPr>
          <p:cNvCxnSpPr>
            <a:cxnSpLocks/>
          </p:cNvCxnSpPr>
          <p:nvPr/>
        </p:nvCxnSpPr>
        <p:spPr>
          <a:xfrm flipH="1" flipV="1">
            <a:off x="5793778" y="2572905"/>
            <a:ext cx="1785791" cy="49257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9B9CD433-E50A-47D7-BDAF-06AEF25BED7C}"/>
              </a:ext>
            </a:extLst>
          </p:cNvPr>
          <p:cNvCxnSpPr>
            <a:cxnSpLocks/>
          </p:cNvCxnSpPr>
          <p:nvPr/>
        </p:nvCxnSpPr>
        <p:spPr>
          <a:xfrm flipH="1">
            <a:off x="6210027" y="4040281"/>
            <a:ext cx="1285637" cy="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C85A8A7B-06C2-44CA-AA1B-1ADC536FB5D7}"/>
              </a:ext>
            </a:extLst>
          </p:cNvPr>
          <p:cNvCxnSpPr>
            <a:cxnSpLocks/>
          </p:cNvCxnSpPr>
          <p:nvPr/>
        </p:nvCxnSpPr>
        <p:spPr>
          <a:xfrm flipH="1">
            <a:off x="5974841" y="4892623"/>
            <a:ext cx="1681949" cy="964782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зі стрілкою 23">
            <a:extLst>
              <a:ext uri="{FF2B5EF4-FFF2-40B4-BE49-F238E27FC236}">
                <a16:creationId xmlns:a16="http://schemas.microsoft.com/office/drawing/2014/main" id="{97D092AB-0FE7-44F2-9820-197A91393D73}"/>
              </a:ext>
            </a:extLst>
          </p:cNvPr>
          <p:cNvCxnSpPr/>
          <p:nvPr/>
        </p:nvCxnSpPr>
        <p:spPr>
          <a:xfrm>
            <a:off x="4455993" y="6576667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кутник: округлені кути 25">
            <a:extLst>
              <a:ext uri="{FF2B5EF4-FFF2-40B4-BE49-F238E27FC236}">
                <a16:creationId xmlns:a16="http://schemas.microsoft.com/office/drawing/2014/main" id="{7E67235A-7BD6-4C08-B3D6-B7636E267529}"/>
              </a:ext>
            </a:extLst>
          </p:cNvPr>
          <p:cNvSpPr/>
          <p:nvPr/>
        </p:nvSpPr>
        <p:spPr>
          <a:xfrm>
            <a:off x="1063715" y="5274138"/>
            <a:ext cx="4323410" cy="1334932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rgbClr val="FFF8E4"/>
                </a:solidFill>
              </a:rPr>
              <a:t>Часто інструкцію, яку потрібно отримати, потрібно отримати з відносно повільної пам’яті, що спричиняє зупинку ЦП під час очікування повернення інструкції.</a:t>
            </a:r>
          </a:p>
        </p:txBody>
      </p:sp>
    </p:spTree>
    <p:extLst>
      <p:ext uri="{BB962C8B-B14F-4D97-AF65-F5344CB8AC3E}">
        <p14:creationId xmlns:p14="http://schemas.microsoft.com/office/powerpoint/2010/main" val="335204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1.48148E-6 L 0.58294 -0.1666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54" y="-833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2" grpId="0" animBg="1"/>
      <p:bldP spid="14" grpId="0" animBg="1"/>
      <p:bldP spid="16" grpId="0" animBg="1"/>
      <p:bldP spid="2" grpId="0" animBg="1"/>
      <p:bldP spid="17" grpId="0" animBg="1"/>
      <p:bldP spid="19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кутник: округлені кути 16">
            <a:extLst>
              <a:ext uri="{FF2B5EF4-FFF2-40B4-BE49-F238E27FC236}">
                <a16:creationId xmlns:a16="http://schemas.microsoft.com/office/drawing/2014/main" id="{0D1E330F-5BA3-4AB7-BD0C-363AB626BF1E}"/>
              </a:ext>
            </a:extLst>
          </p:cNvPr>
          <p:cNvSpPr/>
          <p:nvPr/>
        </p:nvSpPr>
        <p:spPr>
          <a:xfrm>
            <a:off x="3157796" y="4144887"/>
            <a:ext cx="2485790" cy="1535996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rgbClr val="FFF8E4"/>
                </a:solidFill>
              </a:rPr>
              <a:t>Результати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записуються</a:t>
            </a:r>
            <a:r>
              <a:rPr lang="ru-RU" sz="1400" dirty="0">
                <a:solidFill>
                  <a:srgbClr val="FFF8E4"/>
                </a:solidFill>
              </a:rPr>
              <a:t> у </a:t>
            </a:r>
            <a:r>
              <a:rPr lang="ru-RU" sz="1400" dirty="0" err="1">
                <a:solidFill>
                  <a:srgbClr val="FFF8E4"/>
                </a:solidFill>
              </a:rPr>
              <a:t>внутрішній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регістр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процесора</a:t>
            </a:r>
            <a:r>
              <a:rPr lang="ru-RU" sz="1400" dirty="0">
                <a:solidFill>
                  <a:srgbClr val="FFF8E4"/>
                </a:solidFill>
              </a:rPr>
              <a:t>. В </a:t>
            </a:r>
            <a:r>
              <a:rPr lang="ru-RU" sz="1400" dirty="0" err="1">
                <a:solidFill>
                  <a:srgbClr val="FFF8E4"/>
                </a:solidFill>
              </a:rPr>
              <a:t>інших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випадках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можуть</a:t>
            </a:r>
            <a:r>
              <a:rPr lang="ru-RU" sz="1400" dirty="0">
                <a:solidFill>
                  <a:srgbClr val="FFF8E4"/>
                </a:solidFill>
              </a:rPr>
              <a:t> бути </a:t>
            </a:r>
            <a:r>
              <a:rPr lang="ru-RU" sz="1400" dirty="0" err="1">
                <a:solidFill>
                  <a:srgbClr val="FFF8E4"/>
                </a:solidFill>
              </a:rPr>
              <a:t>записані</a:t>
            </a:r>
            <a:r>
              <a:rPr lang="ru-RU" sz="1400" dirty="0">
                <a:solidFill>
                  <a:srgbClr val="FFF8E4"/>
                </a:solidFill>
              </a:rPr>
              <a:t> до </a:t>
            </a:r>
            <a:r>
              <a:rPr lang="ru-RU" sz="1400" dirty="0" err="1">
                <a:solidFill>
                  <a:srgbClr val="FFF8E4"/>
                </a:solidFill>
              </a:rPr>
              <a:t>основної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пам’яті</a:t>
            </a:r>
            <a:r>
              <a:rPr lang="ru-RU" sz="1400" dirty="0">
                <a:solidFill>
                  <a:srgbClr val="FFF8E4"/>
                </a:solidFill>
              </a:rPr>
              <a:t>.</a:t>
            </a:r>
            <a:endParaRPr lang="uk-UA" sz="1400" dirty="0">
              <a:solidFill>
                <a:srgbClr val="FFF8E4"/>
              </a:solidFill>
            </a:endParaRPr>
          </a:p>
        </p:txBody>
      </p: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B04BD9DB-DE9D-49D5-9845-1C52DAC44BA8}"/>
              </a:ext>
            </a:extLst>
          </p:cNvPr>
          <p:cNvGrpSpPr/>
          <p:nvPr/>
        </p:nvGrpSpPr>
        <p:grpSpPr>
          <a:xfrm>
            <a:off x="345233" y="2531706"/>
            <a:ext cx="9983757" cy="2397968"/>
            <a:chOff x="345233" y="3107096"/>
            <a:chExt cx="9983757" cy="182257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8" name="Прямокутник: округлені кути 7">
              <a:extLst>
                <a:ext uri="{FF2B5EF4-FFF2-40B4-BE49-F238E27FC236}">
                  <a16:creationId xmlns:a16="http://schemas.microsoft.com/office/drawing/2014/main" id="{071047C9-F9EA-41EA-82DA-F1754AD9CCBE}"/>
                </a:ext>
              </a:extLst>
            </p:cNvPr>
            <p:cNvSpPr/>
            <p:nvPr/>
          </p:nvSpPr>
          <p:spPr>
            <a:xfrm>
              <a:off x="345233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" name="Прямокутник: округлені кути 10">
              <a:extLst>
                <a:ext uri="{FF2B5EF4-FFF2-40B4-BE49-F238E27FC236}">
                  <a16:creationId xmlns:a16="http://schemas.microsoft.com/office/drawing/2014/main" id="{8D6C42CE-9B09-4242-B50C-F8D7FC1872F3}"/>
                </a:ext>
              </a:extLst>
            </p:cNvPr>
            <p:cNvSpPr/>
            <p:nvPr/>
          </p:nvSpPr>
          <p:spPr>
            <a:xfrm>
              <a:off x="8593496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" name="Прямокутник: округлені кути 12">
              <a:extLst>
                <a:ext uri="{FF2B5EF4-FFF2-40B4-BE49-F238E27FC236}">
                  <a16:creationId xmlns:a16="http://schemas.microsoft.com/office/drawing/2014/main" id="{88579EB8-7BCC-4196-94A1-F295F25EA7B8}"/>
                </a:ext>
              </a:extLst>
            </p:cNvPr>
            <p:cNvSpPr/>
            <p:nvPr/>
          </p:nvSpPr>
          <p:spPr>
            <a:xfrm>
              <a:off x="3094654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5" name="Прямокутник: округлені кути 14">
              <a:extLst>
                <a:ext uri="{FF2B5EF4-FFF2-40B4-BE49-F238E27FC236}">
                  <a16:creationId xmlns:a16="http://schemas.microsoft.com/office/drawing/2014/main" id="{664EE4EA-7A5C-4E1F-9185-228358C6C918}"/>
                </a:ext>
              </a:extLst>
            </p:cNvPr>
            <p:cNvSpPr/>
            <p:nvPr/>
          </p:nvSpPr>
          <p:spPr>
            <a:xfrm>
              <a:off x="5844075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184246"/>
            <a:ext cx="10321466" cy="974976"/>
          </a:xfrm>
        </p:spPr>
        <p:txBody>
          <a:bodyPr/>
          <a:lstStyle/>
          <a:p>
            <a:r>
              <a:rPr lang="uk-UA" dirty="0"/>
              <a:t>Виконання </a:t>
            </a:r>
          </a:p>
        </p:txBody>
      </p:sp>
      <p:sp>
        <p:nvSpPr>
          <p:cNvPr id="10" name="Прямокутник: округлені кути 9">
            <a:hlinkClick r:id="rId3" action="ppaction://hlinksldjump"/>
            <a:extLst>
              <a:ext uri="{FF2B5EF4-FFF2-40B4-BE49-F238E27FC236}">
                <a16:creationId xmlns:a16="http://schemas.microsoft.com/office/drawing/2014/main" id="{F2A0B65D-DC6E-4E68-AF77-DEECF85F82FA}"/>
              </a:ext>
            </a:extLst>
          </p:cNvPr>
          <p:cNvSpPr/>
          <p:nvPr/>
        </p:nvSpPr>
        <p:spPr>
          <a:xfrm>
            <a:off x="633046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1. Отримання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2" name="Прямокутник: округлені кути 11">
            <a:hlinkClick r:id="rId4" action="ppaction://hlinksldjump"/>
            <a:extLst>
              <a:ext uri="{FF2B5EF4-FFF2-40B4-BE49-F238E27FC236}">
                <a16:creationId xmlns:a16="http://schemas.microsoft.com/office/drawing/2014/main" id="{6B98DCE1-06C6-41C1-BCCD-30BBDC0BF04E}"/>
              </a:ext>
            </a:extLst>
          </p:cNvPr>
          <p:cNvSpPr/>
          <p:nvPr/>
        </p:nvSpPr>
        <p:spPr>
          <a:xfrm>
            <a:off x="8881309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4. Збереження 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4" name="Прямокутник: округлені кути 13">
            <a:hlinkClick r:id="rId5" action="ppaction://hlinksldjump"/>
            <a:extLst>
              <a:ext uri="{FF2B5EF4-FFF2-40B4-BE49-F238E27FC236}">
                <a16:creationId xmlns:a16="http://schemas.microsoft.com/office/drawing/2014/main" id="{6593169F-884A-4EEE-B5A7-4D5080A2DF76}"/>
              </a:ext>
            </a:extLst>
          </p:cNvPr>
          <p:cNvSpPr/>
          <p:nvPr/>
        </p:nvSpPr>
        <p:spPr>
          <a:xfrm>
            <a:off x="3382467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2. Декодування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6" name="Прямокутник: округлені кути 15">
            <a:hlinkClick r:id="rId6" action="ppaction://hlinksldjump"/>
            <a:extLst>
              <a:ext uri="{FF2B5EF4-FFF2-40B4-BE49-F238E27FC236}">
                <a16:creationId xmlns:a16="http://schemas.microsoft.com/office/drawing/2014/main" id="{9C42E91D-584E-4159-B720-533FCE93BB3E}"/>
              </a:ext>
            </a:extLst>
          </p:cNvPr>
          <p:cNvSpPr/>
          <p:nvPr/>
        </p:nvSpPr>
        <p:spPr>
          <a:xfrm>
            <a:off x="6131888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3. Виконання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20" name="Сполучна лінія: вигнута 19">
            <a:extLst>
              <a:ext uri="{FF2B5EF4-FFF2-40B4-BE49-F238E27FC236}">
                <a16:creationId xmlns:a16="http://schemas.microsoft.com/office/drawing/2014/main" id="{D4536B0D-60E0-4623-9BAD-95AA63BB83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62679" y="995524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получна лінія: вигнута 31">
            <a:extLst>
              <a:ext uri="{FF2B5EF4-FFF2-40B4-BE49-F238E27FC236}">
                <a16:creationId xmlns:a16="http://schemas.microsoft.com/office/drawing/2014/main" id="{2294E690-21FC-4DD2-94B8-48442C27F0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4158" y="976695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получна лінія: вигнута 32">
            <a:extLst>
              <a:ext uri="{FF2B5EF4-FFF2-40B4-BE49-F238E27FC236}">
                <a16:creationId xmlns:a16="http://schemas.microsoft.com/office/drawing/2014/main" id="{1A9A1384-00DD-4797-ACCB-2C7EF45C34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7428" y="4451679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2137405" y="1693200"/>
            <a:ext cx="3837436" cy="1372275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rgbClr val="FFF8E4"/>
                </a:solidFill>
              </a:rPr>
              <a:t>Під</a:t>
            </a:r>
            <a:r>
              <a:rPr lang="ru-RU" sz="1400" dirty="0">
                <a:solidFill>
                  <a:srgbClr val="FFF8E4"/>
                </a:solidFill>
              </a:rPr>
              <a:t> час </a:t>
            </a:r>
            <a:r>
              <a:rPr lang="ru-RU" sz="1400" dirty="0" err="1">
                <a:solidFill>
                  <a:srgbClr val="FFF8E4"/>
                </a:solidFill>
              </a:rPr>
              <a:t>кожної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дії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керуючі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сигнали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електрично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вмикають</a:t>
            </a:r>
            <a:r>
              <a:rPr lang="en-US" sz="1400" dirty="0">
                <a:solidFill>
                  <a:srgbClr val="FFF8E4"/>
                </a:solidFill>
              </a:rPr>
              <a:t>/</a:t>
            </a:r>
            <a:r>
              <a:rPr lang="ru-RU" sz="1400" dirty="0" err="1">
                <a:solidFill>
                  <a:srgbClr val="FFF8E4"/>
                </a:solidFill>
              </a:rPr>
              <a:t>вимикають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різні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частини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процесора</a:t>
            </a:r>
            <a:r>
              <a:rPr lang="ru-RU" sz="1400" dirty="0">
                <a:solidFill>
                  <a:srgbClr val="FFF8E4"/>
                </a:solidFill>
              </a:rPr>
              <a:t>, </a:t>
            </a:r>
            <a:r>
              <a:rPr lang="ru-RU" sz="1400" dirty="0" err="1">
                <a:solidFill>
                  <a:srgbClr val="FFF8E4"/>
                </a:solidFill>
              </a:rPr>
              <a:t>щоб</a:t>
            </a:r>
            <a:r>
              <a:rPr lang="ru-RU" sz="1400" dirty="0">
                <a:solidFill>
                  <a:srgbClr val="FFF8E4"/>
                </a:solidFill>
              </a:rPr>
              <a:t> вони могли </a:t>
            </a:r>
            <a:r>
              <a:rPr lang="ru-RU" sz="1400" dirty="0" err="1">
                <a:solidFill>
                  <a:srgbClr val="FFF8E4"/>
                </a:solidFill>
              </a:rPr>
              <a:t>виконувати</a:t>
            </a:r>
            <a:r>
              <a:rPr lang="ru-RU" sz="1400" dirty="0">
                <a:solidFill>
                  <a:srgbClr val="FFF8E4"/>
                </a:solidFill>
              </a:rPr>
              <a:t> всю </a:t>
            </a:r>
            <a:r>
              <a:rPr lang="ru-RU" sz="1400" dirty="0" err="1">
                <a:solidFill>
                  <a:srgbClr val="FFF8E4"/>
                </a:solidFill>
              </a:rPr>
              <a:t>або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частину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потрібної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операції</a:t>
            </a:r>
            <a:r>
              <a:rPr lang="ru-RU" sz="1400" dirty="0">
                <a:solidFill>
                  <a:srgbClr val="FFF8E4"/>
                </a:solidFill>
              </a:rPr>
              <a:t>. 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EE7DF6D5-B845-4D30-8515-C2EE7AF8FDA7}"/>
              </a:ext>
            </a:extLst>
          </p:cNvPr>
          <p:cNvSpPr/>
          <p:nvPr/>
        </p:nvSpPr>
        <p:spPr>
          <a:xfrm>
            <a:off x="3013003" y="3170068"/>
            <a:ext cx="2831072" cy="707794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rgbClr val="FFF8E4"/>
                </a:solidFill>
              </a:rPr>
              <a:t>Дія звершується </a:t>
            </a:r>
            <a:r>
              <a:rPr lang="ru-RU" sz="1400" dirty="0">
                <a:solidFill>
                  <a:srgbClr val="FFF8E4"/>
                </a:solidFill>
              </a:rPr>
              <a:t>у </a:t>
            </a:r>
            <a:r>
              <a:rPr lang="ru-RU" sz="1400" dirty="0" err="1">
                <a:solidFill>
                  <a:srgbClr val="FFF8E4"/>
                </a:solidFill>
              </a:rPr>
              <a:t>відповідь</a:t>
            </a:r>
            <a:r>
              <a:rPr lang="ru-RU" sz="1400" dirty="0">
                <a:solidFill>
                  <a:srgbClr val="FFF8E4"/>
                </a:solidFill>
              </a:rPr>
              <a:t> на </a:t>
            </a:r>
            <a:r>
              <a:rPr lang="ru-RU" sz="1400" dirty="0" err="1">
                <a:solidFill>
                  <a:srgbClr val="FFF8E4"/>
                </a:solidFill>
              </a:rPr>
              <a:t>тактовий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імпуль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99359" y="3846281"/>
            <a:ext cx="2176621" cy="1577539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4EA7BA74-74A5-498A-9EB5-8D218DFD6605}"/>
              </a:ext>
            </a:extLst>
          </p:cNvPr>
          <p:cNvCxnSpPr/>
          <p:nvPr/>
        </p:nvCxnSpPr>
        <p:spPr>
          <a:xfrm>
            <a:off x="4558352" y="5889009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12FDBAE4-4E6A-45C0-ABE2-7F50FB9A0745}"/>
              </a:ext>
            </a:extLst>
          </p:cNvPr>
          <p:cNvCxnSpPr>
            <a:cxnSpLocks/>
          </p:cNvCxnSpPr>
          <p:nvPr/>
        </p:nvCxnSpPr>
        <p:spPr>
          <a:xfrm flipH="1" flipV="1">
            <a:off x="6282081" y="2634137"/>
            <a:ext cx="1456865" cy="431338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9B9CD433-E50A-47D7-BDAF-06AEF25BED7C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6337171" y="3615408"/>
            <a:ext cx="1242398" cy="115282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C85A8A7B-06C2-44CA-AA1B-1ADC536FB5D7}"/>
              </a:ext>
            </a:extLst>
          </p:cNvPr>
          <p:cNvCxnSpPr>
            <a:cxnSpLocks/>
          </p:cNvCxnSpPr>
          <p:nvPr/>
        </p:nvCxnSpPr>
        <p:spPr>
          <a:xfrm flipH="1">
            <a:off x="6282081" y="5009703"/>
            <a:ext cx="1541120" cy="956988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кутник: округлені кути 23">
            <a:extLst>
              <a:ext uri="{FF2B5EF4-FFF2-40B4-BE49-F238E27FC236}">
                <a16:creationId xmlns:a16="http://schemas.microsoft.com/office/drawing/2014/main" id="{72850485-A271-4DA5-8474-8ECCCDB41E0A}"/>
              </a:ext>
            </a:extLst>
          </p:cNvPr>
          <p:cNvSpPr/>
          <p:nvPr/>
        </p:nvSpPr>
        <p:spPr>
          <a:xfrm>
            <a:off x="2569029" y="5889009"/>
            <a:ext cx="2256462" cy="763471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rgbClr val="FFF8E4"/>
                </a:solidFill>
              </a:rPr>
              <a:t>Принцип виконання інструкцій</a:t>
            </a:r>
          </a:p>
        </p:txBody>
      </p:sp>
      <p:cxnSp>
        <p:nvCxnSpPr>
          <p:cNvPr id="26" name="Пряма зі стрілкою 25">
            <a:extLst>
              <a:ext uri="{FF2B5EF4-FFF2-40B4-BE49-F238E27FC236}">
                <a16:creationId xmlns:a16="http://schemas.microsoft.com/office/drawing/2014/main" id="{371F93C9-7D83-4B8C-B9BD-4E20E9CCF1DF}"/>
              </a:ext>
            </a:extLst>
          </p:cNvPr>
          <p:cNvCxnSpPr/>
          <p:nvPr/>
        </p:nvCxnSpPr>
        <p:spPr>
          <a:xfrm>
            <a:off x="4460954" y="6513971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зі стрілкою 24">
            <a:extLst>
              <a:ext uri="{FF2B5EF4-FFF2-40B4-BE49-F238E27FC236}">
                <a16:creationId xmlns:a16="http://schemas.microsoft.com/office/drawing/2014/main" id="{DBB226B8-4854-4A00-BAE8-4CEA76EBD824}"/>
              </a:ext>
            </a:extLst>
          </p:cNvPr>
          <p:cNvCxnSpPr>
            <a:cxnSpLocks/>
          </p:cNvCxnSpPr>
          <p:nvPr/>
        </p:nvCxnSpPr>
        <p:spPr>
          <a:xfrm flipH="1">
            <a:off x="6284076" y="4190315"/>
            <a:ext cx="1295493" cy="352345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5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1.11022E-16 L 0.1819 -0.183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-919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6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 animBg="1"/>
      <p:bldP spid="12" grpId="0" animBg="1"/>
      <p:bldP spid="14" grpId="0" animBg="1"/>
      <p:bldP spid="16" grpId="0" animBg="1"/>
      <p:bldP spid="2" grpId="0" animBg="1"/>
      <p:bldP spid="17" grpId="0" animBg="1"/>
      <p:bldP spid="19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7" y="80569"/>
            <a:ext cx="4780618" cy="1412135"/>
          </a:xfrm>
        </p:spPr>
        <p:txBody>
          <a:bodyPr>
            <a:normAutofit/>
          </a:bodyPr>
          <a:lstStyle/>
          <a:p>
            <a:r>
              <a:rPr lang="uk-UA" dirty="0"/>
              <a:t>Виконання інструкцій 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823274" y="2066100"/>
            <a:ext cx="5031556" cy="1412136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rgbClr val="FFF8E4"/>
                </a:solidFill>
              </a:rPr>
              <a:t>Наприклад</a:t>
            </a:r>
            <a:r>
              <a:rPr lang="ru-RU" sz="1400" dirty="0">
                <a:solidFill>
                  <a:srgbClr val="FFF8E4"/>
                </a:solidFill>
              </a:rPr>
              <a:t>, </a:t>
            </a:r>
            <a:r>
              <a:rPr lang="ru-RU" sz="1400" dirty="0" err="1">
                <a:solidFill>
                  <a:srgbClr val="FFF8E4"/>
                </a:solidFill>
              </a:rPr>
              <a:t>якщо</a:t>
            </a:r>
            <a:r>
              <a:rPr lang="ru-RU" sz="1400" dirty="0">
                <a:solidFill>
                  <a:srgbClr val="FFF8E4"/>
                </a:solidFill>
              </a:rPr>
              <a:t> повинна бути </a:t>
            </a:r>
            <a:r>
              <a:rPr lang="ru-RU" sz="1400" dirty="0" err="1">
                <a:solidFill>
                  <a:srgbClr val="FFF8E4"/>
                </a:solidFill>
              </a:rPr>
              <a:t>виконана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інструкція</a:t>
            </a:r>
            <a:r>
              <a:rPr lang="ru-RU" sz="1400" dirty="0">
                <a:solidFill>
                  <a:srgbClr val="FFF8E4"/>
                </a:solidFill>
              </a:rPr>
              <a:t>, яка </a:t>
            </a:r>
            <a:r>
              <a:rPr lang="ru-RU" sz="1400" dirty="0" err="1">
                <a:solidFill>
                  <a:srgbClr val="FFF8E4"/>
                </a:solidFill>
              </a:rPr>
              <a:t>виконує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додавання</a:t>
            </a:r>
            <a:r>
              <a:rPr lang="ru-RU" sz="1400" dirty="0">
                <a:solidFill>
                  <a:srgbClr val="FFF8E4"/>
                </a:solidFill>
              </a:rPr>
              <a:t>, </a:t>
            </a:r>
            <a:r>
              <a:rPr lang="ru-RU" sz="1400" dirty="0" err="1">
                <a:solidFill>
                  <a:srgbClr val="FFF8E4"/>
                </a:solidFill>
              </a:rPr>
              <a:t>активуються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регістри</a:t>
            </a:r>
            <a:r>
              <a:rPr lang="ru-RU" sz="1400" dirty="0">
                <a:solidFill>
                  <a:srgbClr val="FFF8E4"/>
                </a:solidFill>
              </a:rPr>
              <a:t>, </a:t>
            </a:r>
            <a:r>
              <a:rPr lang="ru-RU" sz="1400" dirty="0" err="1">
                <a:solidFill>
                  <a:srgbClr val="FFF8E4"/>
                </a:solidFill>
              </a:rPr>
              <a:t>що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містять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операнди</a:t>
            </a:r>
            <a:r>
              <a:rPr lang="ru-RU" sz="1400" dirty="0">
                <a:solidFill>
                  <a:srgbClr val="FFF8E4"/>
                </a:solidFill>
              </a:rPr>
              <a:t> (числа, </a:t>
            </a:r>
            <a:r>
              <a:rPr lang="ru-RU" sz="1400" dirty="0" err="1">
                <a:solidFill>
                  <a:srgbClr val="FFF8E4"/>
                </a:solidFill>
              </a:rPr>
              <a:t>які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потрібно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підсумувати</a:t>
            </a:r>
            <a:r>
              <a:rPr lang="ru-RU" sz="1400" dirty="0">
                <a:solidFill>
                  <a:srgbClr val="FFF8E4"/>
                </a:solidFill>
              </a:rPr>
              <a:t>), а </a:t>
            </a:r>
            <a:r>
              <a:rPr lang="ru-RU" sz="1400" dirty="0" err="1">
                <a:solidFill>
                  <a:srgbClr val="FFF8E4"/>
                </a:solidFill>
              </a:rPr>
              <a:t>також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частини</a:t>
            </a:r>
            <a:r>
              <a:rPr lang="ru-RU" sz="1400" dirty="0">
                <a:solidFill>
                  <a:srgbClr val="FFF8E4"/>
                </a:solidFill>
              </a:rPr>
              <a:t> арифметико-</a:t>
            </a:r>
            <a:r>
              <a:rPr lang="ru-RU" sz="1400" dirty="0" err="1">
                <a:solidFill>
                  <a:srgbClr val="FFF8E4"/>
                </a:solidFill>
              </a:rPr>
              <a:t>логічного</a:t>
            </a:r>
            <a:r>
              <a:rPr lang="ru-RU" sz="1400" dirty="0">
                <a:solidFill>
                  <a:srgbClr val="FFF8E4"/>
                </a:solidFill>
              </a:rPr>
              <a:t> пристрою (</a:t>
            </a:r>
            <a:r>
              <a:rPr lang="en-US" sz="1400" dirty="0">
                <a:solidFill>
                  <a:srgbClr val="FFF8E4"/>
                </a:solidFill>
              </a:rPr>
              <a:t>ALU), </a:t>
            </a:r>
            <a:r>
              <a:rPr lang="ru-RU" sz="1400" dirty="0" err="1">
                <a:solidFill>
                  <a:srgbClr val="FFF8E4"/>
                </a:solidFill>
              </a:rPr>
              <a:t>які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виконують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додавання</a:t>
            </a:r>
            <a:r>
              <a:rPr lang="ru-RU" sz="1400" dirty="0">
                <a:solidFill>
                  <a:srgbClr val="FFF8E4"/>
                </a:solidFill>
              </a:rPr>
              <a:t>. 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EE7DF6D5-B845-4D30-8515-C2EE7AF8FDA7}"/>
              </a:ext>
            </a:extLst>
          </p:cNvPr>
          <p:cNvSpPr/>
          <p:nvPr/>
        </p:nvSpPr>
        <p:spPr>
          <a:xfrm>
            <a:off x="716147" y="3614104"/>
            <a:ext cx="5458807" cy="624302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F8E4"/>
                </a:solidFill>
              </a:rPr>
              <a:t>Коли </a:t>
            </a:r>
            <a:r>
              <a:rPr lang="ru-RU" sz="1400" dirty="0" err="1">
                <a:solidFill>
                  <a:srgbClr val="FFF8E4"/>
                </a:solidFill>
              </a:rPr>
              <a:t>виникає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тактовий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імпульс</a:t>
            </a:r>
            <a:r>
              <a:rPr lang="ru-RU" sz="1400" dirty="0">
                <a:solidFill>
                  <a:srgbClr val="FFF8E4"/>
                </a:solidFill>
              </a:rPr>
              <a:t>, </a:t>
            </a:r>
            <a:r>
              <a:rPr lang="ru-RU" sz="1400" dirty="0" err="1">
                <a:solidFill>
                  <a:srgbClr val="FFF8E4"/>
                </a:solidFill>
              </a:rPr>
              <a:t>операнди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надходять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із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регістрів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джерела</a:t>
            </a:r>
            <a:r>
              <a:rPr lang="ru-RU" sz="1400" dirty="0">
                <a:solidFill>
                  <a:srgbClr val="FFF8E4"/>
                </a:solidFill>
              </a:rPr>
              <a:t> в ALU, а на </a:t>
            </a:r>
            <a:r>
              <a:rPr lang="ru-RU" sz="1400" dirty="0" err="1">
                <a:solidFill>
                  <a:srgbClr val="FFF8E4"/>
                </a:solidFill>
              </a:rPr>
              <a:t>його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виході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з’являється</a:t>
            </a:r>
            <a:r>
              <a:rPr lang="ru-RU" sz="1400" dirty="0">
                <a:solidFill>
                  <a:srgbClr val="FFF8E4"/>
                </a:solidFill>
              </a:rPr>
              <a:t> сума.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4EA7BA74-74A5-498A-9EB5-8D218DFD6605}"/>
              </a:ext>
            </a:extLst>
          </p:cNvPr>
          <p:cNvCxnSpPr/>
          <p:nvPr/>
        </p:nvCxnSpPr>
        <p:spPr>
          <a:xfrm>
            <a:off x="4558352" y="5889009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12FDBAE4-4E6A-45C0-ABE2-7F50FB9A0745}"/>
              </a:ext>
            </a:extLst>
          </p:cNvPr>
          <p:cNvCxnSpPr>
            <a:cxnSpLocks/>
          </p:cNvCxnSpPr>
          <p:nvPr/>
        </p:nvCxnSpPr>
        <p:spPr>
          <a:xfrm flipH="1" flipV="1">
            <a:off x="6282081" y="2634137"/>
            <a:ext cx="1456865" cy="431338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9B9CD433-E50A-47D7-BDAF-06AEF25BED7C}"/>
              </a:ext>
            </a:extLst>
          </p:cNvPr>
          <p:cNvCxnSpPr>
            <a:cxnSpLocks/>
          </p:cNvCxnSpPr>
          <p:nvPr/>
        </p:nvCxnSpPr>
        <p:spPr>
          <a:xfrm flipH="1" flipV="1">
            <a:off x="6613237" y="3899153"/>
            <a:ext cx="966332" cy="54204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C85A8A7B-06C2-44CA-AA1B-1ADC536FB5D7}"/>
              </a:ext>
            </a:extLst>
          </p:cNvPr>
          <p:cNvCxnSpPr>
            <a:cxnSpLocks/>
          </p:cNvCxnSpPr>
          <p:nvPr/>
        </p:nvCxnSpPr>
        <p:spPr>
          <a:xfrm flipH="1">
            <a:off x="6282081" y="5009703"/>
            <a:ext cx="1541120" cy="956988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кутник: округлені кути 23">
            <a:extLst>
              <a:ext uri="{FF2B5EF4-FFF2-40B4-BE49-F238E27FC236}">
                <a16:creationId xmlns:a16="http://schemas.microsoft.com/office/drawing/2014/main" id="{72850485-A271-4DA5-8474-8ECCCDB41E0A}"/>
              </a:ext>
            </a:extLst>
          </p:cNvPr>
          <p:cNvSpPr/>
          <p:nvPr/>
        </p:nvSpPr>
        <p:spPr>
          <a:xfrm>
            <a:off x="2569029" y="5889009"/>
            <a:ext cx="2256462" cy="763471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rgbClr val="FFF8E4"/>
                </a:solidFill>
              </a:rPr>
              <a:t>Принцип виконання інструкцій</a:t>
            </a:r>
          </a:p>
        </p:txBody>
      </p:sp>
      <p:cxnSp>
        <p:nvCxnSpPr>
          <p:cNvPr id="26" name="Пряма зі стрілкою 25">
            <a:extLst>
              <a:ext uri="{FF2B5EF4-FFF2-40B4-BE49-F238E27FC236}">
                <a16:creationId xmlns:a16="http://schemas.microsoft.com/office/drawing/2014/main" id="{371F93C9-7D83-4B8C-B9BD-4E20E9CCF1DF}"/>
              </a:ext>
            </a:extLst>
          </p:cNvPr>
          <p:cNvCxnSpPr/>
          <p:nvPr/>
        </p:nvCxnSpPr>
        <p:spPr>
          <a:xfrm>
            <a:off x="4460954" y="6513971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кутник: округлені кути 16">
            <a:extLst>
              <a:ext uri="{FF2B5EF4-FFF2-40B4-BE49-F238E27FC236}">
                <a16:creationId xmlns:a16="http://schemas.microsoft.com/office/drawing/2014/main" id="{0D1E330F-5BA3-4AB7-BD0C-363AB626BF1E}"/>
              </a:ext>
            </a:extLst>
          </p:cNvPr>
          <p:cNvSpPr/>
          <p:nvPr/>
        </p:nvSpPr>
        <p:spPr>
          <a:xfrm>
            <a:off x="577226" y="4431894"/>
            <a:ext cx="5358894" cy="933401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F8E4"/>
                </a:solidFill>
              </a:rPr>
              <a:t>На </a:t>
            </a:r>
            <a:r>
              <a:rPr lang="ru-RU" sz="1400" dirty="0" err="1">
                <a:solidFill>
                  <a:srgbClr val="FFF8E4"/>
                </a:solidFill>
              </a:rPr>
              <a:t>наступних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тактових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імпульсах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інші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компоненти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вмикаються</a:t>
            </a:r>
            <a:r>
              <a:rPr lang="ru-RU" sz="1400" dirty="0">
                <a:solidFill>
                  <a:srgbClr val="FFF8E4"/>
                </a:solidFill>
              </a:rPr>
              <a:t> (і </a:t>
            </a:r>
            <a:r>
              <a:rPr lang="ru-RU" sz="1400" dirty="0" err="1">
                <a:solidFill>
                  <a:srgbClr val="FFF8E4"/>
                </a:solidFill>
              </a:rPr>
              <a:t>вимикаються</a:t>
            </a:r>
            <a:r>
              <a:rPr lang="ru-RU" sz="1400" dirty="0">
                <a:solidFill>
                  <a:srgbClr val="FFF8E4"/>
                </a:solidFill>
              </a:rPr>
              <a:t>), </a:t>
            </a:r>
            <a:r>
              <a:rPr lang="ru-RU" sz="1400" dirty="0" err="1">
                <a:solidFill>
                  <a:srgbClr val="FFF8E4"/>
                </a:solidFill>
              </a:rPr>
              <a:t>щоб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перемістити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вихід</a:t>
            </a:r>
            <a:r>
              <a:rPr lang="ru-RU" sz="1400" dirty="0">
                <a:solidFill>
                  <a:srgbClr val="FFF8E4"/>
                </a:solidFill>
              </a:rPr>
              <a:t> (суму </a:t>
            </a:r>
            <a:r>
              <a:rPr lang="ru-RU" sz="1400" dirty="0" err="1">
                <a:solidFill>
                  <a:srgbClr val="FFF8E4"/>
                </a:solidFill>
              </a:rPr>
              <a:t>операції</a:t>
            </a:r>
            <a:r>
              <a:rPr lang="ru-RU" sz="1400" dirty="0">
                <a:solidFill>
                  <a:srgbClr val="FFF8E4"/>
                </a:solidFill>
              </a:rPr>
              <a:t>) у </a:t>
            </a:r>
            <a:r>
              <a:rPr lang="ru-RU" sz="1400" dirty="0" err="1">
                <a:solidFill>
                  <a:srgbClr val="FFF8E4"/>
                </a:solidFill>
              </a:rPr>
              <a:t>пам’ять</a:t>
            </a:r>
            <a:r>
              <a:rPr lang="ru-RU" sz="1400" dirty="0">
                <a:solidFill>
                  <a:srgbClr val="FFF8E4"/>
                </a:solidFill>
              </a:rPr>
              <a:t> (</a:t>
            </a:r>
            <a:r>
              <a:rPr lang="ru-RU" sz="1400" dirty="0" err="1">
                <a:solidFill>
                  <a:srgbClr val="FFF8E4"/>
                </a:solidFill>
              </a:rPr>
              <a:t>наприклад</a:t>
            </a:r>
            <a:r>
              <a:rPr lang="ru-RU" sz="1400" dirty="0">
                <a:solidFill>
                  <a:srgbClr val="FFF8E4"/>
                </a:solidFill>
              </a:rPr>
              <a:t>, </a:t>
            </a:r>
            <a:r>
              <a:rPr lang="ru-RU" sz="1400" dirty="0" err="1">
                <a:solidFill>
                  <a:srgbClr val="FFF8E4"/>
                </a:solidFill>
              </a:rPr>
              <a:t>регістр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або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пам’ять</a:t>
            </a:r>
            <a:r>
              <a:rPr lang="ru-RU" sz="1400" dirty="0">
                <a:solidFill>
                  <a:srgbClr val="FFF8E4"/>
                </a:solidFill>
              </a:rPr>
              <a:t>). 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0" name="Пряма зі стрілкою 24">
            <a:extLst>
              <a:ext uri="{FF2B5EF4-FFF2-40B4-BE49-F238E27FC236}">
                <a16:creationId xmlns:a16="http://schemas.microsoft.com/office/drawing/2014/main" id="{DBB226B8-4854-4A00-BAE8-4CEA76EBD824}"/>
              </a:ext>
            </a:extLst>
          </p:cNvPr>
          <p:cNvCxnSpPr>
            <a:cxnSpLocks/>
          </p:cNvCxnSpPr>
          <p:nvPr/>
        </p:nvCxnSpPr>
        <p:spPr>
          <a:xfrm flipH="1">
            <a:off x="6530109" y="4364217"/>
            <a:ext cx="1126663" cy="422818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кутник: округлені кути 16">
            <a:extLst>
              <a:ext uri="{FF2B5EF4-FFF2-40B4-BE49-F238E27FC236}">
                <a16:creationId xmlns:a16="http://schemas.microsoft.com/office/drawing/2014/main" id="{7E9A53B4-6CFB-434A-A2FD-C551754D9ED9}"/>
              </a:ext>
            </a:extLst>
          </p:cNvPr>
          <p:cNvSpPr/>
          <p:nvPr/>
        </p:nvSpPr>
        <p:spPr>
          <a:xfrm>
            <a:off x="860496" y="5562405"/>
            <a:ext cx="4957112" cy="1096913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rgbClr val="FFF8E4"/>
                </a:solidFill>
              </a:rPr>
              <a:t>Якщо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результуюча</a:t>
            </a:r>
            <a:r>
              <a:rPr lang="ru-RU" sz="1400" dirty="0">
                <a:solidFill>
                  <a:srgbClr val="FFF8E4"/>
                </a:solidFill>
              </a:rPr>
              <a:t> сума є </a:t>
            </a:r>
            <a:r>
              <a:rPr lang="ru-RU" sz="1400" dirty="0" err="1">
                <a:solidFill>
                  <a:srgbClr val="FFF8E4"/>
                </a:solidFill>
              </a:rPr>
              <a:t>занадто</a:t>
            </a:r>
            <a:r>
              <a:rPr lang="ru-RU" sz="1400" dirty="0">
                <a:solidFill>
                  <a:srgbClr val="FFF8E4"/>
                </a:solidFill>
              </a:rPr>
              <a:t> великою (</a:t>
            </a:r>
            <a:r>
              <a:rPr lang="ru-RU" sz="1400" dirty="0" err="1">
                <a:solidFill>
                  <a:srgbClr val="FFF8E4"/>
                </a:solidFill>
              </a:rPr>
              <a:t>тобто</a:t>
            </a:r>
            <a:r>
              <a:rPr lang="ru-RU" sz="1400" dirty="0">
                <a:solidFill>
                  <a:srgbClr val="FFF8E4"/>
                </a:solidFill>
              </a:rPr>
              <a:t> вона </a:t>
            </a:r>
            <a:r>
              <a:rPr lang="ru-RU" sz="1400" dirty="0" err="1">
                <a:solidFill>
                  <a:srgbClr val="FFF8E4"/>
                </a:solidFill>
              </a:rPr>
              <a:t>більша</a:t>
            </a:r>
            <a:r>
              <a:rPr lang="ru-RU" sz="1400" dirty="0">
                <a:solidFill>
                  <a:srgbClr val="FFF8E4"/>
                </a:solidFill>
              </a:rPr>
              <a:t> за </a:t>
            </a:r>
            <a:r>
              <a:rPr lang="ru-RU" sz="1400" dirty="0" err="1">
                <a:solidFill>
                  <a:srgbClr val="FFF8E4"/>
                </a:solidFill>
              </a:rPr>
              <a:t>розмір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вихідного</a:t>
            </a:r>
            <a:r>
              <a:rPr lang="ru-RU" sz="1400" dirty="0">
                <a:solidFill>
                  <a:srgbClr val="FFF8E4"/>
                </a:solidFill>
              </a:rPr>
              <a:t> слова ALU), буде </a:t>
            </a:r>
            <a:r>
              <a:rPr lang="ru-RU" sz="1400" dirty="0" err="1">
                <a:solidFill>
                  <a:srgbClr val="FFF8E4"/>
                </a:solidFill>
              </a:rPr>
              <a:t>встановлено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позначку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арифметичного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переповнення</a:t>
            </a:r>
            <a:r>
              <a:rPr lang="ru-RU" sz="1400" dirty="0">
                <a:solidFill>
                  <a:srgbClr val="FFF8E4"/>
                </a:solidFill>
              </a:rPr>
              <a:t>, </a:t>
            </a:r>
            <a:r>
              <a:rPr lang="ru-RU" sz="1400" dirty="0" err="1">
                <a:solidFill>
                  <a:srgbClr val="FFF8E4"/>
                </a:solidFill>
              </a:rPr>
              <a:t>що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впливатиме</a:t>
            </a:r>
            <a:r>
              <a:rPr lang="ru-RU" sz="1400" dirty="0">
                <a:solidFill>
                  <a:srgbClr val="FFF8E4"/>
                </a:solidFill>
              </a:rPr>
              <a:t> на </a:t>
            </a:r>
            <a:r>
              <a:rPr lang="ru-RU" sz="1400" dirty="0" err="1">
                <a:solidFill>
                  <a:srgbClr val="FFF8E4"/>
                </a:solidFill>
              </a:rPr>
              <a:t>наступну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операцію</a:t>
            </a:r>
            <a:r>
              <a:rPr lang="ru-RU" sz="1400" dirty="0">
                <a:solidFill>
                  <a:srgbClr val="FFF8E4"/>
                </a:solidFill>
              </a:rPr>
              <a:t>.</a:t>
            </a:r>
            <a:endParaRPr lang="uk-UA" sz="1400" dirty="0">
              <a:solidFill>
                <a:srgbClr val="FFF8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8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85185E-6 L 0.47018 -0.3298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03" y="-1650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24" grpId="0" animBg="1"/>
      <p:bldP spid="28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B04BD9DB-DE9D-49D5-9845-1C52DAC44BA8}"/>
              </a:ext>
            </a:extLst>
          </p:cNvPr>
          <p:cNvGrpSpPr/>
          <p:nvPr/>
        </p:nvGrpSpPr>
        <p:grpSpPr>
          <a:xfrm>
            <a:off x="345233" y="2531706"/>
            <a:ext cx="9983757" cy="2397968"/>
            <a:chOff x="345233" y="3107096"/>
            <a:chExt cx="9983757" cy="182257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8" name="Прямокутник: округлені кути 7">
              <a:extLst>
                <a:ext uri="{FF2B5EF4-FFF2-40B4-BE49-F238E27FC236}">
                  <a16:creationId xmlns:a16="http://schemas.microsoft.com/office/drawing/2014/main" id="{071047C9-F9EA-41EA-82DA-F1754AD9CCBE}"/>
                </a:ext>
              </a:extLst>
            </p:cNvPr>
            <p:cNvSpPr/>
            <p:nvPr/>
          </p:nvSpPr>
          <p:spPr>
            <a:xfrm>
              <a:off x="345233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" name="Прямокутник: округлені кути 10">
              <a:extLst>
                <a:ext uri="{FF2B5EF4-FFF2-40B4-BE49-F238E27FC236}">
                  <a16:creationId xmlns:a16="http://schemas.microsoft.com/office/drawing/2014/main" id="{8D6C42CE-9B09-4242-B50C-F8D7FC1872F3}"/>
                </a:ext>
              </a:extLst>
            </p:cNvPr>
            <p:cNvSpPr/>
            <p:nvPr/>
          </p:nvSpPr>
          <p:spPr>
            <a:xfrm>
              <a:off x="8593496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" name="Прямокутник: округлені кути 12">
              <a:extLst>
                <a:ext uri="{FF2B5EF4-FFF2-40B4-BE49-F238E27FC236}">
                  <a16:creationId xmlns:a16="http://schemas.microsoft.com/office/drawing/2014/main" id="{88579EB8-7BCC-4196-94A1-F295F25EA7B8}"/>
                </a:ext>
              </a:extLst>
            </p:cNvPr>
            <p:cNvSpPr/>
            <p:nvPr/>
          </p:nvSpPr>
          <p:spPr>
            <a:xfrm>
              <a:off x="3094654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5" name="Прямокутник: округлені кути 14">
              <a:extLst>
                <a:ext uri="{FF2B5EF4-FFF2-40B4-BE49-F238E27FC236}">
                  <a16:creationId xmlns:a16="http://schemas.microsoft.com/office/drawing/2014/main" id="{664EE4EA-7A5C-4E1F-9185-228358C6C918}"/>
                </a:ext>
              </a:extLst>
            </p:cNvPr>
            <p:cNvSpPr/>
            <p:nvPr/>
          </p:nvSpPr>
          <p:spPr>
            <a:xfrm>
              <a:off x="5844075" y="3107096"/>
              <a:ext cx="1735494" cy="182257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184246"/>
            <a:ext cx="10321466" cy="974976"/>
          </a:xfrm>
        </p:spPr>
        <p:txBody>
          <a:bodyPr/>
          <a:lstStyle/>
          <a:p>
            <a:r>
              <a:rPr lang="uk-UA" dirty="0"/>
              <a:t>Збереження</a:t>
            </a:r>
          </a:p>
        </p:txBody>
      </p:sp>
      <p:sp>
        <p:nvSpPr>
          <p:cNvPr id="10" name="Прямокутник: округлені кути 9">
            <a:hlinkClick r:id="rId3" action="ppaction://hlinksldjump"/>
            <a:extLst>
              <a:ext uri="{FF2B5EF4-FFF2-40B4-BE49-F238E27FC236}">
                <a16:creationId xmlns:a16="http://schemas.microsoft.com/office/drawing/2014/main" id="{F2A0B65D-DC6E-4E68-AF77-DEECF85F82FA}"/>
              </a:ext>
            </a:extLst>
          </p:cNvPr>
          <p:cNvSpPr/>
          <p:nvPr/>
        </p:nvSpPr>
        <p:spPr>
          <a:xfrm>
            <a:off x="633046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1. Отримання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2" name="Прямокутник: округлені кути 11">
            <a:hlinkClick r:id="rId4" action="ppaction://hlinksldjump"/>
            <a:extLst>
              <a:ext uri="{FF2B5EF4-FFF2-40B4-BE49-F238E27FC236}">
                <a16:creationId xmlns:a16="http://schemas.microsoft.com/office/drawing/2014/main" id="{6B98DCE1-06C6-41C1-BCCD-30BBDC0BF04E}"/>
              </a:ext>
            </a:extLst>
          </p:cNvPr>
          <p:cNvSpPr/>
          <p:nvPr/>
        </p:nvSpPr>
        <p:spPr>
          <a:xfrm>
            <a:off x="8881309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4. Збереження 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4" name="Прямокутник: округлені кути 13">
            <a:hlinkClick r:id="rId5" action="ppaction://hlinksldjump"/>
            <a:extLst>
              <a:ext uri="{FF2B5EF4-FFF2-40B4-BE49-F238E27FC236}">
                <a16:creationId xmlns:a16="http://schemas.microsoft.com/office/drawing/2014/main" id="{6593169F-884A-4EEE-B5A7-4D5080A2DF76}"/>
              </a:ext>
            </a:extLst>
          </p:cNvPr>
          <p:cNvSpPr/>
          <p:nvPr/>
        </p:nvSpPr>
        <p:spPr>
          <a:xfrm>
            <a:off x="3382467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2. Декодування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16" name="Прямокутник: округлені кути 15">
            <a:hlinkClick r:id="rId6" action="ppaction://hlinksldjump"/>
            <a:extLst>
              <a:ext uri="{FF2B5EF4-FFF2-40B4-BE49-F238E27FC236}">
                <a16:creationId xmlns:a16="http://schemas.microsoft.com/office/drawing/2014/main" id="{9C42E91D-584E-4159-B720-533FCE93BB3E}"/>
              </a:ext>
            </a:extLst>
          </p:cNvPr>
          <p:cNvSpPr/>
          <p:nvPr/>
        </p:nvSpPr>
        <p:spPr>
          <a:xfrm>
            <a:off x="6131888" y="4693207"/>
            <a:ext cx="1935983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3. Виконання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cxnSp>
        <p:nvCxnSpPr>
          <p:cNvPr id="20" name="Сполучна лінія: вигнута 19">
            <a:extLst>
              <a:ext uri="{FF2B5EF4-FFF2-40B4-BE49-F238E27FC236}">
                <a16:creationId xmlns:a16="http://schemas.microsoft.com/office/drawing/2014/main" id="{D4536B0D-60E0-4623-9BAD-95AA63BB83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62679" y="995524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получна лінія: вигнута 31">
            <a:extLst>
              <a:ext uri="{FF2B5EF4-FFF2-40B4-BE49-F238E27FC236}">
                <a16:creationId xmlns:a16="http://schemas.microsoft.com/office/drawing/2014/main" id="{2294E690-21FC-4DD2-94B8-48442C27F0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4158" y="976695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получна лінія: вигнута 32">
            <a:extLst>
              <a:ext uri="{FF2B5EF4-FFF2-40B4-BE49-F238E27FC236}">
                <a16:creationId xmlns:a16="http://schemas.microsoft.com/office/drawing/2014/main" id="{1A9A1384-00DD-4797-ACCB-2C7EF45C34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7428" y="4451679"/>
            <a:ext cx="12700" cy="2749421"/>
          </a:xfrm>
          <a:prstGeom prst="curvedConnector3">
            <a:avLst>
              <a:gd name="adj1" fmla="val 3024480"/>
            </a:avLst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2548707" y="2790212"/>
            <a:ext cx="3547293" cy="854742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F8E4"/>
                </a:solidFill>
              </a:rPr>
              <a:t>Блок </a:t>
            </a:r>
            <a:r>
              <a:rPr lang="ru-RU" sz="1400" dirty="0" err="1">
                <a:solidFill>
                  <a:srgbClr val="FFF8E4"/>
                </a:solidFill>
              </a:rPr>
              <a:t>керування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зберігає</a:t>
            </a:r>
            <a:r>
              <a:rPr lang="ru-RU" sz="1400" dirty="0">
                <a:solidFill>
                  <a:srgbClr val="FFF8E4"/>
                </a:solidFill>
              </a:rPr>
              <a:t> результат </a:t>
            </a:r>
            <a:r>
              <a:rPr lang="ru-RU" sz="1400" dirty="0" err="1">
                <a:solidFill>
                  <a:srgbClr val="FFF8E4"/>
                </a:solidFill>
              </a:rPr>
              <a:t>цієї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операції</a:t>
            </a:r>
            <a:r>
              <a:rPr lang="ru-RU" sz="1400" dirty="0">
                <a:solidFill>
                  <a:srgbClr val="FFF8E4"/>
                </a:solidFill>
              </a:rPr>
              <a:t> в </a:t>
            </a:r>
            <a:r>
              <a:rPr lang="ru-RU" sz="1400" dirty="0" err="1">
                <a:solidFill>
                  <a:srgbClr val="FFF8E4"/>
                </a:solidFill>
              </a:rPr>
              <a:t>пам'яті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або</a:t>
            </a:r>
            <a:r>
              <a:rPr lang="ru-RU" sz="1400" dirty="0">
                <a:solidFill>
                  <a:srgbClr val="FFF8E4"/>
                </a:solidFill>
              </a:rPr>
              <a:t> в </a:t>
            </a:r>
            <a:r>
              <a:rPr lang="ru-RU" sz="1400" dirty="0" err="1">
                <a:solidFill>
                  <a:srgbClr val="FFF8E4"/>
                </a:solidFill>
              </a:rPr>
              <a:t>регістрі</a:t>
            </a:r>
            <a:r>
              <a:rPr lang="ru-RU" sz="1400" dirty="0">
                <a:solidFill>
                  <a:srgbClr val="FFF8E4"/>
                </a:solidFill>
              </a:rPr>
              <a:t>.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EE7DF6D5-B845-4D30-8515-C2EE7AF8FDA7}"/>
              </a:ext>
            </a:extLst>
          </p:cNvPr>
          <p:cNvSpPr/>
          <p:nvPr/>
        </p:nvSpPr>
        <p:spPr>
          <a:xfrm>
            <a:off x="3066785" y="4229849"/>
            <a:ext cx="2831072" cy="894790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F8E4"/>
                </a:solidFill>
              </a:rPr>
              <a:t>Тому кроки </a:t>
            </a:r>
            <a:r>
              <a:rPr lang="ru-RU" sz="1400" dirty="0" err="1">
                <a:solidFill>
                  <a:srgbClr val="FFF8E4"/>
                </a:solidFill>
              </a:rPr>
              <a:t>декодування</a:t>
            </a:r>
            <a:r>
              <a:rPr lang="ru-RU" sz="1400" dirty="0">
                <a:solidFill>
                  <a:srgbClr val="FFF8E4"/>
                </a:solidFill>
              </a:rPr>
              <a:t> та </a:t>
            </a:r>
            <a:r>
              <a:rPr lang="ru-RU" sz="1400" dirty="0" err="1">
                <a:solidFill>
                  <a:srgbClr val="FFF8E4"/>
                </a:solidFill>
              </a:rPr>
              <a:t>виконання</a:t>
            </a:r>
            <a:r>
              <a:rPr lang="ru-RU" sz="1400" dirty="0">
                <a:solidFill>
                  <a:srgbClr val="FFF8E4"/>
                </a:solidFill>
              </a:rPr>
              <a:t> </a:t>
            </a:r>
            <a:r>
              <a:rPr lang="ru-RU" sz="1400" dirty="0" err="1">
                <a:solidFill>
                  <a:srgbClr val="FFF8E4"/>
                </a:solidFill>
              </a:rPr>
              <a:t>називаються</a:t>
            </a:r>
            <a:r>
              <a:rPr lang="ru-RU" sz="1400" dirty="0">
                <a:solidFill>
                  <a:srgbClr val="FFF8E4"/>
                </a:solidFill>
              </a:rPr>
              <a:t> часом </a:t>
            </a:r>
            <a:r>
              <a:rPr lang="ru-RU" sz="1400" dirty="0" err="1">
                <a:solidFill>
                  <a:srgbClr val="FFF8E4"/>
                </a:solidFill>
              </a:rPr>
              <a:t>виконання</a:t>
            </a:r>
            <a:r>
              <a:rPr lang="ru-RU" sz="1400" dirty="0">
                <a:solidFill>
                  <a:srgbClr val="FFF8E4"/>
                </a:solidFill>
              </a:rPr>
              <a:t>, </a:t>
            </a:r>
            <a:r>
              <a:rPr lang="ru-RU" sz="1400" dirty="0" err="1">
                <a:solidFill>
                  <a:srgbClr val="FFF8E4"/>
                </a:solidFill>
              </a:rPr>
              <a:t>або</a:t>
            </a:r>
            <a:r>
              <a:rPr lang="ru-RU" sz="1400" dirty="0">
                <a:solidFill>
                  <a:srgbClr val="FFF8E4"/>
                </a:solidFill>
              </a:rPr>
              <a:t> E-</a:t>
            </a:r>
            <a:r>
              <a:rPr lang="ru-RU" sz="1400" dirty="0" err="1">
                <a:solidFill>
                  <a:srgbClr val="FFF8E4"/>
                </a:solidFill>
              </a:rPr>
              <a:t>time</a:t>
            </a:r>
            <a:r>
              <a:rPr lang="ru-RU" sz="1400" dirty="0">
                <a:solidFill>
                  <a:srgbClr val="FFF8E4"/>
                </a:solidFill>
              </a:rPr>
              <a:t>.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44893" y="3994495"/>
            <a:ext cx="2176621" cy="1577539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4EA7BA74-74A5-498A-9EB5-8D218DFD6605}"/>
              </a:ext>
            </a:extLst>
          </p:cNvPr>
          <p:cNvCxnSpPr/>
          <p:nvPr/>
        </p:nvCxnSpPr>
        <p:spPr>
          <a:xfrm>
            <a:off x="4558352" y="5889009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C85A8A7B-06C2-44CA-AA1B-1ADC536FB5D7}"/>
              </a:ext>
            </a:extLst>
          </p:cNvPr>
          <p:cNvCxnSpPr>
            <a:cxnSpLocks/>
          </p:cNvCxnSpPr>
          <p:nvPr/>
        </p:nvCxnSpPr>
        <p:spPr>
          <a:xfrm flipH="1">
            <a:off x="6312137" y="4388307"/>
            <a:ext cx="1712703" cy="284701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зі стрілкою 25">
            <a:extLst>
              <a:ext uri="{FF2B5EF4-FFF2-40B4-BE49-F238E27FC236}">
                <a16:creationId xmlns:a16="http://schemas.microsoft.com/office/drawing/2014/main" id="{371F93C9-7D83-4B8C-B9BD-4E20E9CCF1DF}"/>
              </a:ext>
            </a:extLst>
          </p:cNvPr>
          <p:cNvCxnSpPr/>
          <p:nvPr/>
        </p:nvCxnSpPr>
        <p:spPr>
          <a:xfrm>
            <a:off x="4460954" y="6513971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зі стрілкою 24">
            <a:extLst>
              <a:ext uri="{FF2B5EF4-FFF2-40B4-BE49-F238E27FC236}">
                <a16:creationId xmlns:a16="http://schemas.microsoft.com/office/drawing/2014/main" id="{DBB226B8-4854-4A00-BAE8-4CEA76EBD824}"/>
              </a:ext>
            </a:extLst>
          </p:cNvPr>
          <p:cNvCxnSpPr>
            <a:cxnSpLocks/>
          </p:cNvCxnSpPr>
          <p:nvPr/>
        </p:nvCxnSpPr>
        <p:spPr>
          <a:xfrm flipH="1" flipV="1">
            <a:off x="6452133" y="3393755"/>
            <a:ext cx="1476131" cy="352233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3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1.11022E-16 L -0.02487 -0.16389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819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6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2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CED2D-6FB2-46B5-9DAB-04AB88EA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83128"/>
            <a:ext cx="5029999" cy="1413164"/>
          </a:xfrm>
        </p:spPr>
        <p:txBody>
          <a:bodyPr>
            <a:normAutofit/>
          </a:bodyPr>
          <a:lstStyle/>
          <a:p>
            <a:r>
              <a:rPr lang="uk-UA" dirty="0"/>
              <a:t>Використані джерела</a:t>
            </a:r>
            <a:endParaRPr lang="ru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DD66C-AE26-482E-92EE-692F7E785B82}"/>
              </a:ext>
            </a:extLst>
          </p:cNvPr>
          <p:cNvSpPr txBox="1"/>
          <p:nvPr/>
        </p:nvSpPr>
        <p:spPr>
          <a:xfrm>
            <a:off x="1236518" y="3574472"/>
            <a:ext cx="6764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https://en.wikipedia.org/wiki/Central_processing_unit</a:t>
            </a:r>
            <a:endParaRPr lang="uk-UA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https://www.techtarget.com/whatis/definition/processor</a:t>
            </a:r>
            <a:endParaRPr lang="uk-UA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/>
              </a:rPr>
              <a:t>https://wouodl.wordpress.com/unit-2/2-2-components-of-a-system-unit/principles-of-processor-operation/</a:t>
            </a:r>
            <a:r>
              <a:rPr lang="uk-UA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9167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Краєвид">
  <a:themeElements>
    <a:clrScheme name="Крає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Крає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Крає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TM03457515[[fn=Краєвид]]</Template>
  <TotalTime>553</TotalTime>
  <Words>484</Words>
  <Application>Microsoft Office PowerPoint</Application>
  <PresentationFormat>Широкий екран</PresentationFormat>
  <Paragraphs>57</Paragraphs>
  <Slides>9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Courier New</vt:lpstr>
      <vt:lpstr>Wingdings 2</vt:lpstr>
      <vt:lpstr>Краєвид</vt:lpstr>
      <vt:lpstr>Принцип роботи процесора</vt:lpstr>
      <vt:lpstr>Презентація PowerPoint</vt:lpstr>
      <vt:lpstr>Декодування</vt:lpstr>
      <vt:lpstr>Інтерпретація інструкцій</vt:lpstr>
      <vt:lpstr>Отримання </vt:lpstr>
      <vt:lpstr>Виконання </vt:lpstr>
      <vt:lpstr>Виконання інструкцій </vt:lpstr>
      <vt:lpstr>Збереження</vt:lpstr>
      <vt:lpstr>Використані джерела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student</dc:creator>
  <cp:lastModifiedBy>student</cp:lastModifiedBy>
  <cp:revision>51</cp:revision>
  <dcterms:created xsi:type="dcterms:W3CDTF">2024-05-28T06:26:00Z</dcterms:created>
  <dcterms:modified xsi:type="dcterms:W3CDTF">2024-06-14T06:26:56Z</dcterms:modified>
</cp:coreProperties>
</file>