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8" r:id="rId4"/>
    <p:sldId id="267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4"/>
    <a:srgbClr val="7A9741"/>
    <a:srgbClr val="627F22"/>
    <a:srgbClr val="DEE0BB"/>
    <a:srgbClr val="4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FF67C024-9CBA-4E90-9C25-E19A2ABAF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C61CAB5-D7E1-4E5D-9895-8D1610E4B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6FB8-2638-451A-8907-08EE3F3AA2C7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C728525-8EC6-471D-BE2B-EB855F25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AAA63-4F96-466A-A750-AA4A8F4831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895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EA08-99B2-4DF1-A8EF-6815D133BD6E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93E45-EBCA-43C5-A568-95706B838B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7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14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619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674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14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46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E628DF2D-DF55-4C80-9E35-65CC0226C247}"/>
              </a:ext>
            </a:extLst>
          </p:cNvPr>
          <p:cNvSpPr/>
          <p:nvPr userDrawn="1"/>
        </p:nvSpPr>
        <p:spPr>
          <a:xfrm>
            <a:off x="259395" y="120580"/>
            <a:ext cx="11963085" cy="6737420"/>
          </a:xfrm>
          <a:prstGeom prst="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5BC437C8-4629-4CCA-A214-CC92E112E46E}"/>
              </a:ext>
            </a:extLst>
          </p:cNvPr>
          <p:cNvSpPr/>
          <p:nvPr userDrawn="1"/>
        </p:nvSpPr>
        <p:spPr>
          <a:xfrm rot="5400000" flipV="1">
            <a:off x="8644552" y="-1288468"/>
            <a:ext cx="1377043" cy="5778815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19A3EA72-91E8-4078-B26D-0D4AFC9124B2}"/>
              </a:ext>
            </a:extLst>
          </p:cNvPr>
          <p:cNvSpPr/>
          <p:nvPr userDrawn="1"/>
        </p:nvSpPr>
        <p:spPr>
          <a:xfrm rot="5400000">
            <a:off x="4330769" y="-2961148"/>
            <a:ext cx="1377044" cy="9124180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333B10A7-B00D-4688-859C-C842626C6383}"/>
              </a:ext>
            </a:extLst>
          </p:cNvPr>
          <p:cNvSpPr/>
          <p:nvPr userDrawn="1"/>
        </p:nvSpPr>
        <p:spPr>
          <a:xfrm rot="5400000" flipV="1">
            <a:off x="8652172" y="-1512911"/>
            <a:ext cx="1377043" cy="5763574"/>
          </a:xfrm>
          <a:prstGeom prst="rtTriangle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й трикутник 10">
            <a:extLst>
              <a:ext uri="{FF2B5EF4-FFF2-40B4-BE49-F238E27FC236}">
                <a16:creationId xmlns:a16="http://schemas.microsoft.com/office/drawing/2014/main" id="{7BB84A3F-0EBE-4093-89BE-512A0EA134B6}"/>
              </a:ext>
            </a:extLst>
          </p:cNvPr>
          <p:cNvSpPr/>
          <p:nvPr userDrawn="1"/>
        </p:nvSpPr>
        <p:spPr>
          <a:xfrm rot="5400000">
            <a:off x="4338389" y="-3200832"/>
            <a:ext cx="1377043" cy="9139420"/>
          </a:xfrm>
          <a:prstGeom prst="rtTriangle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C1E5EE24-AF87-4434-8FCC-C688D9C550AE}"/>
              </a:ext>
            </a:extLst>
          </p:cNvPr>
          <p:cNvSpPr/>
          <p:nvPr userDrawn="1"/>
        </p:nvSpPr>
        <p:spPr>
          <a:xfrm>
            <a:off x="457200" y="0"/>
            <a:ext cx="11765281" cy="680351"/>
          </a:xfrm>
          <a:prstGeom prst="rect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9F028F-3E0E-404C-92A5-FB7CF7C6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464AF5-7768-43FC-9D7B-4287CF35E9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8007" y="-32124"/>
            <a:ext cx="4917328" cy="3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79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865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158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05BDEA4-A3A8-441E-83F0-F4DB57B44396}"/>
              </a:ext>
            </a:extLst>
          </p:cNvPr>
          <p:cNvSpPr/>
          <p:nvPr userDrawn="1"/>
        </p:nvSpPr>
        <p:spPr>
          <a:xfrm>
            <a:off x="11292840" y="0"/>
            <a:ext cx="914400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915DD-D7A6-4A1D-A12C-E5C069260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59C1428-C523-4355-8E94-6C89D97FB3EF}"/>
              </a:ext>
            </a:extLst>
          </p:cNvPr>
          <p:cNvSpPr/>
          <p:nvPr userDrawn="1"/>
        </p:nvSpPr>
        <p:spPr>
          <a:xfrm>
            <a:off x="0" y="336736"/>
            <a:ext cx="11292840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й трикутник 6">
            <a:extLst>
              <a:ext uri="{FF2B5EF4-FFF2-40B4-BE49-F238E27FC236}">
                <a16:creationId xmlns:a16="http://schemas.microsoft.com/office/drawing/2014/main" id="{465290E6-6B68-42B2-B414-401BDD40DBAD}"/>
              </a:ext>
            </a:extLst>
          </p:cNvPr>
          <p:cNvSpPr/>
          <p:nvPr userDrawn="1"/>
        </p:nvSpPr>
        <p:spPr>
          <a:xfrm rot="5400000">
            <a:off x="3870504" y="-310620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F6144E54-892F-41D5-B13B-BD29C6972516}"/>
              </a:ext>
            </a:extLst>
          </p:cNvPr>
          <p:cNvSpPr/>
          <p:nvPr userDrawn="1"/>
        </p:nvSpPr>
        <p:spPr>
          <a:xfrm rot="5400000" flipV="1">
            <a:off x="7741631" y="-1383962"/>
            <a:ext cx="1377043" cy="5725378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46AEBB28-D568-4B1D-8A83-C85E03A8A419}"/>
              </a:ext>
            </a:extLst>
          </p:cNvPr>
          <p:cNvSpPr/>
          <p:nvPr userDrawn="1"/>
        </p:nvSpPr>
        <p:spPr>
          <a:xfrm rot="5400000" flipV="1">
            <a:off x="7749250" y="-1608406"/>
            <a:ext cx="1377043" cy="571013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79709519-CD2B-482D-96B7-69D8AAD4CFA0}"/>
              </a:ext>
            </a:extLst>
          </p:cNvPr>
          <p:cNvSpPr/>
          <p:nvPr userDrawn="1"/>
        </p:nvSpPr>
        <p:spPr>
          <a:xfrm rot="5400000">
            <a:off x="3878146" y="-334590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D5F6746-E182-428C-B569-019F338776B7}"/>
              </a:ext>
            </a:extLst>
          </p:cNvPr>
          <p:cNvSpPr/>
          <p:nvPr userDrawn="1"/>
        </p:nvSpPr>
        <p:spPr>
          <a:xfrm>
            <a:off x="0" y="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046" y="336736"/>
            <a:ext cx="10321466" cy="894188"/>
          </a:xfrm>
        </p:spPr>
        <p:txBody>
          <a:bodyPr/>
          <a:lstStyle>
            <a:lvl1pPr>
              <a:defRPr>
                <a:solidFill>
                  <a:srgbClr val="FFF8E4"/>
                </a:solidFill>
              </a:defRPr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5C5FD2E-E78B-44D0-ADF8-2821DDDFB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4778" y="699536"/>
            <a:ext cx="4917328" cy="3507596"/>
          </a:xfrm>
          <a:prstGeom prst="rect">
            <a:avLst/>
          </a:prstGeom>
        </p:spPr>
      </p:pic>
      <p:sp>
        <p:nvSpPr>
          <p:cNvPr id="4" name="Кнопка дії: повернення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22B2205-62B0-4A2F-A6FE-B3C033C7C13A}"/>
              </a:ext>
            </a:extLst>
          </p:cNvPr>
          <p:cNvSpPr/>
          <p:nvPr userDrawn="1"/>
        </p:nvSpPr>
        <p:spPr>
          <a:xfrm>
            <a:off x="10714081" y="6323264"/>
            <a:ext cx="396000" cy="396000"/>
          </a:xfrm>
          <a:prstGeom prst="actionButtonReturn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Кнопка дії: на домашню сторінку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AF70DEE-860D-4B21-ABE3-237E01651B0B}"/>
              </a:ext>
            </a:extLst>
          </p:cNvPr>
          <p:cNvSpPr/>
          <p:nvPr userDrawn="1"/>
        </p:nvSpPr>
        <p:spPr>
          <a:xfrm>
            <a:off x="10092348" y="6323264"/>
            <a:ext cx="396000" cy="396000"/>
          </a:xfrm>
          <a:prstGeom prst="actionButtonHome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690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05BDEA4-A3A8-441E-83F0-F4DB57B44396}"/>
              </a:ext>
            </a:extLst>
          </p:cNvPr>
          <p:cNvSpPr/>
          <p:nvPr userDrawn="1"/>
        </p:nvSpPr>
        <p:spPr>
          <a:xfrm>
            <a:off x="11292840" y="0"/>
            <a:ext cx="914400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915DD-D7A6-4A1D-A12C-E5C069260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59C1428-C523-4355-8E94-6C89D97FB3EF}"/>
              </a:ext>
            </a:extLst>
          </p:cNvPr>
          <p:cNvSpPr/>
          <p:nvPr userDrawn="1"/>
        </p:nvSpPr>
        <p:spPr>
          <a:xfrm>
            <a:off x="0" y="336736"/>
            <a:ext cx="11292840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й трикутник 6">
            <a:extLst>
              <a:ext uri="{FF2B5EF4-FFF2-40B4-BE49-F238E27FC236}">
                <a16:creationId xmlns:a16="http://schemas.microsoft.com/office/drawing/2014/main" id="{465290E6-6B68-42B2-B414-401BDD40DBAD}"/>
              </a:ext>
            </a:extLst>
          </p:cNvPr>
          <p:cNvSpPr/>
          <p:nvPr userDrawn="1"/>
        </p:nvSpPr>
        <p:spPr>
          <a:xfrm rot="5400000">
            <a:off x="3870504" y="-310620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F6144E54-892F-41D5-B13B-BD29C6972516}"/>
              </a:ext>
            </a:extLst>
          </p:cNvPr>
          <p:cNvSpPr/>
          <p:nvPr userDrawn="1"/>
        </p:nvSpPr>
        <p:spPr>
          <a:xfrm rot="5400000" flipV="1">
            <a:off x="7741631" y="-1383962"/>
            <a:ext cx="1377043" cy="5725378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46AEBB28-D568-4B1D-8A83-C85E03A8A419}"/>
              </a:ext>
            </a:extLst>
          </p:cNvPr>
          <p:cNvSpPr/>
          <p:nvPr userDrawn="1"/>
        </p:nvSpPr>
        <p:spPr>
          <a:xfrm rot="5400000" flipV="1">
            <a:off x="7749250" y="-1608406"/>
            <a:ext cx="1377043" cy="571013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79709519-CD2B-482D-96B7-69D8AAD4CFA0}"/>
              </a:ext>
            </a:extLst>
          </p:cNvPr>
          <p:cNvSpPr/>
          <p:nvPr userDrawn="1"/>
        </p:nvSpPr>
        <p:spPr>
          <a:xfrm rot="5400000">
            <a:off x="3878146" y="-334590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D5F6746-E182-428C-B569-019F338776B7}"/>
              </a:ext>
            </a:extLst>
          </p:cNvPr>
          <p:cNvSpPr/>
          <p:nvPr userDrawn="1"/>
        </p:nvSpPr>
        <p:spPr>
          <a:xfrm>
            <a:off x="0" y="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046" y="336736"/>
            <a:ext cx="10321466" cy="894188"/>
          </a:xfrm>
        </p:spPr>
        <p:txBody>
          <a:bodyPr/>
          <a:lstStyle>
            <a:lvl1pPr>
              <a:defRPr>
                <a:solidFill>
                  <a:srgbClr val="FFF8E4"/>
                </a:solidFill>
              </a:defRPr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5C5FD2E-E78B-44D0-ADF8-2821DDDFB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4778" y="699536"/>
            <a:ext cx="4917328" cy="3507596"/>
          </a:xfrm>
          <a:prstGeom prst="rect">
            <a:avLst/>
          </a:prstGeom>
        </p:spPr>
      </p:pic>
      <p:sp>
        <p:nvSpPr>
          <p:cNvPr id="4" name="Кнопка дії: повернення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22B2205-62B0-4A2F-A6FE-B3C033C7C13A}"/>
              </a:ext>
            </a:extLst>
          </p:cNvPr>
          <p:cNvSpPr/>
          <p:nvPr userDrawn="1"/>
        </p:nvSpPr>
        <p:spPr>
          <a:xfrm>
            <a:off x="10714081" y="6323264"/>
            <a:ext cx="396000" cy="396000"/>
          </a:xfrm>
          <a:prstGeom prst="actionButtonReturn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Кнопка дії: перейти далі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3C679A4-3576-47AC-8B04-C1AC5D38EF89}"/>
              </a:ext>
            </a:extLst>
          </p:cNvPr>
          <p:cNvSpPr/>
          <p:nvPr userDrawn="1"/>
        </p:nvSpPr>
        <p:spPr>
          <a:xfrm>
            <a:off x="10119925" y="6323264"/>
            <a:ext cx="396000" cy="396000"/>
          </a:xfrm>
          <a:prstGeom prst="actionButtonForwardNex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22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670F4E28-FF24-4C22-95C7-B44C689EFC9E}"/>
              </a:ext>
            </a:extLst>
          </p:cNvPr>
          <p:cNvSpPr/>
          <p:nvPr userDrawn="1"/>
        </p:nvSpPr>
        <p:spPr>
          <a:xfrm>
            <a:off x="0" y="336736"/>
            <a:ext cx="11323322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824" y="1978152"/>
            <a:ext cx="9418320" cy="305995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440000"/>
                </a:solidFill>
              </a:defRPr>
            </a:lvl1pPr>
          </a:lstStyle>
          <a:p>
            <a:r>
              <a:rPr lang="uk-UA" dirty="0"/>
              <a:t>Зразок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79318"/>
          </a:xfrm>
          <a:prstGeom prst="rect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кутний трикутник 11">
            <a:extLst>
              <a:ext uri="{FF2B5EF4-FFF2-40B4-BE49-F238E27FC236}">
                <a16:creationId xmlns:a16="http://schemas.microsoft.com/office/drawing/2014/main" id="{12E4FAEE-544D-4842-B677-1FA0DBBF4104}"/>
              </a:ext>
            </a:extLst>
          </p:cNvPr>
          <p:cNvSpPr/>
          <p:nvPr userDrawn="1"/>
        </p:nvSpPr>
        <p:spPr>
          <a:xfrm rot="5400000">
            <a:off x="3885746" y="-313985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й трикутник 12">
            <a:extLst>
              <a:ext uri="{FF2B5EF4-FFF2-40B4-BE49-F238E27FC236}">
                <a16:creationId xmlns:a16="http://schemas.microsoft.com/office/drawing/2014/main" id="{3B785F8E-061E-4750-B5FD-CFF562EE013A}"/>
              </a:ext>
            </a:extLst>
          </p:cNvPr>
          <p:cNvSpPr/>
          <p:nvPr userDrawn="1"/>
        </p:nvSpPr>
        <p:spPr>
          <a:xfrm rot="5400000" flipV="1">
            <a:off x="7749252" y="-1409990"/>
            <a:ext cx="1377043" cy="5710136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й трикутник 13">
            <a:extLst>
              <a:ext uri="{FF2B5EF4-FFF2-40B4-BE49-F238E27FC236}">
                <a16:creationId xmlns:a16="http://schemas.microsoft.com/office/drawing/2014/main" id="{3E399C5A-4D31-4DB0-942B-84D66DD793D9}"/>
              </a:ext>
            </a:extLst>
          </p:cNvPr>
          <p:cNvSpPr/>
          <p:nvPr userDrawn="1"/>
        </p:nvSpPr>
        <p:spPr>
          <a:xfrm rot="5400000" flipV="1">
            <a:off x="7772112" y="-1649677"/>
            <a:ext cx="1377043" cy="572537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й трикутник 14">
            <a:extLst>
              <a:ext uri="{FF2B5EF4-FFF2-40B4-BE49-F238E27FC236}">
                <a16:creationId xmlns:a16="http://schemas.microsoft.com/office/drawing/2014/main" id="{D0669411-7010-45E3-8512-40F5B6572E7A}"/>
              </a:ext>
            </a:extLst>
          </p:cNvPr>
          <p:cNvSpPr/>
          <p:nvPr userDrawn="1"/>
        </p:nvSpPr>
        <p:spPr>
          <a:xfrm rot="5400000">
            <a:off x="3893388" y="-337955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D248C85-CC05-473C-9D82-81230B67170C}"/>
              </a:ext>
            </a:extLst>
          </p:cNvPr>
          <p:cNvSpPr/>
          <p:nvPr userDrawn="1"/>
        </p:nvSpPr>
        <p:spPr>
          <a:xfrm>
            <a:off x="1" y="-3365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46D43398-8DB5-468C-9629-94E89BE2AEE2}"/>
              </a:ext>
            </a:extLst>
          </p:cNvPr>
          <p:cNvSpPr/>
          <p:nvPr userDrawn="1"/>
        </p:nvSpPr>
        <p:spPr>
          <a:xfrm>
            <a:off x="11270226" y="0"/>
            <a:ext cx="937014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aseline="-250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62BB67-5F1F-4B0F-85C2-FE29E04C2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5282" y="-78596"/>
            <a:ext cx="4917328" cy="350759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CFA199-B5C3-4775-87D9-14910DBB0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69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46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40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613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D7828C-1B57-4347-AB47-118D9A5648F2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1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jp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processor" TargetMode="External"/><Relationship Id="rId2" Type="http://schemas.openxmlformats.org/officeDocument/2006/relationships/hyperlink" Target="https://en.wikipedia.org/wiki/Central_processing_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uodl.wordpress.com/unit-2/2-2-components-of-a-system-unit/principles-of-processor-ope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33347-C49A-4885-8B49-811B3C55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Принцип роботи оперативної пам’яті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C9AAACD-798B-4CDB-BB55-491A444C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363" y="5253228"/>
            <a:ext cx="3141057" cy="1290641"/>
          </a:xfrm>
        </p:spPr>
        <p:txBody>
          <a:bodyPr>
            <a:normAutofit/>
          </a:bodyPr>
          <a:lstStyle/>
          <a:p>
            <a:pPr algn="r">
              <a:lnSpc>
                <a:spcPts val="1940"/>
              </a:lnSpc>
            </a:pPr>
            <a:r>
              <a:rPr lang="uk-UA" sz="1800" dirty="0"/>
              <a:t>Підготувала учениця </a:t>
            </a:r>
          </a:p>
          <a:p>
            <a:pPr algn="r">
              <a:lnSpc>
                <a:spcPts val="1940"/>
              </a:lnSpc>
            </a:pPr>
            <a:r>
              <a:rPr lang="uk-UA" sz="1800" dirty="0"/>
              <a:t>групи №11 </a:t>
            </a:r>
          </a:p>
          <a:p>
            <a:pPr algn="r">
              <a:lnSpc>
                <a:spcPts val="1940"/>
              </a:lnSpc>
            </a:pPr>
            <a:r>
              <a:rPr lang="uk-UA" sz="1800" dirty="0" err="1"/>
              <a:t>Яцюк</a:t>
            </a:r>
            <a:r>
              <a:rPr lang="uk-UA" sz="1800" dirty="0"/>
              <a:t> Дарина</a:t>
            </a:r>
          </a:p>
        </p:txBody>
      </p:sp>
    </p:spTree>
    <p:extLst>
      <p:ext uri="{BB962C8B-B14F-4D97-AF65-F5344CB8AC3E}">
        <p14:creationId xmlns:p14="http://schemas.microsoft.com/office/powerpoint/2010/main" val="267964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02E658C-DB1A-45CE-876E-ADB5A06A1923}"/>
              </a:ext>
            </a:extLst>
          </p:cNvPr>
          <p:cNvGrpSpPr/>
          <p:nvPr/>
        </p:nvGrpSpPr>
        <p:grpSpPr>
          <a:xfrm>
            <a:off x="345233" y="2531706"/>
            <a:ext cx="9777726" cy="2397968"/>
            <a:chOff x="345233" y="2531706"/>
            <a:chExt cx="9777726" cy="239796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Прямокутник: округлені кути 3">
              <a:extLst>
                <a:ext uri="{FF2B5EF4-FFF2-40B4-BE49-F238E27FC236}">
                  <a16:creationId xmlns:a16="http://schemas.microsoft.com/office/drawing/2014/main" id="{2212F238-9F36-4858-8B10-7CCF2EF8766E}"/>
                </a:ext>
              </a:extLst>
            </p:cNvPr>
            <p:cNvSpPr/>
            <p:nvPr/>
          </p:nvSpPr>
          <p:spPr>
            <a:xfrm>
              <a:off x="345233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" name="Прямокутник: округлені кути 3">
              <a:extLst>
                <a:ext uri="{FF2B5EF4-FFF2-40B4-BE49-F238E27FC236}">
                  <a16:creationId xmlns:a16="http://schemas.microsoft.com/office/drawing/2014/main" id="{EDCCF714-20AE-4215-AD77-2DCB87C23754}"/>
                </a:ext>
              </a:extLst>
            </p:cNvPr>
            <p:cNvSpPr/>
            <p:nvPr/>
          </p:nvSpPr>
          <p:spPr>
            <a:xfrm>
              <a:off x="2427776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7" name="Прямокутник: округлені кути 3">
              <a:extLst>
                <a:ext uri="{FF2B5EF4-FFF2-40B4-BE49-F238E27FC236}">
                  <a16:creationId xmlns:a16="http://schemas.microsoft.com/office/drawing/2014/main" id="{66BEDC0D-852F-4287-9C59-BFB4D7859FB9}"/>
                </a:ext>
              </a:extLst>
            </p:cNvPr>
            <p:cNvSpPr/>
            <p:nvPr/>
          </p:nvSpPr>
          <p:spPr>
            <a:xfrm>
              <a:off x="4510319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9" name="Прямокутник: округлені кути 3">
              <a:extLst>
                <a:ext uri="{FF2B5EF4-FFF2-40B4-BE49-F238E27FC236}">
                  <a16:creationId xmlns:a16="http://schemas.microsoft.com/office/drawing/2014/main" id="{0850CE7E-41DB-4E3F-843B-F1A101ADC88A}"/>
                </a:ext>
              </a:extLst>
            </p:cNvPr>
            <p:cNvSpPr/>
            <p:nvPr/>
          </p:nvSpPr>
          <p:spPr>
            <a:xfrm>
              <a:off x="6593328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1" name="Прямокутник: округлені кути 3">
              <a:extLst>
                <a:ext uri="{FF2B5EF4-FFF2-40B4-BE49-F238E27FC236}">
                  <a16:creationId xmlns:a16="http://schemas.microsoft.com/office/drawing/2014/main" id="{04E55DEA-1025-4A6C-AB8D-5515F41A77C7}"/>
                </a:ext>
              </a:extLst>
            </p:cNvPr>
            <p:cNvSpPr/>
            <p:nvPr/>
          </p:nvSpPr>
          <p:spPr>
            <a:xfrm>
              <a:off x="8676337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814A-D33B-4437-85DA-C7D3B591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Прямокутник: округлені кути 7">
            <a:hlinkClick r:id="rId4" action="ppaction://hlinksldjump"/>
            <a:extLst>
              <a:ext uri="{FF2B5EF4-FFF2-40B4-BE49-F238E27FC236}">
                <a16:creationId xmlns:a16="http://schemas.microsoft.com/office/drawing/2014/main" id="{0699D158-0436-48B4-B5BF-EA11884FBBB2}"/>
              </a:ext>
            </a:extLst>
          </p:cNvPr>
          <p:cNvSpPr/>
          <p:nvPr/>
        </p:nvSpPr>
        <p:spPr>
          <a:xfrm>
            <a:off x="522210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Зчитування даних</a:t>
            </a:r>
            <a:endParaRPr lang="uk-UA" dirty="0">
              <a:solidFill>
                <a:srgbClr val="FFF8E4"/>
              </a:solidFill>
            </a:endParaRPr>
          </a:p>
        </p:txBody>
      </p:sp>
      <p:cxnSp>
        <p:nvCxnSpPr>
          <p:cNvPr id="12" name="Сполучна лінія: вигнута 11">
            <a:extLst>
              <a:ext uri="{FF2B5EF4-FFF2-40B4-BE49-F238E27FC236}">
                <a16:creationId xmlns:a16="http://schemas.microsoft.com/office/drawing/2014/main" id="{35EAAD61-FB2C-4DF3-9343-F4335F2FEF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3466" y="133570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получна лінія: вигнута 12">
            <a:extLst>
              <a:ext uri="{FF2B5EF4-FFF2-40B4-BE49-F238E27FC236}">
                <a16:creationId xmlns:a16="http://schemas.microsoft.com/office/drawing/2014/main" id="{4D2606A6-41E1-4609-AAD2-51E6DDDEF8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0600" y="1322773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получна лінія: вигнута 13">
            <a:extLst>
              <a:ext uri="{FF2B5EF4-FFF2-40B4-BE49-F238E27FC236}">
                <a16:creationId xmlns:a16="http://schemas.microsoft.com/office/drawing/2014/main" id="{77BD1628-34FA-4039-BC41-641D7FDEAB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0946" y="446706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кутник: округлені кути 7">
            <a:hlinkClick r:id="rId5" action="ppaction://hlinksldjump"/>
            <a:extLst>
              <a:ext uri="{FF2B5EF4-FFF2-40B4-BE49-F238E27FC236}">
                <a16:creationId xmlns:a16="http://schemas.microsoft.com/office/drawing/2014/main" id="{F4DE1E60-B679-4889-9067-35F09CD0161E}"/>
              </a:ext>
            </a:extLst>
          </p:cNvPr>
          <p:cNvSpPr/>
          <p:nvPr/>
        </p:nvSpPr>
        <p:spPr>
          <a:xfrm>
            <a:off x="2604753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Активація </a:t>
            </a:r>
            <a:r>
              <a:rPr lang="uk-UA" sz="1600" dirty="0" err="1">
                <a:solidFill>
                  <a:srgbClr val="FFF8E4"/>
                </a:solidFill>
              </a:rPr>
              <a:t>радка</a:t>
            </a:r>
            <a:r>
              <a:rPr lang="uk-UA" sz="1600" dirty="0">
                <a:solidFill>
                  <a:srgbClr val="FFF8E4"/>
                </a:solidFill>
              </a:rPr>
              <a:t> і стовпця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8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D9F62DD9-A213-4F65-99BE-BC93EC7878EC}"/>
              </a:ext>
            </a:extLst>
          </p:cNvPr>
          <p:cNvSpPr/>
          <p:nvPr/>
        </p:nvSpPr>
        <p:spPr>
          <a:xfrm>
            <a:off x="4687296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</a:t>
            </a:r>
            <a:r>
              <a:rPr lang="uk-UA" sz="1600" dirty="0" err="1">
                <a:solidFill>
                  <a:srgbClr val="FFF8E4"/>
                </a:solidFill>
              </a:rPr>
              <a:t>Видобуття</a:t>
            </a:r>
            <a:r>
              <a:rPr lang="uk-UA" sz="1600" dirty="0">
                <a:solidFill>
                  <a:srgbClr val="FFF8E4"/>
                </a:solidFill>
              </a:rPr>
              <a:t> 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20" name="Прямокутник: округлені кути 7">
            <a:hlinkClick r:id="rId7" action="ppaction://hlinksldjump"/>
            <a:extLst>
              <a:ext uri="{FF2B5EF4-FFF2-40B4-BE49-F238E27FC236}">
                <a16:creationId xmlns:a16="http://schemas.microsoft.com/office/drawing/2014/main" id="{82781143-0E14-43DE-863A-3ACBCB28C1AE}"/>
              </a:ext>
            </a:extLst>
          </p:cNvPr>
          <p:cNvSpPr/>
          <p:nvPr/>
        </p:nvSpPr>
        <p:spPr>
          <a:xfrm>
            <a:off x="6770305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Запис </a:t>
            </a:r>
            <a:r>
              <a:rPr lang="uk-UA" sz="1800" dirty="0">
                <a:solidFill>
                  <a:srgbClr val="FFF8E4"/>
                </a:solidFill>
              </a:rPr>
              <a:t>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22" name="Прямокутник: округлені кути 7">
            <a:hlinkClick r:id="rId8" action="ppaction://hlinksldjump"/>
            <a:extLst>
              <a:ext uri="{FF2B5EF4-FFF2-40B4-BE49-F238E27FC236}">
                <a16:creationId xmlns:a16="http://schemas.microsoft.com/office/drawing/2014/main" id="{324D6CDF-ED8A-4180-8170-2832791D2437}"/>
              </a:ext>
            </a:extLst>
          </p:cNvPr>
          <p:cNvSpPr/>
          <p:nvPr/>
        </p:nvSpPr>
        <p:spPr>
          <a:xfrm>
            <a:off x="8853314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Електричний сигнал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30" name="Сполучна лінія: вигнута 13">
            <a:extLst>
              <a:ext uri="{FF2B5EF4-FFF2-40B4-BE49-F238E27FC236}">
                <a16:creationId xmlns:a16="http://schemas.microsoft.com/office/drawing/2014/main" id="{B53AF782-E7B6-42E0-BFB5-A6353FDBB8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137" y="4454132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C1DA8D-3991-4E14-ADAC-F3A4931E18ED}"/>
              </a:ext>
            </a:extLst>
          </p:cNvPr>
          <p:cNvGrpSpPr/>
          <p:nvPr/>
        </p:nvGrpSpPr>
        <p:grpSpPr>
          <a:xfrm>
            <a:off x="345233" y="2531706"/>
            <a:ext cx="9777726" cy="2397968"/>
            <a:chOff x="345233" y="2531706"/>
            <a:chExt cx="9777726" cy="239796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7" name="Прямокутник: округлені кути 3">
              <a:extLst>
                <a:ext uri="{FF2B5EF4-FFF2-40B4-BE49-F238E27FC236}">
                  <a16:creationId xmlns:a16="http://schemas.microsoft.com/office/drawing/2014/main" id="{DB24EABD-25A6-4391-A851-391235ACE52B}"/>
                </a:ext>
              </a:extLst>
            </p:cNvPr>
            <p:cNvSpPr/>
            <p:nvPr/>
          </p:nvSpPr>
          <p:spPr>
            <a:xfrm>
              <a:off x="345233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8" name="Прямокутник: округлені кути 3">
              <a:extLst>
                <a:ext uri="{FF2B5EF4-FFF2-40B4-BE49-F238E27FC236}">
                  <a16:creationId xmlns:a16="http://schemas.microsoft.com/office/drawing/2014/main" id="{3DA6DF18-3C20-4338-95D7-E2048EE55EA9}"/>
                </a:ext>
              </a:extLst>
            </p:cNvPr>
            <p:cNvSpPr/>
            <p:nvPr/>
          </p:nvSpPr>
          <p:spPr>
            <a:xfrm>
              <a:off x="2427776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Прямокутник: округлені кути 3">
              <a:extLst>
                <a:ext uri="{FF2B5EF4-FFF2-40B4-BE49-F238E27FC236}">
                  <a16:creationId xmlns:a16="http://schemas.microsoft.com/office/drawing/2014/main" id="{B552AA64-7B5A-4808-8B31-7B538182C2DC}"/>
                </a:ext>
              </a:extLst>
            </p:cNvPr>
            <p:cNvSpPr/>
            <p:nvPr/>
          </p:nvSpPr>
          <p:spPr>
            <a:xfrm>
              <a:off x="4510319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" name="Прямокутник: округлені кути 3">
              <a:extLst>
                <a:ext uri="{FF2B5EF4-FFF2-40B4-BE49-F238E27FC236}">
                  <a16:creationId xmlns:a16="http://schemas.microsoft.com/office/drawing/2014/main" id="{70DE7184-2AA0-4AF7-8BD8-B65F90BD7FD3}"/>
                </a:ext>
              </a:extLst>
            </p:cNvPr>
            <p:cNvSpPr/>
            <p:nvPr/>
          </p:nvSpPr>
          <p:spPr>
            <a:xfrm>
              <a:off x="6593328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4" name="Прямокутник: округлені кути 3">
              <a:extLst>
                <a:ext uri="{FF2B5EF4-FFF2-40B4-BE49-F238E27FC236}">
                  <a16:creationId xmlns:a16="http://schemas.microsoft.com/office/drawing/2014/main" id="{EA59CC42-50E0-40BA-934B-EBBFB7DF38FF}"/>
                </a:ext>
              </a:extLst>
            </p:cNvPr>
            <p:cNvSpPr/>
            <p:nvPr/>
          </p:nvSpPr>
          <p:spPr>
            <a:xfrm>
              <a:off x="8676337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95003"/>
            <a:ext cx="4130023" cy="1626900"/>
          </a:xfrm>
        </p:spPr>
        <p:txBody>
          <a:bodyPr/>
          <a:lstStyle/>
          <a:p>
            <a:r>
              <a:rPr lang="uk-UA" dirty="0"/>
              <a:t>Зчитування даних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954327" y="2708729"/>
            <a:ext cx="3087252" cy="1348817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Коли </a:t>
            </a:r>
            <a:r>
              <a:rPr lang="ru-RU" sz="1400" dirty="0" err="1"/>
              <a:t>процесор</a:t>
            </a:r>
            <a:r>
              <a:rPr lang="ru-RU" sz="1400" dirty="0"/>
              <a:t> </a:t>
            </a:r>
            <a:r>
              <a:rPr lang="ru-RU" sz="1400" dirty="0" err="1"/>
              <a:t>потребує</a:t>
            </a:r>
            <a:r>
              <a:rPr lang="ru-RU" sz="1400" dirty="0"/>
              <a:t> доступу до </a:t>
            </a:r>
            <a:r>
              <a:rPr lang="ru-RU" sz="1400" dirty="0" err="1"/>
              <a:t>певної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,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відправляє</a:t>
            </a:r>
            <a:r>
              <a:rPr lang="ru-RU" sz="1400" dirty="0"/>
              <a:t> запит на </a:t>
            </a:r>
            <a:r>
              <a:rPr lang="ru-RU" sz="1400" dirty="0" err="1"/>
              <a:t>зчитування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в </a:t>
            </a:r>
            <a:r>
              <a:rPr lang="ru-RU" sz="1400" dirty="0" err="1"/>
              <a:t>оперативну</a:t>
            </a:r>
            <a:r>
              <a:rPr lang="ru-RU" sz="1400" dirty="0"/>
              <a:t> </a:t>
            </a:r>
            <a:r>
              <a:rPr lang="ru-RU" sz="1400" dirty="0" err="1"/>
              <a:t>пам'ять</a:t>
            </a:r>
            <a:r>
              <a:rPr lang="ru-RU" sz="1400" dirty="0"/>
              <a:t> через шину </a:t>
            </a:r>
            <a:r>
              <a:rPr lang="ru-RU" sz="1400" dirty="0" err="1"/>
              <a:t>даних</a:t>
            </a:r>
            <a:r>
              <a:rPr lang="ru-RU" sz="1400" dirty="0"/>
              <a:t>. 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28413" y="3461935"/>
            <a:ext cx="2176621" cy="157753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F3AEF2C-A755-47BF-ACDF-823F15B27FBB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зі стрілкою 22">
            <a:extLst>
              <a:ext uri="{FF2B5EF4-FFF2-40B4-BE49-F238E27FC236}">
                <a16:creationId xmlns:a16="http://schemas.microsoft.com/office/drawing/2014/main" id="{CCB8E340-1BD8-4F62-BB10-4685B63BF0A8}"/>
              </a:ext>
            </a:extLst>
          </p:cNvPr>
          <p:cNvCxnSpPr>
            <a:cxnSpLocks/>
          </p:cNvCxnSpPr>
          <p:nvPr/>
        </p:nvCxnSpPr>
        <p:spPr>
          <a:xfrm flipH="1" flipV="1">
            <a:off x="6593328" y="3170712"/>
            <a:ext cx="1079654" cy="13062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AF36DFC6-B5C2-4EED-823A-B262F855A9C8}"/>
              </a:ext>
            </a:extLst>
          </p:cNvPr>
          <p:cNvCxnSpPr>
            <a:cxnSpLocks/>
          </p:cNvCxnSpPr>
          <p:nvPr/>
        </p:nvCxnSpPr>
        <p:spPr>
          <a:xfrm flipH="1">
            <a:off x="6593328" y="4281788"/>
            <a:ext cx="1173367" cy="50396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5D48A0BE-49F7-4F4A-A75E-ECD17680D910}"/>
              </a:ext>
            </a:extLst>
          </p:cNvPr>
          <p:cNvSpPr/>
          <p:nvPr/>
        </p:nvSpPr>
        <p:spPr>
          <a:xfrm>
            <a:off x="522210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Зчитування даних 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36" name="Сполучна лінія: вигнута 11">
            <a:extLst>
              <a:ext uri="{FF2B5EF4-FFF2-40B4-BE49-F238E27FC236}">
                <a16:creationId xmlns:a16="http://schemas.microsoft.com/office/drawing/2014/main" id="{7607B2F6-52C9-40C1-BC74-AFAD63C077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3466" y="133570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получна лінія: вигнута 12">
            <a:extLst>
              <a:ext uri="{FF2B5EF4-FFF2-40B4-BE49-F238E27FC236}">
                <a16:creationId xmlns:a16="http://schemas.microsoft.com/office/drawing/2014/main" id="{ABC0E6C9-6782-4E7C-BE05-35CAED1AFF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0600" y="1322773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: вигнута 13">
            <a:extLst>
              <a:ext uri="{FF2B5EF4-FFF2-40B4-BE49-F238E27FC236}">
                <a16:creationId xmlns:a16="http://schemas.microsoft.com/office/drawing/2014/main" id="{54665805-E549-4E4C-A97C-B362D553DE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0946" y="446706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C1329D9B-F82B-4EFC-9AEA-BACC20C6A231}"/>
              </a:ext>
            </a:extLst>
          </p:cNvPr>
          <p:cNvSpPr/>
          <p:nvPr/>
        </p:nvSpPr>
        <p:spPr>
          <a:xfrm>
            <a:off x="2604753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Активація </a:t>
            </a:r>
            <a:r>
              <a:rPr lang="uk-UA" sz="1600" dirty="0" err="1">
                <a:solidFill>
                  <a:srgbClr val="FFF8E4"/>
                </a:solidFill>
              </a:rPr>
              <a:t>радка</a:t>
            </a:r>
            <a:r>
              <a:rPr lang="uk-UA" sz="1600" dirty="0">
                <a:solidFill>
                  <a:srgbClr val="FFF8E4"/>
                </a:solidFill>
              </a:rPr>
              <a:t> і стовпця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0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376D6EA-7972-4BC7-9215-DCF5CFD8AD7A}"/>
              </a:ext>
            </a:extLst>
          </p:cNvPr>
          <p:cNvSpPr/>
          <p:nvPr/>
        </p:nvSpPr>
        <p:spPr>
          <a:xfrm>
            <a:off x="4687296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</a:t>
            </a:r>
            <a:r>
              <a:rPr lang="uk-UA" sz="1600" dirty="0" err="1">
                <a:solidFill>
                  <a:srgbClr val="FFF8E4"/>
                </a:solidFill>
              </a:rPr>
              <a:t>Видобуття</a:t>
            </a:r>
            <a:r>
              <a:rPr lang="uk-UA" sz="1600" dirty="0">
                <a:solidFill>
                  <a:srgbClr val="FFF8E4"/>
                </a:solidFill>
              </a:rPr>
              <a:t> 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1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916805EF-2A83-49ED-AC7A-77242387EBA5}"/>
              </a:ext>
            </a:extLst>
          </p:cNvPr>
          <p:cNvSpPr/>
          <p:nvPr/>
        </p:nvSpPr>
        <p:spPr>
          <a:xfrm>
            <a:off x="6770305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Запис </a:t>
            </a:r>
            <a:r>
              <a:rPr lang="uk-UA" sz="1800" dirty="0">
                <a:solidFill>
                  <a:srgbClr val="FFF8E4"/>
                </a:solidFill>
              </a:rPr>
              <a:t>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2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5A533AC-5F84-4459-8993-89638B13CC41}"/>
              </a:ext>
            </a:extLst>
          </p:cNvPr>
          <p:cNvSpPr/>
          <p:nvPr/>
        </p:nvSpPr>
        <p:spPr>
          <a:xfrm>
            <a:off x="8853314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Електричний сигнал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43" name="Сполучна лінія: вигнута 13">
            <a:extLst>
              <a:ext uri="{FF2B5EF4-FFF2-40B4-BE49-F238E27FC236}">
                <a16:creationId xmlns:a16="http://schemas.microsoft.com/office/drawing/2014/main" id="{7672C6C6-0882-4685-8DE0-7B446394D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137" y="4454132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2977813" y="4612669"/>
            <a:ext cx="2831072" cy="690064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Цей</a:t>
            </a:r>
            <a:r>
              <a:rPr lang="ru-RU" sz="1400" dirty="0"/>
              <a:t> запит </a:t>
            </a:r>
            <a:r>
              <a:rPr lang="ru-RU" sz="1400" dirty="0" err="1"/>
              <a:t>містить</a:t>
            </a:r>
            <a:r>
              <a:rPr lang="ru-RU" sz="1400" dirty="0"/>
              <a:t> адресу, за </a:t>
            </a:r>
            <a:r>
              <a:rPr lang="ru-RU" sz="1400" dirty="0" err="1"/>
              <a:t>якою</a:t>
            </a:r>
            <a:r>
              <a:rPr lang="ru-RU" sz="1400" dirty="0"/>
              <a:t> </a:t>
            </a:r>
            <a:r>
              <a:rPr lang="ru-RU" sz="1400" dirty="0" err="1"/>
              <a:t>потрібно</a:t>
            </a:r>
            <a:r>
              <a:rPr lang="ru-RU" sz="1400" dirty="0"/>
              <a:t> </a:t>
            </a:r>
            <a:r>
              <a:rPr lang="ru-RU" sz="1400" dirty="0" err="1"/>
              <a:t>зчитати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.</a:t>
            </a:r>
            <a:endParaRPr lang="uk-UA" sz="11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1.11111E-6 L 0.60937 -0.1863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-932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5" grpId="0" animBg="1"/>
      <p:bldP spid="35" grpId="1" animBg="1"/>
      <p:bldP spid="35" grpId="2"/>
      <p:bldP spid="39" grpId="0" animBg="1"/>
      <p:bldP spid="40" grpId="0" animBg="1"/>
      <p:bldP spid="41" grpId="0" animBg="1"/>
      <p:bldP spid="4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C1DA8D-3991-4E14-ADAC-F3A4931E18ED}"/>
              </a:ext>
            </a:extLst>
          </p:cNvPr>
          <p:cNvGrpSpPr/>
          <p:nvPr/>
        </p:nvGrpSpPr>
        <p:grpSpPr>
          <a:xfrm>
            <a:off x="345233" y="2531706"/>
            <a:ext cx="9777726" cy="2397968"/>
            <a:chOff x="345233" y="2531706"/>
            <a:chExt cx="9777726" cy="239796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7" name="Прямокутник: округлені кути 3">
              <a:extLst>
                <a:ext uri="{FF2B5EF4-FFF2-40B4-BE49-F238E27FC236}">
                  <a16:creationId xmlns:a16="http://schemas.microsoft.com/office/drawing/2014/main" id="{DB24EABD-25A6-4391-A851-391235ACE52B}"/>
                </a:ext>
              </a:extLst>
            </p:cNvPr>
            <p:cNvSpPr/>
            <p:nvPr/>
          </p:nvSpPr>
          <p:spPr>
            <a:xfrm>
              <a:off x="345233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8" name="Прямокутник: округлені кути 3">
              <a:extLst>
                <a:ext uri="{FF2B5EF4-FFF2-40B4-BE49-F238E27FC236}">
                  <a16:creationId xmlns:a16="http://schemas.microsoft.com/office/drawing/2014/main" id="{3DA6DF18-3C20-4338-95D7-E2048EE55EA9}"/>
                </a:ext>
              </a:extLst>
            </p:cNvPr>
            <p:cNvSpPr/>
            <p:nvPr/>
          </p:nvSpPr>
          <p:spPr>
            <a:xfrm>
              <a:off x="2427776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Прямокутник: округлені кути 3">
              <a:extLst>
                <a:ext uri="{FF2B5EF4-FFF2-40B4-BE49-F238E27FC236}">
                  <a16:creationId xmlns:a16="http://schemas.microsoft.com/office/drawing/2014/main" id="{B552AA64-7B5A-4808-8B31-7B538182C2DC}"/>
                </a:ext>
              </a:extLst>
            </p:cNvPr>
            <p:cNvSpPr/>
            <p:nvPr/>
          </p:nvSpPr>
          <p:spPr>
            <a:xfrm>
              <a:off x="4510319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" name="Прямокутник: округлені кути 3">
              <a:extLst>
                <a:ext uri="{FF2B5EF4-FFF2-40B4-BE49-F238E27FC236}">
                  <a16:creationId xmlns:a16="http://schemas.microsoft.com/office/drawing/2014/main" id="{70DE7184-2AA0-4AF7-8BD8-B65F90BD7FD3}"/>
                </a:ext>
              </a:extLst>
            </p:cNvPr>
            <p:cNvSpPr/>
            <p:nvPr/>
          </p:nvSpPr>
          <p:spPr>
            <a:xfrm>
              <a:off x="6593328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4" name="Прямокутник: округлені кути 3">
              <a:extLst>
                <a:ext uri="{FF2B5EF4-FFF2-40B4-BE49-F238E27FC236}">
                  <a16:creationId xmlns:a16="http://schemas.microsoft.com/office/drawing/2014/main" id="{EA59CC42-50E0-40BA-934B-EBBFB7DF38FF}"/>
                </a:ext>
              </a:extLst>
            </p:cNvPr>
            <p:cNvSpPr/>
            <p:nvPr/>
          </p:nvSpPr>
          <p:spPr>
            <a:xfrm>
              <a:off x="8676337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308757"/>
            <a:ext cx="4936482" cy="1797898"/>
          </a:xfrm>
        </p:spPr>
        <p:txBody>
          <a:bodyPr>
            <a:normAutofit/>
          </a:bodyPr>
          <a:lstStyle/>
          <a:p>
            <a:r>
              <a:rPr lang="uk-UA" dirty="0"/>
              <a:t>Активація рядка і стовпця 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884615" y="2614022"/>
            <a:ext cx="2684914" cy="1264888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Оперативна </a:t>
            </a:r>
            <a:r>
              <a:rPr lang="ru-RU" sz="1400" dirty="0" err="1"/>
              <a:t>пам'ять</a:t>
            </a:r>
            <a:r>
              <a:rPr lang="ru-RU" sz="1400" dirty="0"/>
              <a:t> </a:t>
            </a:r>
            <a:r>
              <a:rPr lang="ru-RU" sz="1400" dirty="0" err="1"/>
              <a:t>має</a:t>
            </a:r>
            <a:r>
              <a:rPr lang="ru-RU" sz="1400" dirty="0"/>
              <a:t> рядки і </a:t>
            </a:r>
            <a:r>
              <a:rPr lang="ru-RU" sz="1400" dirty="0" err="1"/>
              <a:t>стовпці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утворюють</a:t>
            </a:r>
            <a:r>
              <a:rPr lang="ru-RU" sz="1400" dirty="0"/>
              <a:t> </a:t>
            </a:r>
            <a:r>
              <a:rPr lang="ru-RU" sz="1400" dirty="0" err="1"/>
              <a:t>сітку</a:t>
            </a:r>
            <a:r>
              <a:rPr lang="ru-RU" sz="1400" dirty="0"/>
              <a:t>, за </a:t>
            </a:r>
            <a:r>
              <a:rPr lang="ru-RU" sz="1400" dirty="0" err="1"/>
              <a:t>допомогою</a:t>
            </a:r>
            <a:r>
              <a:rPr lang="ru-RU" sz="1400" dirty="0"/>
              <a:t> </a:t>
            </a:r>
            <a:r>
              <a:rPr lang="ru-RU" sz="1400" dirty="0" err="1"/>
              <a:t>якої</a:t>
            </a:r>
            <a:r>
              <a:rPr lang="ru-RU" sz="1400" dirty="0"/>
              <a:t> </a:t>
            </a:r>
            <a:r>
              <a:rPr lang="ru-RU" sz="1400" dirty="0" err="1"/>
              <a:t>можна</a:t>
            </a:r>
            <a:r>
              <a:rPr lang="ru-RU" sz="1400" dirty="0"/>
              <a:t> </a:t>
            </a:r>
            <a:r>
              <a:rPr lang="ru-RU" sz="1400" dirty="0" err="1"/>
              <a:t>зберігати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42705" y="3363838"/>
            <a:ext cx="2176621" cy="157753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F3AEF2C-A755-47BF-ACDF-823F15B27FBB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5D48A0BE-49F7-4F4A-A75E-ECD17680D910}"/>
              </a:ext>
            </a:extLst>
          </p:cNvPr>
          <p:cNvSpPr/>
          <p:nvPr/>
        </p:nvSpPr>
        <p:spPr>
          <a:xfrm>
            <a:off x="522210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Зчитування даних 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36" name="Сполучна лінія: вигнута 11">
            <a:extLst>
              <a:ext uri="{FF2B5EF4-FFF2-40B4-BE49-F238E27FC236}">
                <a16:creationId xmlns:a16="http://schemas.microsoft.com/office/drawing/2014/main" id="{7607B2F6-52C9-40C1-BC74-AFAD63C077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3466" y="133570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получна лінія: вигнута 12">
            <a:extLst>
              <a:ext uri="{FF2B5EF4-FFF2-40B4-BE49-F238E27FC236}">
                <a16:creationId xmlns:a16="http://schemas.microsoft.com/office/drawing/2014/main" id="{ABC0E6C9-6782-4E7C-BE05-35CAED1AFF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0600" y="1322773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: вигнута 13">
            <a:extLst>
              <a:ext uri="{FF2B5EF4-FFF2-40B4-BE49-F238E27FC236}">
                <a16:creationId xmlns:a16="http://schemas.microsoft.com/office/drawing/2014/main" id="{54665805-E549-4E4C-A97C-B362D553DE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0946" y="446706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C1329D9B-F82B-4EFC-9AEA-BACC20C6A231}"/>
              </a:ext>
            </a:extLst>
          </p:cNvPr>
          <p:cNvSpPr/>
          <p:nvPr/>
        </p:nvSpPr>
        <p:spPr>
          <a:xfrm>
            <a:off x="2604753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Активація </a:t>
            </a:r>
            <a:r>
              <a:rPr lang="uk-UA" sz="1600" dirty="0" err="1">
                <a:solidFill>
                  <a:srgbClr val="FFF8E4"/>
                </a:solidFill>
              </a:rPr>
              <a:t>радка</a:t>
            </a:r>
            <a:r>
              <a:rPr lang="uk-UA" sz="1600" dirty="0">
                <a:solidFill>
                  <a:srgbClr val="FFF8E4"/>
                </a:solidFill>
              </a:rPr>
              <a:t> і стовпця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0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376D6EA-7972-4BC7-9215-DCF5CFD8AD7A}"/>
              </a:ext>
            </a:extLst>
          </p:cNvPr>
          <p:cNvSpPr/>
          <p:nvPr/>
        </p:nvSpPr>
        <p:spPr>
          <a:xfrm>
            <a:off x="4687296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</a:t>
            </a:r>
            <a:r>
              <a:rPr lang="uk-UA" sz="1600" dirty="0" err="1">
                <a:solidFill>
                  <a:srgbClr val="FFF8E4"/>
                </a:solidFill>
              </a:rPr>
              <a:t>Видобуття</a:t>
            </a:r>
            <a:r>
              <a:rPr lang="uk-UA" sz="1600" dirty="0">
                <a:solidFill>
                  <a:srgbClr val="FFF8E4"/>
                </a:solidFill>
              </a:rPr>
              <a:t> 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1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916805EF-2A83-49ED-AC7A-77242387EBA5}"/>
              </a:ext>
            </a:extLst>
          </p:cNvPr>
          <p:cNvSpPr/>
          <p:nvPr/>
        </p:nvSpPr>
        <p:spPr>
          <a:xfrm>
            <a:off x="6770305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Запис </a:t>
            </a:r>
            <a:r>
              <a:rPr lang="uk-UA" sz="1800" dirty="0">
                <a:solidFill>
                  <a:srgbClr val="FFF8E4"/>
                </a:solidFill>
              </a:rPr>
              <a:t>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2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5A533AC-5F84-4459-8993-89638B13CC41}"/>
              </a:ext>
            </a:extLst>
          </p:cNvPr>
          <p:cNvSpPr/>
          <p:nvPr/>
        </p:nvSpPr>
        <p:spPr>
          <a:xfrm>
            <a:off x="8853314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Електричний сигнал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43" name="Сполучна лінія: вигнута 13">
            <a:extLst>
              <a:ext uri="{FF2B5EF4-FFF2-40B4-BE49-F238E27FC236}">
                <a16:creationId xmlns:a16="http://schemas.microsoft.com/office/drawing/2014/main" id="{7672C6C6-0882-4685-8DE0-7B446394D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137" y="4454132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2934358" y="4518663"/>
            <a:ext cx="2559891" cy="1441888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При </a:t>
            </a:r>
            <a:r>
              <a:rPr lang="ru-RU" sz="1400" dirty="0" err="1"/>
              <a:t>зчитуванні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відповідний</a:t>
            </a:r>
            <a:r>
              <a:rPr lang="ru-RU" sz="1400" dirty="0"/>
              <a:t> рядок і </a:t>
            </a:r>
            <a:r>
              <a:rPr lang="ru-RU" sz="1400" dirty="0" err="1"/>
              <a:t>стовпець</a:t>
            </a:r>
            <a:r>
              <a:rPr lang="ru-RU" sz="1400" dirty="0"/>
              <a:t> </a:t>
            </a:r>
            <a:r>
              <a:rPr lang="ru-RU" sz="1400" dirty="0" err="1"/>
              <a:t>активуються</a:t>
            </a:r>
            <a:r>
              <a:rPr lang="ru-RU" sz="1400" dirty="0"/>
              <a:t>,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виявити</a:t>
            </a:r>
            <a:r>
              <a:rPr lang="ru-RU" sz="1400" dirty="0"/>
              <a:t> </a:t>
            </a:r>
            <a:r>
              <a:rPr lang="ru-RU" sz="1400" dirty="0" err="1"/>
              <a:t>адресовану</a:t>
            </a:r>
            <a:r>
              <a:rPr lang="ru-RU" sz="1400" dirty="0"/>
              <a:t> </a:t>
            </a:r>
            <a:r>
              <a:rPr lang="ru-RU" sz="1400" dirty="0" err="1"/>
              <a:t>комірку</a:t>
            </a:r>
            <a:r>
              <a:rPr lang="ru-RU" sz="1400" dirty="0"/>
              <a:t> </a:t>
            </a:r>
            <a:r>
              <a:rPr lang="ru-RU" sz="1400" dirty="0" err="1"/>
              <a:t>пам'яті</a:t>
            </a:r>
            <a:r>
              <a:rPr lang="ru-RU" sz="1400" dirty="0"/>
              <a:t>.</a:t>
            </a:r>
            <a:endParaRPr lang="uk-UA" sz="1100" dirty="0">
              <a:solidFill>
                <a:srgbClr val="FFF8E4"/>
              </a:solidFill>
            </a:endParaRPr>
          </a:p>
        </p:txBody>
      </p:sp>
      <p:cxnSp>
        <p:nvCxnSpPr>
          <p:cNvPr id="45" name="Пряма зі стрілкою 22">
            <a:extLst>
              <a:ext uri="{FF2B5EF4-FFF2-40B4-BE49-F238E27FC236}">
                <a16:creationId xmlns:a16="http://schemas.microsoft.com/office/drawing/2014/main" id="{BA3EC7F1-DD85-484F-80C1-74F7E8E8647E}"/>
              </a:ext>
            </a:extLst>
          </p:cNvPr>
          <p:cNvCxnSpPr>
            <a:cxnSpLocks/>
          </p:cNvCxnSpPr>
          <p:nvPr/>
        </p:nvCxnSpPr>
        <p:spPr>
          <a:xfrm flipH="1" flipV="1">
            <a:off x="6770306" y="3065477"/>
            <a:ext cx="806151" cy="188362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24">
            <a:extLst>
              <a:ext uri="{FF2B5EF4-FFF2-40B4-BE49-F238E27FC236}">
                <a16:creationId xmlns:a16="http://schemas.microsoft.com/office/drawing/2014/main" id="{7FE97756-EBA8-499B-996D-2EE37F71CF9C}"/>
              </a:ext>
            </a:extLst>
          </p:cNvPr>
          <p:cNvCxnSpPr>
            <a:cxnSpLocks/>
          </p:cNvCxnSpPr>
          <p:nvPr/>
        </p:nvCxnSpPr>
        <p:spPr>
          <a:xfrm flipH="1">
            <a:off x="6593328" y="4281788"/>
            <a:ext cx="1173367" cy="647886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5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1.11111E-6 L 0.46823 -0.1812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-907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5" grpId="0" animBg="1"/>
      <p:bldP spid="39" grpId="0" animBg="1"/>
      <p:bldP spid="39" grpId="1" animBg="1"/>
      <p:bldP spid="39" grpId="2"/>
      <p:bldP spid="40" grpId="0" animBg="1"/>
      <p:bldP spid="41" grpId="0" animBg="1"/>
      <p:bldP spid="4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C1DA8D-3991-4E14-ADAC-F3A4931E18ED}"/>
              </a:ext>
            </a:extLst>
          </p:cNvPr>
          <p:cNvGrpSpPr/>
          <p:nvPr/>
        </p:nvGrpSpPr>
        <p:grpSpPr>
          <a:xfrm>
            <a:off x="345233" y="2531706"/>
            <a:ext cx="9777726" cy="2397968"/>
            <a:chOff x="345233" y="2531706"/>
            <a:chExt cx="9777726" cy="239796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7" name="Прямокутник: округлені кути 3">
              <a:extLst>
                <a:ext uri="{FF2B5EF4-FFF2-40B4-BE49-F238E27FC236}">
                  <a16:creationId xmlns:a16="http://schemas.microsoft.com/office/drawing/2014/main" id="{DB24EABD-25A6-4391-A851-391235ACE52B}"/>
                </a:ext>
              </a:extLst>
            </p:cNvPr>
            <p:cNvSpPr/>
            <p:nvPr/>
          </p:nvSpPr>
          <p:spPr>
            <a:xfrm>
              <a:off x="345233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8" name="Прямокутник: округлені кути 3">
              <a:extLst>
                <a:ext uri="{FF2B5EF4-FFF2-40B4-BE49-F238E27FC236}">
                  <a16:creationId xmlns:a16="http://schemas.microsoft.com/office/drawing/2014/main" id="{3DA6DF18-3C20-4338-95D7-E2048EE55EA9}"/>
                </a:ext>
              </a:extLst>
            </p:cNvPr>
            <p:cNvSpPr/>
            <p:nvPr/>
          </p:nvSpPr>
          <p:spPr>
            <a:xfrm>
              <a:off x="2427776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Прямокутник: округлені кути 3">
              <a:extLst>
                <a:ext uri="{FF2B5EF4-FFF2-40B4-BE49-F238E27FC236}">
                  <a16:creationId xmlns:a16="http://schemas.microsoft.com/office/drawing/2014/main" id="{B552AA64-7B5A-4808-8B31-7B538182C2DC}"/>
                </a:ext>
              </a:extLst>
            </p:cNvPr>
            <p:cNvSpPr/>
            <p:nvPr/>
          </p:nvSpPr>
          <p:spPr>
            <a:xfrm>
              <a:off x="4510319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" name="Прямокутник: округлені кути 3">
              <a:extLst>
                <a:ext uri="{FF2B5EF4-FFF2-40B4-BE49-F238E27FC236}">
                  <a16:creationId xmlns:a16="http://schemas.microsoft.com/office/drawing/2014/main" id="{70DE7184-2AA0-4AF7-8BD8-B65F90BD7FD3}"/>
                </a:ext>
              </a:extLst>
            </p:cNvPr>
            <p:cNvSpPr/>
            <p:nvPr/>
          </p:nvSpPr>
          <p:spPr>
            <a:xfrm>
              <a:off x="6593328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4" name="Прямокутник: округлені кути 3">
              <a:extLst>
                <a:ext uri="{FF2B5EF4-FFF2-40B4-BE49-F238E27FC236}">
                  <a16:creationId xmlns:a16="http://schemas.microsoft.com/office/drawing/2014/main" id="{EA59CC42-50E0-40BA-934B-EBBFB7DF38FF}"/>
                </a:ext>
              </a:extLst>
            </p:cNvPr>
            <p:cNvSpPr/>
            <p:nvPr/>
          </p:nvSpPr>
          <p:spPr>
            <a:xfrm>
              <a:off x="8676337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308757"/>
            <a:ext cx="3777061" cy="1797898"/>
          </a:xfrm>
        </p:spPr>
        <p:txBody>
          <a:bodyPr>
            <a:normAutofit/>
          </a:bodyPr>
          <a:lstStyle/>
          <a:p>
            <a:r>
              <a:rPr lang="uk-UA" dirty="0" err="1"/>
              <a:t>Видобуття</a:t>
            </a:r>
            <a:r>
              <a:rPr lang="uk-UA" dirty="0"/>
              <a:t> даних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936119" y="2960910"/>
            <a:ext cx="3102111" cy="997886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Після</a:t>
            </a:r>
            <a:r>
              <a:rPr lang="ru-RU" sz="1400" dirty="0"/>
              <a:t> </a:t>
            </a:r>
            <a:r>
              <a:rPr lang="ru-RU" sz="1400" dirty="0" err="1"/>
              <a:t>активації</a:t>
            </a:r>
            <a:r>
              <a:rPr lang="ru-RU" sz="1400" dirty="0"/>
              <a:t> </a:t>
            </a:r>
            <a:r>
              <a:rPr lang="ru-RU" sz="1400" dirty="0" err="1"/>
              <a:t>відповідних</a:t>
            </a:r>
            <a:r>
              <a:rPr lang="ru-RU" sz="1400" dirty="0"/>
              <a:t> рядка і </a:t>
            </a:r>
            <a:r>
              <a:rPr lang="ru-RU" sz="1400" dirty="0" err="1"/>
              <a:t>стовпця</a:t>
            </a:r>
            <a:r>
              <a:rPr lang="ru-RU" sz="1400" dirty="0"/>
              <a:t>,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зберігаються</a:t>
            </a:r>
            <a:r>
              <a:rPr lang="ru-RU" sz="1400" dirty="0"/>
              <a:t> в </a:t>
            </a:r>
            <a:r>
              <a:rPr lang="ru-RU" sz="1400" dirty="0" err="1"/>
              <a:t>комірці</a:t>
            </a:r>
            <a:r>
              <a:rPr lang="ru-RU" sz="1400" dirty="0"/>
              <a:t> </a:t>
            </a:r>
            <a:r>
              <a:rPr lang="ru-RU" sz="1400" dirty="0" err="1"/>
              <a:t>пам'яті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42705" y="3363838"/>
            <a:ext cx="2176621" cy="157753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F3AEF2C-A755-47BF-ACDF-823F15B27FBB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5D48A0BE-49F7-4F4A-A75E-ECD17680D910}"/>
              </a:ext>
            </a:extLst>
          </p:cNvPr>
          <p:cNvSpPr/>
          <p:nvPr/>
        </p:nvSpPr>
        <p:spPr>
          <a:xfrm>
            <a:off x="522210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Зчитування даних 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36" name="Сполучна лінія: вигнута 11">
            <a:extLst>
              <a:ext uri="{FF2B5EF4-FFF2-40B4-BE49-F238E27FC236}">
                <a16:creationId xmlns:a16="http://schemas.microsoft.com/office/drawing/2014/main" id="{7607B2F6-52C9-40C1-BC74-AFAD63C077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3466" y="133570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получна лінія: вигнута 12">
            <a:extLst>
              <a:ext uri="{FF2B5EF4-FFF2-40B4-BE49-F238E27FC236}">
                <a16:creationId xmlns:a16="http://schemas.microsoft.com/office/drawing/2014/main" id="{ABC0E6C9-6782-4E7C-BE05-35CAED1AFF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0600" y="1322773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: вигнута 13">
            <a:extLst>
              <a:ext uri="{FF2B5EF4-FFF2-40B4-BE49-F238E27FC236}">
                <a16:creationId xmlns:a16="http://schemas.microsoft.com/office/drawing/2014/main" id="{54665805-E549-4E4C-A97C-B362D553DE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0946" y="446706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C1329D9B-F82B-4EFC-9AEA-BACC20C6A231}"/>
              </a:ext>
            </a:extLst>
          </p:cNvPr>
          <p:cNvSpPr/>
          <p:nvPr/>
        </p:nvSpPr>
        <p:spPr>
          <a:xfrm>
            <a:off x="2604753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Активація </a:t>
            </a:r>
            <a:r>
              <a:rPr lang="uk-UA" sz="1600" dirty="0" err="1">
                <a:solidFill>
                  <a:srgbClr val="FFF8E4"/>
                </a:solidFill>
              </a:rPr>
              <a:t>радка</a:t>
            </a:r>
            <a:r>
              <a:rPr lang="uk-UA" sz="1600" dirty="0">
                <a:solidFill>
                  <a:srgbClr val="FFF8E4"/>
                </a:solidFill>
              </a:rPr>
              <a:t> і стовпця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0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376D6EA-7972-4BC7-9215-DCF5CFD8AD7A}"/>
              </a:ext>
            </a:extLst>
          </p:cNvPr>
          <p:cNvSpPr/>
          <p:nvPr/>
        </p:nvSpPr>
        <p:spPr>
          <a:xfrm>
            <a:off x="4687296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</a:t>
            </a:r>
            <a:r>
              <a:rPr lang="uk-UA" sz="1600" dirty="0" err="1">
                <a:solidFill>
                  <a:srgbClr val="FFF8E4"/>
                </a:solidFill>
              </a:rPr>
              <a:t>Видобуття</a:t>
            </a:r>
            <a:r>
              <a:rPr lang="uk-UA" sz="1600" dirty="0">
                <a:solidFill>
                  <a:srgbClr val="FFF8E4"/>
                </a:solidFill>
              </a:rPr>
              <a:t> 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1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916805EF-2A83-49ED-AC7A-77242387EBA5}"/>
              </a:ext>
            </a:extLst>
          </p:cNvPr>
          <p:cNvSpPr/>
          <p:nvPr/>
        </p:nvSpPr>
        <p:spPr>
          <a:xfrm>
            <a:off x="6770305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Запис </a:t>
            </a:r>
            <a:r>
              <a:rPr lang="uk-UA" sz="1800" dirty="0">
                <a:solidFill>
                  <a:srgbClr val="FFF8E4"/>
                </a:solidFill>
              </a:rPr>
              <a:t>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2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5A533AC-5F84-4459-8993-89638B13CC41}"/>
              </a:ext>
            </a:extLst>
          </p:cNvPr>
          <p:cNvSpPr/>
          <p:nvPr/>
        </p:nvSpPr>
        <p:spPr>
          <a:xfrm>
            <a:off x="8853314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Електричний сигнал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43" name="Сполучна лінія: вигнута 13">
            <a:extLst>
              <a:ext uri="{FF2B5EF4-FFF2-40B4-BE49-F238E27FC236}">
                <a16:creationId xmlns:a16="http://schemas.microsoft.com/office/drawing/2014/main" id="{7672C6C6-0882-4685-8DE0-7B446394D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137" y="4454132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2951819" y="4388000"/>
            <a:ext cx="2176621" cy="137153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Потім</a:t>
            </a:r>
            <a:r>
              <a:rPr lang="ru-RU" sz="1400" dirty="0"/>
              <a:t> </a:t>
            </a:r>
            <a:r>
              <a:rPr lang="ru-RU" sz="1400" dirty="0" err="1"/>
              <a:t>читається</a:t>
            </a:r>
            <a:r>
              <a:rPr lang="ru-RU" sz="1400" dirty="0"/>
              <a:t> </a:t>
            </a:r>
            <a:r>
              <a:rPr lang="ru-RU" sz="1400" dirty="0" err="1"/>
              <a:t>інтерфейсом</a:t>
            </a:r>
            <a:r>
              <a:rPr lang="ru-RU" sz="1400" dirty="0"/>
              <a:t> </a:t>
            </a:r>
            <a:r>
              <a:rPr lang="ru-RU" sz="1400" dirty="0" err="1"/>
              <a:t>пам'яті</a:t>
            </a:r>
            <a:r>
              <a:rPr lang="ru-RU" sz="1400" dirty="0"/>
              <a:t> та </a:t>
            </a:r>
            <a:r>
              <a:rPr lang="ru-RU" sz="1400" dirty="0" err="1"/>
              <a:t>передається</a:t>
            </a:r>
            <a:r>
              <a:rPr lang="ru-RU" sz="1400" dirty="0"/>
              <a:t> назад до </a:t>
            </a:r>
            <a:r>
              <a:rPr lang="ru-RU" sz="1400" dirty="0" err="1"/>
              <a:t>процесора</a:t>
            </a:r>
            <a:r>
              <a:rPr lang="ru-RU" sz="1400" dirty="0"/>
              <a:t> через шину </a:t>
            </a:r>
            <a:r>
              <a:rPr lang="ru-RU" sz="1400" dirty="0" err="1"/>
              <a:t>даних</a:t>
            </a:r>
            <a:r>
              <a:rPr lang="ru-RU" sz="1400" dirty="0"/>
              <a:t>.</a:t>
            </a:r>
            <a:endParaRPr lang="uk-UA" sz="1100" dirty="0">
              <a:solidFill>
                <a:srgbClr val="FFF8E4"/>
              </a:solidFill>
            </a:endParaRPr>
          </a:p>
        </p:txBody>
      </p:sp>
      <p:cxnSp>
        <p:nvCxnSpPr>
          <p:cNvPr id="25" name="Пряма зі стрілкою 22">
            <a:extLst>
              <a:ext uri="{FF2B5EF4-FFF2-40B4-BE49-F238E27FC236}">
                <a16:creationId xmlns:a16="http://schemas.microsoft.com/office/drawing/2014/main" id="{0085D66D-67D8-4A56-86F2-5FF67AEAD097}"/>
              </a:ext>
            </a:extLst>
          </p:cNvPr>
          <p:cNvCxnSpPr>
            <a:cxnSpLocks/>
          </p:cNvCxnSpPr>
          <p:nvPr/>
        </p:nvCxnSpPr>
        <p:spPr>
          <a:xfrm flipH="1" flipV="1">
            <a:off x="6492650" y="3253839"/>
            <a:ext cx="1180332" cy="109999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4">
            <a:extLst>
              <a:ext uri="{FF2B5EF4-FFF2-40B4-BE49-F238E27FC236}">
                <a16:creationId xmlns:a16="http://schemas.microsoft.com/office/drawing/2014/main" id="{A4153D11-5C9B-4045-9734-10444165017C}"/>
              </a:ext>
            </a:extLst>
          </p:cNvPr>
          <p:cNvCxnSpPr>
            <a:cxnSpLocks/>
          </p:cNvCxnSpPr>
          <p:nvPr/>
        </p:nvCxnSpPr>
        <p:spPr>
          <a:xfrm flipH="1">
            <a:off x="6096000" y="4281788"/>
            <a:ext cx="1670695" cy="50396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7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-1.11111E-6 L 0.28373 -0.1756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879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5" grpId="0" animBg="1"/>
      <p:bldP spid="39" grpId="0" animBg="1"/>
      <p:bldP spid="40" grpId="0" animBg="1"/>
      <p:bldP spid="40" grpId="1" animBg="1"/>
      <p:bldP spid="40" grpId="2"/>
      <p:bldP spid="41" grpId="0" animBg="1"/>
      <p:bldP spid="4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C1DA8D-3991-4E14-ADAC-F3A4931E18ED}"/>
              </a:ext>
            </a:extLst>
          </p:cNvPr>
          <p:cNvGrpSpPr/>
          <p:nvPr/>
        </p:nvGrpSpPr>
        <p:grpSpPr>
          <a:xfrm>
            <a:off x="345233" y="2531706"/>
            <a:ext cx="9777726" cy="2397968"/>
            <a:chOff x="345233" y="2531706"/>
            <a:chExt cx="9777726" cy="239796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7" name="Прямокутник: округлені кути 3">
              <a:extLst>
                <a:ext uri="{FF2B5EF4-FFF2-40B4-BE49-F238E27FC236}">
                  <a16:creationId xmlns:a16="http://schemas.microsoft.com/office/drawing/2014/main" id="{DB24EABD-25A6-4391-A851-391235ACE52B}"/>
                </a:ext>
              </a:extLst>
            </p:cNvPr>
            <p:cNvSpPr/>
            <p:nvPr/>
          </p:nvSpPr>
          <p:spPr>
            <a:xfrm>
              <a:off x="345233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8" name="Прямокутник: округлені кути 3">
              <a:extLst>
                <a:ext uri="{FF2B5EF4-FFF2-40B4-BE49-F238E27FC236}">
                  <a16:creationId xmlns:a16="http://schemas.microsoft.com/office/drawing/2014/main" id="{3DA6DF18-3C20-4338-95D7-E2048EE55EA9}"/>
                </a:ext>
              </a:extLst>
            </p:cNvPr>
            <p:cNvSpPr/>
            <p:nvPr/>
          </p:nvSpPr>
          <p:spPr>
            <a:xfrm>
              <a:off x="2427776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Прямокутник: округлені кути 3">
              <a:extLst>
                <a:ext uri="{FF2B5EF4-FFF2-40B4-BE49-F238E27FC236}">
                  <a16:creationId xmlns:a16="http://schemas.microsoft.com/office/drawing/2014/main" id="{B552AA64-7B5A-4808-8B31-7B538182C2DC}"/>
                </a:ext>
              </a:extLst>
            </p:cNvPr>
            <p:cNvSpPr/>
            <p:nvPr/>
          </p:nvSpPr>
          <p:spPr>
            <a:xfrm>
              <a:off x="4510319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" name="Прямокутник: округлені кути 3">
              <a:extLst>
                <a:ext uri="{FF2B5EF4-FFF2-40B4-BE49-F238E27FC236}">
                  <a16:creationId xmlns:a16="http://schemas.microsoft.com/office/drawing/2014/main" id="{70DE7184-2AA0-4AF7-8BD8-B65F90BD7FD3}"/>
                </a:ext>
              </a:extLst>
            </p:cNvPr>
            <p:cNvSpPr/>
            <p:nvPr/>
          </p:nvSpPr>
          <p:spPr>
            <a:xfrm>
              <a:off x="6593328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4" name="Прямокутник: округлені кути 3">
              <a:extLst>
                <a:ext uri="{FF2B5EF4-FFF2-40B4-BE49-F238E27FC236}">
                  <a16:creationId xmlns:a16="http://schemas.microsoft.com/office/drawing/2014/main" id="{EA59CC42-50E0-40BA-934B-EBBFB7DF38FF}"/>
                </a:ext>
              </a:extLst>
            </p:cNvPr>
            <p:cNvSpPr/>
            <p:nvPr/>
          </p:nvSpPr>
          <p:spPr>
            <a:xfrm>
              <a:off x="8676337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308757"/>
            <a:ext cx="4722725" cy="1652068"/>
          </a:xfrm>
        </p:spPr>
        <p:txBody>
          <a:bodyPr>
            <a:normAutofit/>
          </a:bodyPr>
          <a:lstStyle/>
          <a:p>
            <a:r>
              <a:rPr lang="uk-UA" dirty="0"/>
              <a:t>Запис даних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3098660" y="2469073"/>
            <a:ext cx="2831289" cy="1389640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Під</a:t>
            </a:r>
            <a:r>
              <a:rPr lang="ru-RU" sz="1400" dirty="0"/>
              <a:t> час </a:t>
            </a:r>
            <a:r>
              <a:rPr lang="ru-RU" sz="1400" dirty="0" err="1"/>
              <a:t>запису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процесор</a:t>
            </a:r>
            <a:r>
              <a:rPr lang="ru-RU" sz="1400" dirty="0"/>
              <a:t> </a:t>
            </a:r>
            <a:r>
              <a:rPr lang="ru-RU" sz="1400" dirty="0" err="1"/>
              <a:t>передає</a:t>
            </a:r>
            <a:r>
              <a:rPr lang="ru-RU" sz="1400" dirty="0"/>
              <a:t> команду </a:t>
            </a:r>
            <a:r>
              <a:rPr lang="ru-RU" sz="1400" dirty="0" err="1"/>
              <a:t>запису</a:t>
            </a:r>
            <a:r>
              <a:rPr lang="ru-RU" sz="1400" dirty="0"/>
              <a:t> в </a:t>
            </a:r>
            <a:r>
              <a:rPr lang="ru-RU" sz="1400" dirty="0" err="1"/>
              <a:t>оперативну</a:t>
            </a:r>
            <a:r>
              <a:rPr lang="ru-RU" sz="1400" dirty="0"/>
              <a:t> </a:t>
            </a:r>
            <a:r>
              <a:rPr lang="ru-RU" sz="1400" dirty="0" err="1"/>
              <a:t>пам'ять</a:t>
            </a:r>
            <a:r>
              <a:rPr lang="ru-RU" sz="1400" dirty="0"/>
              <a:t> разом з </a:t>
            </a:r>
            <a:r>
              <a:rPr lang="ru-RU" sz="1400" dirty="0" err="1"/>
              <a:t>адресою</a:t>
            </a:r>
            <a:r>
              <a:rPr lang="ru-RU" sz="1400" dirty="0"/>
              <a:t> і </a:t>
            </a:r>
            <a:r>
              <a:rPr lang="ru-RU" sz="1400" dirty="0" err="1"/>
              <a:t>даними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необхідно</a:t>
            </a:r>
            <a:r>
              <a:rPr lang="ru-RU" sz="1400" dirty="0"/>
              <a:t> </a:t>
            </a:r>
            <a:r>
              <a:rPr lang="ru-RU" sz="1400" dirty="0" err="1"/>
              <a:t>записати</a:t>
            </a:r>
            <a:r>
              <a:rPr lang="ru-RU" sz="1400" dirty="0"/>
              <a:t>. 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42705" y="3363838"/>
            <a:ext cx="2176621" cy="157753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F3AEF2C-A755-47BF-ACDF-823F15B27FBB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5D48A0BE-49F7-4F4A-A75E-ECD17680D910}"/>
              </a:ext>
            </a:extLst>
          </p:cNvPr>
          <p:cNvSpPr/>
          <p:nvPr/>
        </p:nvSpPr>
        <p:spPr>
          <a:xfrm>
            <a:off x="522210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Зчитування даних 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36" name="Сполучна лінія: вигнута 11">
            <a:extLst>
              <a:ext uri="{FF2B5EF4-FFF2-40B4-BE49-F238E27FC236}">
                <a16:creationId xmlns:a16="http://schemas.microsoft.com/office/drawing/2014/main" id="{7607B2F6-52C9-40C1-BC74-AFAD63C077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3466" y="133570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получна лінія: вигнута 12">
            <a:extLst>
              <a:ext uri="{FF2B5EF4-FFF2-40B4-BE49-F238E27FC236}">
                <a16:creationId xmlns:a16="http://schemas.microsoft.com/office/drawing/2014/main" id="{ABC0E6C9-6782-4E7C-BE05-35CAED1AFF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0600" y="1322773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: вигнута 13">
            <a:extLst>
              <a:ext uri="{FF2B5EF4-FFF2-40B4-BE49-F238E27FC236}">
                <a16:creationId xmlns:a16="http://schemas.microsoft.com/office/drawing/2014/main" id="{54665805-E549-4E4C-A97C-B362D553DE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0946" y="446706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C1329D9B-F82B-4EFC-9AEA-BACC20C6A231}"/>
              </a:ext>
            </a:extLst>
          </p:cNvPr>
          <p:cNvSpPr/>
          <p:nvPr/>
        </p:nvSpPr>
        <p:spPr>
          <a:xfrm>
            <a:off x="2604753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Активація </a:t>
            </a:r>
            <a:r>
              <a:rPr lang="uk-UA" sz="1600" dirty="0" err="1">
                <a:solidFill>
                  <a:srgbClr val="FFF8E4"/>
                </a:solidFill>
              </a:rPr>
              <a:t>радка</a:t>
            </a:r>
            <a:r>
              <a:rPr lang="uk-UA" sz="1600" dirty="0">
                <a:solidFill>
                  <a:srgbClr val="FFF8E4"/>
                </a:solidFill>
              </a:rPr>
              <a:t> і стовпця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0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376D6EA-7972-4BC7-9215-DCF5CFD8AD7A}"/>
              </a:ext>
            </a:extLst>
          </p:cNvPr>
          <p:cNvSpPr/>
          <p:nvPr/>
        </p:nvSpPr>
        <p:spPr>
          <a:xfrm>
            <a:off x="4687296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</a:t>
            </a:r>
            <a:r>
              <a:rPr lang="uk-UA" sz="1600" dirty="0" err="1">
                <a:solidFill>
                  <a:srgbClr val="FFF8E4"/>
                </a:solidFill>
              </a:rPr>
              <a:t>Видобуття</a:t>
            </a:r>
            <a:r>
              <a:rPr lang="uk-UA" sz="1600" dirty="0">
                <a:solidFill>
                  <a:srgbClr val="FFF8E4"/>
                </a:solidFill>
              </a:rPr>
              <a:t> 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1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916805EF-2A83-49ED-AC7A-77242387EBA5}"/>
              </a:ext>
            </a:extLst>
          </p:cNvPr>
          <p:cNvSpPr/>
          <p:nvPr/>
        </p:nvSpPr>
        <p:spPr>
          <a:xfrm>
            <a:off x="6770305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Запис </a:t>
            </a:r>
            <a:r>
              <a:rPr lang="uk-UA" sz="1800" dirty="0">
                <a:solidFill>
                  <a:srgbClr val="FFF8E4"/>
                </a:solidFill>
              </a:rPr>
              <a:t>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2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5A533AC-5F84-4459-8993-89638B13CC41}"/>
              </a:ext>
            </a:extLst>
          </p:cNvPr>
          <p:cNvSpPr/>
          <p:nvPr/>
        </p:nvSpPr>
        <p:spPr>
          <a:xfrm>
            <a:off x="8853314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Електричний сигнал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43" name="Сполучна лінія: вигнута 13">
            <a:extLst>
              <a:ext uri="{FF2B5EF4-FFF2-40B4-BE49-F238E27FC236}">
                <a16:creationId xmlns:a16="http://schemas.microsoft.com/office/drawing/2014/main" id="{7672C6C6-0882-4685-8DE0-7B446394D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137" y="4454132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3098660" y="4372652"/>
            <a:ext cx="2083010" cy="1389639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Пам'ять</a:t>
            </a:r>
            <a:r>
              <a:rPr lang="ru-RU" sz="1400" dirty="0"/>
              <a:t> </a:t>
            </a:r>
            <a:r>
              <a:rPr lang="ru-RU" sz="1400" dirty="0" err="1"/>
              <a:t>активує</a:t>
            </a:r>
            <a:r>
              <a:rPr lang="ru-RU" sz="1400" dirty="0"/>
              <a:t> </a:t>
            </a:r>
            <a:r>
              <a:rPr lang="ru-RU" sz="1400" dirty="0" err="1"/>
              <a:t>відповідний</a:t>
            </a:r>
            <a:r>
              <a:rPr lang="ru-RU" sz="1400" dirty="0"/>
              <a:t> рядок і </a:t>
            </a:r>
            <a:r>
              <a:rPr lang="ru-RU" sz="1400" dirty="0" err="1"/>
              <a:t>стовпець</a:t>
            </a:r>
            <a:r>
              <a:rPr lang="ru-RU" sz="1400" dirty="0"/>
              <a:t>, і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записуються</a:t>
            </a:r>
            <a:r>
              <a:rPr lang="ru-RU" sz="1400" dirty="0"/>
              <a:t> в </a:t>
            </a:r>
            <a:r>
              <a:rPr lang="ru-RU" sz="1400" dirty="0" err="1"/>
              <a:t>комірку</a:t>
            </a:r>
            <a:r>
              <a:rPr lang="ru-RU" sz="1400" dirty="0"/>
              <a:t> </a:t>
            </a:r>
            <a:r>
              <a:rPr lang="ru-RU" sz="1400" dirty="0" err="1"/>
              <a:t>пам'яті</a:t>
            </a:r>
            <a:r>
              <a:rPr lang="ru-RU" sz="1400" dirty="0"/>
              <a:t>.</a:t>
            </a:r>
            <a:endParaRPr lang="uk-UA" sz="1100" dirty="0">
              <a:solidFill>
                <a:srgbClr val="FFF8E4"/>
              </a:solidFill>
            </a:endParaRPr>
          </a:p>
        </p:txBody>
      </p:sp>
      <p:cxnSp>
        <p:nvCxnSpPr>
          <p:cNvPr id="25" name="Пряма зі стрілкою 22">
            <a:extLst>
              <a:ext uri="{FF2B5EF4-FFF2-40B4-BE49-F238E27FC236}">
                <a16:creationId xmlns:a16="http://schemas.microsoft.com/office/drawing/2014/main" id="{AF4E6019-B4B2-47C9-BA55-5E89055ED541}"/>
              </a:ext>
            </a:extLst>
          </p:cNvPr>
          <p:cNvCxnSpPr>
            <a:cxnSpLocks/>
          </p:cNvCxnSpPr>
          <p:nvPr/>
        </p:nvCxnSpPr>
        <p:spPr>
          <a:xfrm flipH="1" flipV="1">
            <a:off x="6236441" y="3161042"/>
            <a:ext cx="1530254" cy="29361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4">
            <a:extLst>
              <a:ext uri="{FF2B5EF4-FFF2-40B4-BE49-F238E27FC236}">
                <a16:creationId xmlns:a16="http://schemas.microsoft.com/office/drawing/2014/main" id="{F7FA6068-1483-4973-BB4C-1C35B1060BB2}"/>
              </a:ext>
            </a:extLst>
          </p:cNvPr>
          <p:cNvCxnSpPr>
            <a:cxnSpLocks/>
          </p:cNvCxnSpPr>
          <p:nvPr/>
        </p:nvCxnSpPr>
        <p:spPr>
          <a:xfrm flipH="1">
            <a:off x="6096000" y="4281788"/>
            <a:ext cx="1670695" cy="50396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1.11111E-6 L 0.11198 -0.1773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886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5" grpId="0" animBg="1"/>
      <p:bldP spid="39" grpId="0" animBg="1"/>
      <p:bldP spid="40" grpId="0" animBg="1"/>
      <p:bldP spid="41" grpId="0" animBg="1"/>
      <p:bldP spid="41" grpId="1" animBg="1"/>
      <p:bldP spid="41" grpId="2"/>
      <p:bldP spid="4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C1DA8D-3991-4E14-ADAC-F3A4931E18ED}"/>
              </a:ext>
            </a:extLst>
          </p:cNvPr>
          <p:cNvGrpSpPr/>
          <p:nvPr/>
        </p:nvGrpSpPr>
        <p:grpSpPr>
          <a:xfrm>
            <a:off x="345233" y="2531706"/>
            <a:ext cx="9777726" cy="2397968"/>
            <a:chOff x="345233" y="2531706"/>
            <a:chExt cx="9777726" cy="239796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7" name="Прямокутник: округлені кути 3">
              <a:extLst>
                <a:ext uri="{FF2B5EF4-FFF2-40B4-BE49-F238E27FC236}">
                  <a16:creationId xmlns:a16="http://schemas.microsoft.com/office/drawing/2014/main" id="{DB24EABD-25A6-4391-A851-391235ACE52B}"/>
                </a:ext>
              </a:extLst>
            </p:cNvPr>
            <p:cNvSpPr/>
            <p:nvPr/>
          </p:nvSpPr>
          <p:spPr>
            <a:xfrm>
              <a:off x="345233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8" name="Прямокутник: округлені кути 3">
              <a:extLst>
                <a:ext uri="{FF2B5EF4-FFF2-40B4-BE49-F238E27FC236}">
                  <a16:creationId xmlns:a16="http://schemas.microsoft.com/office/drawing/2014/main" id="{3DA6DF18-3C20-4338-95D7-E2048EE55EA9}"/>
                </a:ext>
              </a:extLst>
            </p:cNvPr>
            <p:cNvSpPr/>
            <p:nvPr/>
          </p:nvSpPr>
          <p:spPr>
            <a:xfrm>
              <a:off x="2427776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Прямокутник: округлені кути 3">
              <a:extLst>
                <a:ext uri="{FF2B5EF4-FFF2-40B4-BE49-F238E27FC236}">
                  <a16:creationId xmlns:a16="http://schemas.microsoft.com/office/drawing/2014/main" id="{B552AA64-7B5A-4808-8B31-7B538182C2DC}"/>
                </a:ext>
              </a:extLst>
            </p:cNvPr>
            <p:cNvSpPr/>
            <p:nvPr/>
          </p:nvSpPr>
          <p:spPr>
            <a:xfrm>
              <a:off x="4510319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" name="Прямокутник: округлені кути 3">
              <a:extLst>
                <a:ext uri="{FF2B5EF4-FFF2-40B4-BE49-F238E27FC236}">
                  <a16:creationId xmlns:a16="http://schemas.microsoft.com/office/drawing/2014/main" id="{70DE7184-2AA0-4AF7-8BD8-B65F90BD7FD3}"/>
                </a:ext>
              </a:extLst>
            </p:cNvPr>
            <p:cNvSpPr/>
            <p:nvPr/>
          </p:nvSpPr>
          <p:spPr>
            <a:xfrm>
              <a:off x="6593328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4" name="Прямокутник: округлені кути 3">
              <a:extLst>
                <a:ext uri="{FF2B5EF4-FFF2-40B4-BE49-F238E27FC236}">
                  <a16:creationId xmlns:a16="http://schemas.microsoft.com/office/drawing/2014/main" id="{EA59CC42-50E0-40BA-934B-EBBFB7DF38FF}"/>
                </a:ext>
              </a:extLst>
            </p:cNvPr>
            <p:cNvSpPr/>
            <p:nvPr/>
          </p:nvSpPr>
          <p:spPr>
            <a:xfrm>
              <a:off x="8676337" y="2531706"/>
              <a:ext cx="1446622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308757"/>
            <a:ext cx="4722725" cy="1846612"/>
          </a:xfrm>
        </p:spPr>
        <p:txBody>
          <a:bodyPr>
            <a:normAutofit/>
          </a:bodyPr>
          <a:lstStyle/>
          <a:p>
            <a:r>
              <a:rPr lang="uk-UA" dirty="0"/>
              <a:t>Електричний сигнал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854500" y="2910947"/>
            <a:ext cx="2335990" cy="1047849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Оперативна </a:t>
            </a:r>
            <a:r>
              <a:rPr lang="ru-RU" sz="1400" dirty="0" err="1"/>
              <a:t>пам'ять</a:t>
            </a:r>
            <a:r>
              <a:rPr lang="ru-RU" sz="1400" dirty="0"/>
              <a:t> </a:t>
            </a:r>
            <a:r>
              <a:rPr lang="ru-RU" sz="1400" dirty="0" err="1"/>
              <a:t>працює</a:t>
            </a:r>
            <a:r>
              <a:rPr lang="ru-RU" sz="1400" dirty="0"/>
              <a:t> за принципом </a:t>
            </a:r>
            <a:r>
              <a:rPr lang="ru-RU" sz="1400" dirty="0" err="1"/>
              <a:t>передачі</a:t>
            </a:r>
            <a:r>
              <a:rPr lang="ru-RU" sz="1400" dirty="0"/>
              <a:t> </a:t>
            </a:r>
            <a:r>
              <a:rPr lang="ru-RU" sz="1400" dirty="0" err="1"/>
              <a:t>електричних</a:t>
            </a:r>
            <a:r>
              <a:rPr lang="ru-RU" sz="1400" dirty="0"/>
              <a:t> </a:t>
            </a:r>
            <a:r>
              <a:rPr lang="ru-RU" sz="1400" dirty="0" err="1"/>
              <a:t>сигналів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42705" y="3363838"/>
            <a:ext cx="2176621" cy="157753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F3AEF2C-A755-47BF-ACDF-823F15B27FBB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5D48A0BE-49F7-4F4A-A75E-ECD17680D910}"/>
              </a:ext>
            </a:extLst>
          </p:cNvPr>
          <p:cNvSpPr/>
          <p:nvPr/>
        </p:nvSpPr>
        <p:spPr>
          <a:xfrm>
            <a:off x="522210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Зчитування даних 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36" name="Сполучна лінія: вигнута 11">
            <a:extLst>
              <a:ext uri="{FF2B5EF4-FFF2-40B4-BE49-F238E27FC236}">
                <a16:creationId xmlns:a16="http://schemas.microsoft.com/office/drawing/2014/main" id="{7607B2F6-52C9-40C1-BC74-AFAD63C077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3466" y="133570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получна лінія: вигнута 12">
            <a:extLst>
              <a:ext uri="{FF2B5EF4-FFF2-40B4-BE49-F238E27FC236}">
                <a16:creationId xmlns:a16="http://schemas.microsoft.com/office/drawing/2014/main" id="{ABC0E6C9-6782-4E7C-BE05-35CAED1AFF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0600" y="1322773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: вигнута 13">
            <a:extLst>
              <a:ext uri="{FF2B5EF4-FFF2-40B4-BE49-F238E27FC236}">
                <a16:creationId xmlns:a16="http://schemas.microsoft.com/office/drawing/2014/main" id="{54665805-E549-4E4C-A97C-B362D553DE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0946" y="4467067"/>
            <a:ext cx="12700" cy="2082543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C1329D9B-F82B-4EFC-9AEA-BACC20C6A231}"/>
              </a:ext>
            </a:extLst>
          </p:cNvPr>
          <p:cNvSpPr/>
          <p:nvPr/>
        </p:nvSpPr>
        <p:spPr>
          <a:xfrm>
            <a:off x="2604753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Активація </a:t>
            </a:r>
            <a:r>
              <a:rPr lang="uk-UA" sz="1600" dirty="0" err="1">
                <a:solidFill>
                  <a:srgbClr val="FFF8E4"/>
                </a:solidFill>
              </a:rPr>
              <a:t>радка</a:t>
            </a:r>
            <a:r>
              <a:rPr lang="uk-UA" sz="1600" dirty="0">
                <a:solidFill>
                  <a:srgbClr val="FFF8E4"/>
                </a:solidFill>
              </a:rPr>
              <a:t> і стовпця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0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376D6EA-7972-4BC7-9215-DCF5CFD8AD7A}"/>
              </a:ext>
            </a:extLst>
          </p:cNvPr>
          <p:cNvSpPr/>
          <p:nvPr/>
        </p:nvSpPr>
        <p:spPr>
          <a:xfrm>
            <a:off x="4687296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</a:t>
            </a:r>
            <a:r>
              <a:rPr lang="uk-UA" sz="1600" dirty="0" err="1">
                <a:solidFill>
                  <a:srgbClr val="FFF8E4"/>
                </a:solidFill>
              </a:rPr>
              <a:t>Видобуття</a:t>
            </a:r>
            <a:r>
              <a:rPr lang="uk-UA" sz="1600" dirty="0">
                <a:solidFill>
                  <a:srgbClr val="FFF8E4"/>
                </a:solidFill>
              </a:rPr>
              <a:t> 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1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916805EF-2A83-49ED-AC7A-77242387EBA5}"/>
              </a:ext>
            </a:extLst>
          </p:cNvPr>
          <p:cNvSpPr/>
          <p:nvPr/>
        </p:nvSpPr>
        <p:spPr>
          <a:xfrm>
            <a:off x="6770305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Запис </a:t>
            </a:r>
            <a:r>
              <a:rPr lang="uk-UA" sz="1800" dirty="0">
                <a:solidFill>
                  <a:srgbClr val="FFF8E4"/>
                </a:solidFill>
              </a:rPr>
              <a:t>даних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42" name="Прямокутник: округлені кути 7">
            <a:hlinkClick r:id="rId6" action="ppaction://hlinksldjump"/>
            <a:extLst>
              <a:ext uri="{FF2B5EF4-FFF2-40B4-BE49-F238E27FC236}">
                <a16:creationId xmlns:a16="http://schemas.microsoft.com/office/drawing/2014/main" id="{65A533AC-5F84-4459-8993-89638B13CC41}"/>
              </a:ext>
            </a:extLst>
          </p:cNvPr>
          <p:cNvSpPr/>
          <p:nvPr/>
        </p:nvSpPr>
        <p:spPr>
          <a:xfrm>
            <a:off x="8853314" y="4693207"/>
            <a:ext cx="1805354" cy="62693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 Електричний сигнал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43" name="Сполучна лінія: вигнута 13">
            <a:extLst>
              <a:ext uri="{FF2B5EF4-FFF2-40B4-BE49-F238E27FC236}">
                <a16:creationId xmlns:a16="http://schemas.microsoft.com/office/drawing/2014/main" id="{7672C6C6-0882-4685-8DE0-7B446394D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137" y="4454132"/>
            <a:ext cx="12700" cy="2083009"/>
          </a:xfrm>
          <a:prstGeom prst="curvedConnector3">
            <a:avLst>
              <a:gd name="adj1" fmla="val 180000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2886573" y="4395578"/>
            <a:ext cx="2271844" cy="1577539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Коли </a:t>
            </a:r>
            <a:r>
              <a:rPr lang="ru-RU" sz="1400" dirty="0" err="1"/>
              <a:t>комірка</a:t>
            </a:r>
            <a:r>
              <a:rPr lang="ru-RU" sz="1400" dirty="0"/>
              <a:t> </a:t>
            </a:r>
            <a:r>
              <a:rPr lang="ru-RU" sz="1400" dirty="0" err="1"/>
              <a:t>пам'яті</a:t>
            </a:r>
            <a:r>
              <a:rPr lang="ru-RU" sz="1400" dirty="0"/>
              <a:t> </a:t>
            </a:r>
            <a:r>
              <a:rPr lang="ru-RU" sz="1400" dirty="0" err="1"/>
              <a:t>активується</a:t>
            </a:r>
            <a:r>
              <a:rPr lang="ru-RU" sz="1400" dirty="0"/>
              <a:t>, вона </a:t>
            </a:r>
            <a:r>
              <a:rPr lang="ru-RU" sz="1400" dirty="0" err="1"/>
              <a:t>видає</a:t>
            </a:r>
            <a:r>
              <a:rPr lang="ru-RU" sz="1400" dirty="0"/>
              <a:t> </a:t>
            </a:r>
            <a:r>
              <a:rPr lang="ru-RU" sz="1400" dirty="0" err="1"/>
              <a:t>електричний</a:t>
            </a:r>
            <a:r>
              <a:rPr lang="ru-RU" sz="1400" dirty="0"/>
              <a:t> сигнал,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інтерпретується</a:t>
            </a:r>
            <a:r>
              <a:rPr lang="ru-RU" sz="1400" dirty="0"/>
              <a:t> як </a:t>
            </a:r>
            <a:r>
              <a:rPr lang="ru-RU" sz="1400" dirty="0" err="1"/>
              <a:t>біт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.</a:t>
            </a:r>
            <a:endParaRPr lang="uk-UA" sz="1100" dirty="0">
              <a:solidFill>
                <a:srgbClr val="FFF8E4"/>
              </a:solidFill>
            </a:endParaRPr>
          </a:p>
        </p:txBody>
      </p:sp>
      <p:cxnSp>
        <p:nvCxnSpPr>
          <p:cNvPr id="45" name="Пряма зі стрілкою 22">
            <a:extLst>
              <a:ext uri="{FF2B5EF4-FFF2-40B4-BE49-F238E27FC236}">
                <a16:creationId xmlns:a16="http://schemas.microsoft.com/office/drawing/2014/main" id="{BA3EC7F1-DD85-484F-80C1-74F7E8E8647E}"/>
              </a:ext>
            </a:extLst>
          </p:cNvPr>
          <p:cNvCxnSpPr>
            <a:cxnSpLocks/>
          </p:cNvCxnSpPr>
          <p:nvPr/>
        </p:nvCxnSpPr>
        <p:spPr>
          <a:xfrm flipH="1" flipV="1">
            <a:off x="6028520" y="3329482"/>
            <a:ext cx="1483570" cy="15453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24">
            <a:extLst>
              <a:ext uri="{FF2B5EF4-FFF2-40B4-BE49-F238E27FC236}">
                <a16:creationId xmlns:a16="http://schemas.microsoft.com/office/drawing/2014/main" id="{7FE97756-EBA8-499B-996D-2EE37F71CF9C}"/>
              </a:ext>
            </a:extLst>
          </p:cNvPr>
          <p:cNvCxnSpPr>
            <a:cxnSpLocks/>
          </p:cNvCxnSpPr>
          <p:nvPr/>
        </p:nvCxnSpPr>
        <p:spPr>
          <a:xfrm flipH="1">
            <a:off x="6113127" y="4532129"/>
            <a:ext cx="1670695" cy="50396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0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1.11111E-6 L -0.05013 -0.1527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-763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2" grpId="2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D2D-6FB2-46B5-9DAB-04AB88EA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83128"/>
            <a:ext cx="5029999" cy="1413164"/>
          </a:xfrm>
        </p:spPr>
        <p:txBody>
          <a:bodyPr>
            <a:normAutofit/>
          </a:bodyPr>
          <a:lstStyle/>
          <a:p>
            <a:r>
              <a:rPr lang="uk-UA" dirty="0"/>
              <a:t>Використані джерела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DD66C-AE26-482E-92EE-692F7E785B82}"/>
              </a:ext>
            </a:extLst>
          </p:cNvPr>
          <p:cNvSpPr txBox="1"/>
          <p:nvPr/>
        </p:nvSpPr>
        <p:spPr>
          <a:xfrm>
            <a:off x="1236518" y="3574472"/>
            <a:ext cx="6764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https://en.wikipedia.org/wiki/Central_processing_unit</a:t>
            </a:r>
            <a:endParaRPr lang="uk-U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https://www.techtarget.com/whatis/definition/processor</a:t>
            </a:r>
            <a:endParaRPr lang="uk-U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https://wouodl.wordpress.com/unit-2/2-2-components-of-a-system-unit/principles-of-processor-operation/</a:t>
            </a:r>
            <a:r>
              <a:rPr lang="uk-UA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9167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раєвид">
  <a:themeElements>
    <a:clrScheme name="Крає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TM03457515[[fn=Краєвид]]</Template>
  <TotalTime>587</TotalTime>
  <Words>322</Words>
  <Application>Microsoft Office PowerPoint</Application>
  <PresentationFormat>Широкоэкранный</PresentationFormat>
  <Paragraphs>58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Courier New</vt:lpstr>
      <vt:lpstr>Wingdings 2</vt:lpstr>
      <vt:lpstr>Краєвид</vt:lpstr>
      <vt:lpstr>Принцип роботи оперативної пам’яті</vt:lpstr>
      <vt:lpstr>Презентация PowerPoint</vt:lpstr>
      <vt:lpstr>Зчитування даних</vt:lpstr>
      <vt:lpstr>Активація рядка і стовпця </vt:lpstr>
      <vt:lpstr>Видобуття даних</vt:lpstr>
      <vt:lpstr>Запис даних</vt:lpstr>
      <vt:lpstr>Електричний сигнал</vt:lpstr>
      <vt:lpstr>Використані 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student</dc:creator>
  <cp:lastModifiedBy>даша</cp:lastModifiedBy>
  <cp:revision>60</cp:revision>
  <dcterms:created xsi:type="dcterms:W3CDTF">2024-05-28T06:26:00Z</dcterms:created>
  <dcterms:modified xsi:type="dcterms:W3CDTF">2024-06-06T00:39:00Z</dcterms:modified>
</cp:coreProperties>
</file>