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8" r:id="rId8"/>
    <p:sldId id="266" r:id="rId9"/>
    <p:sldId id="267" r:id="rId10"/>
    <p:sldId id="265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E7D1-FEEA-CF74-413D-A7ADC44FD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A9E56-D70C-469A-B242-3024A02E6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259AB-1315-9D9D-7C63-052C74E5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0053-C55B-452C-B2BF-709504D4F984}" type="datetimeFigureOut">
              <a:rPr lang="en-GB" smtClean="0"/>
              <a:t>27/07/2025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10A56-7FED-A993-CE3F-6AB111D3B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BE845-356D-FC29-09D4-EB70C8EC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0D6B-5DDC-4953-BFF9-6549B53C9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29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D15E-774D-5CED-1DC7-6E0A726C0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70F29-8858-9795-906B-48773B7A7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3DD74-C580-722D-C1FC-E2F8D5C34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0053-C55B-452C-B2BF-709504D4F984}" type="datetimeFigureOut">
              <a:rPr lang="en-GB" smtClean="0"/>
              <a:t>27/07/2025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B3948-6B6D-2CFF-719F-C97BC0A52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2891B-A7A4-C49B-9303-BA5612DC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0D6B-5DDC-4953-BFF9-6549B53C9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77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E61CC4-61C7-0EBA-264E-3D1271501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FE6F7-D415-39BC-8D02-BD22B16A9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14220-406D-3331-25C2-866AC9BF1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0053-C55B-452C-B2BF-709504D4F984}" type="datetimeFigureOut">
              <a:rPr lang="en-GB" smtClean="0"/>
              <a:t>27/07/2025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CADDB-22F4-909A-8D14-3718DB779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F9073-3EB9-C439-B8E9-59B92C27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0D6B-5DDC-4953-BFF9-6549B53C9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59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E0A9-E56F-7A04-5DFF-2B69F81D9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89739-22C6-ABF9-19FD-9350AB74F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E8DFB-1B69-CB05-257B-E92A4574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0053-C55B-452C-B2BF-709504D4F984}" type="datetimeFigureOut">
              <a:rPr lang="en-GB" smtClean="0"/>
              <a:t>27/07/2025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608B6-6405-8F8A-0E02-FFB0079D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00E82-0536-CE2A-013C-353C11CB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0D6B-5DDC-4953-BFF9-6549B53C9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79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F2DF-6990-4D0C-DF2A-6EA5764B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C89BA-EB0D-BCE3-7366-A8A161DF5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D2A28-091B-A368-9740-3FB61035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0053-C55B-452C-B2BF-709504D4F984}" type="datetimeFigureOut">
              <a:rPr lang="en-GB" smtClean="0"/>
              <a:t>27/07/2025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FCF9A-E2DE-DD7A-D3F1-2B9AF568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5038D-AE1F-A445-C075-BF2AE954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0D6B-5DDC-4953-BFF9-6549B53C9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36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F0E0F-8C00-F9C5-EA74-4A8A1D98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6BC31-137F-2547-658A-C870D6495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06F73-9B62-5BF4-58E2-2188C34EE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3EE38-E3E2-CEF1-717E-71A2A5528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0053-C55B-452C-B2BF-709504D4F984}" type="datetimeFigureOut">
              <a:rPr lang="en-GB" smtClean="0"/>
              <a:t>27/07/2025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B72E6-88DA-CF1C-099E-69F77FF3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3D552-1AE1-BEF2-F3F4-775FF5A85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0D6B-5DDC-4953-BFF9-6549B53C9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06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F9CF-3059-1A14-D294-E6CAA3560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532E0-67D0-E4AE-9B04-ED1A3A2B4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E5908-9E38-FCD7-1A13-40DB3B80C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F27BF7-B97C-C962-B165-CC7F50BBA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1E9DC-6EA9-06EC-C364-A7A3A3FFA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3B5BD7-ABE1-58FD-4E5B-35ACB594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0053-C55B-452C-B2BF-709504D4F984}" type="datetimeFigureOut">
              <a:rPr lang="en-GB" smtClean="0"/>
              <a:t>27/07/2025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24280C-90C4-585A-6C0A-422EDEB66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76C040-9AA4-A192-18E4-02606478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0D6B-5DDC-4953-BFF9-6549B53C9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55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AB9A-B5E8-CF0A-CD76-3D80A43DA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E38D37-B67B-0AF7-0BC6-FA0AAD39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0053-C55B-452C-B2BF-709504D4F984}" type="datetimeFigureOut">
              <a:rPr lang="en-GB" smtClean="0"/>
              <a:t>27/07/2025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DAC27-3AA7-4B3F-B134-4B9D5737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EC2B4-292E-E29F-5917-F61931302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0D6B-5DDC-4953-BFF9-6549B53C9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65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25635-B9F5-20E2-B127-57189DE7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0053-C55B-452C-B2BF-709504D4F984}" type="datetimeFigureOut">
              <a:rPr lang="en-GB" smtClean="0"/>
              <a:t>27/07/2025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AE5C4-A4CD-E304-746E-A4482F9E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5FFC2-B660-9ACE-3C8D-6F5BF31E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0D6B-5DDC-4953-BFF9-6549B53C9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85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5316B-E8A7-B8BC-C3E2-F985991B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16AC9-5E6A-65DC-F2AD-1920B0EDC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D3ADD-5F81-3935-5A6F-4FA52F32C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7548F-97BA-BBFF-0317-B833DF884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0053-C55B-452C-B2BF-709504D4F984}" type="datetimeFigureOut">
              <a:rPr lang="en-GB" smtClean="0"/>
              <a:t>27/07/2025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CAFFB-7672-AF38-AA51-799D78F1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64559-0F90-EF2F-7F0C-BEF5A563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0D6B-5DDC-4953-BFF9-6549B53C9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13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C35D0-F460-96E2-EB2D-CBC31B13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6DC1F6-DF25-DCB2-87CD-7CDFA8A29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734A5-1A4B-61A1-4D6C-5E3BFC691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E1C0A-8A84-5EBF-FFA9-4286E7BD4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0053-C55B-452C-B2BF-709504D4F984}" type="datetimeFigureOut">
              <a:rPr lang="en-GB" smtClean="0"/>
              <a:t>27/07/2025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A34A6-36A5-FA06-CA70-06B235D1A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227F4-9046-250D-5B8B-80C7FA6A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0D6B-5DDC-4953-BFF9-6549B53C9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86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1E6ED2-ED69-CC6C-DAE4-D9329612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CCF5F-F0F9-4652-712C-F341B87FF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5618B-245D-F367-987C-E52B83115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630053-C55B-452C-B2BF-709504D4F984}" type="datetimeFigureOut">
              <a:rPr lang="en-GB" smtClean="0"/>
              <a:t>27/07/2025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37149-030F-5D77-C5BD-42964E2D3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CAC42-7865-4E9A-A0F4-AF23FE1C0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F90D6B-5DDC-4953-BFF9-6549B53C9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95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8BF6-903B-B380-FABE-D570A1DE3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0375"/>
            <a:ext cx="9144000" cy="1406012"/>
          </a:xfrm>
        </p:spPr>
        <p:txBody>
          <a:bodyPr>
            <a:noAutofit/>
          </a:bodyPr>
          <a:lstStyle/>
          <a:p>
            <a:r>
              <a:rPr lang="en-GB" sz="3600" dirty="0">
                <a:latin typeface="Abadi" panose="020B0604020104020204" pitchFamily="34" charset="0"/>
              </a:rPr>
              <a:t>Aircraft Risk Analysis for New Aviation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56D30-2CCD-AFB8-73FD-CD2DE54C7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0142" y="3428999"/>
            <a:ext cx="9144000" cy="1054511"/>
          </a:xfrm>
        </p:spPr>
        <p:txBody>
          <a:bodyPr/>
          <a:lstStyle/>
          <a:p>
            <a:r>
              <a:rPr lang="en-US" sz="2000" dirty="0"/>
              <a:t>Data Science – Phase 1 Project</a:t>
            </a:r>
          </a:p>
          <a:p>
            <a:r>
              <a:rPr lang="en-US" sz="2000" dirty="0"/>
              <a:t>26/07/2025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4934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6CD9-8631-ECA5-B521-82B841FD3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45" y="2545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badi" panose="020B0604020104020204" pitchFamily="34" charset="0"/>
              </a:rPr>
              <a:t>Results &amp;business applications (recommendation)</a:t>
            </a:r>
            <a:endParaRPr lang="en-GB" sz="3600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6B8E3-12F9-C9E4-4272-76946BE8D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9381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87094-B9D5-10C6-8295-C7285A8F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&amp; Future improvement Ideas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96CF6-957C-9A88-262A-E79C18947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1541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00B8D-B816-EDEE-CC75-81CB03DAF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53DC0-69CE-3C1C-3659-6CE7CBADA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83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96CA-CF34-8C92-1BE4-B7846C3FD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445" y="688259"/>
            <a:ext cx="10427110" cy="89427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badi" panose="020B0604020104020204" pitchFamily="34" charset="0"/>
              </a:rPr>
              <a:t>Business context</a:t>
            </a:r>
            <a:endParaRPr lang="en-GB" sz="3600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69A17-F9BD-BF22-AE10-A42C19426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7123"/>
            <a:ext cx="10515600" cy="3106993"/>
          </a:xfrm>
          <a:ln w="952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GB" sz="2400" dirty="0">
                <a:latin typeface="Abadi" panose="020B0604020104020204" pitchFamily="34" charset="0"/>
              </a:rPr>
              <a:t>General Objective: To evaluate the new ventures for ‘Venus Airline’, both 				commercial and Private enterprises, to purchase and 				operate </a:t>
            </a:r>
          </a:p>
          <a:p>
            <a:pPr marL="0" indent="0">
              <a:buNone/>
            </a:pPr>
            <a:endParaRPr lang="en-GB" sz="2400" dirty="0">
              <a:latin typeface="Abadi" panose="020B0604020104020204" pitchFamily="34" charset="0"/>
            </a:endParaRPr>
          </a:p>
          <a:p>
            <a:r>
              <a:rPr lang="en-GB" sz="2400" dirty="0">
                <a:latin typeface="Abadi" panose="020B0604020104020204" pitchFamily="34" charset="0"/>
              </a:rPr>
              <a:t>Specific Objective: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To determine which aircraft are the lowest risk for the company to start this new business endeavour. </a:t>
            </a:r>
          </a:p>
        </p:txBody>
      </p:sp>
    </p:spTree>
    <p:extLst>
      <p:ext uri="{BB962C8B-B14F-4D97-AF65-F5344CB8AC3E}">
        <p14:creationId xmlns:p14="http://schemas.microsoft.com/office/powerpoint/2010/main" val="96302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8CFC-4FB5-A4D2-62DC-90BAC553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971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badi" panose="020B0604020104020204" pitchFamily="34" charset="0"/>
              </a:rPr>
              <a:t>Descriptive statistics</a:t>
            </a:r>
            <a:endParaRPr lang="en-GB" sz="3600" dirty="0">
              <a:latin typeface="Abadi" panose="020B0604020104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CE5E0E-9E0D-0752-B367-1A89E90D7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702" y="1462487"/>
            <a:ext cx="9747432" cy="3775711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792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37628-707C-AB07-5B58-3D16EC73E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467" y="681037"/>
            <a:ext cx="10287944" cy="45884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badi" panose="020B0604020104020204" pitchFamily="34" charset="0"/>
              </a:rPr>
              <a:t>Risky location</a:t>
            </a:r>
            <a:endParaRPr lang="en-GB" sz="3600" dirty="0">
              <a:latin typeface="Abadi" panose="020B0604020104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BBD987-0B9C-E376-6327-85A8B1138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467" y="1467059"/>
            <a:ext cx="10287944" cy="4709904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65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DE995-A5C7-BC17-58CC-11B3805B8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48" y="681037"/>
            <a:ext cx="10740851" cy="72604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badi" panose="020B0604020104020204" pitchFamily="34" charset="0"/>
              </a:rPr>
              <a:t>Trend of Risk Score over Time</a:t>
            </a:r>
            <a:endParaRPr lang="en-GB" sz="3600" dirty="0">
              <a:latin typeface="Abadi" panose="020B0604020104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F89BE3-57CD-9F76-958B-F38551F71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948" y="1825625"/>
            <a:ext cx="10740851" cy="4351338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803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6E6-3D1E-4772-DDDC-715F8E813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5574"/>
            <a:ext cx="10515600" cy="84511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badi" panose="020B0604020104020204" pitchFamily="34" charset="0"/>
              </a:rPr>
              <a:t>Number of accidents by Accidents and Manufacturer</a:t>
            </a:r>
            <a:endParaRPr lang="en-GB" sz="3200" dirty="0">
              <a:latin typeface="Abadi" panose="020B0604020104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252C80-2C48-5C14-1B57-1B9B06CDF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4231"/>
            <a:ext cx="10727453" cy="3933690"/>
          </a:xfr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9544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B80A-A157-3396-0BBB-34FE543E5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322"/>
            <a:ext cx="10515600" cy="109527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Top 5 Broad Phases of Flight Involved in Incidents</a:t>
            </a:r>
            <a:endParaRPr lang="en-GB" sz="32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54E330-7746-2CDC-3FB1-E47D631D0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481" y="1920853"/>
            <a:ext cx="10862267" cy="4160881"/>
          </a:xfr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4251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E71A2-635C-6E96-1F3E-1F6E8C35A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026" y="935396"/>
            <a:ext cx="10899788" cy="76029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badi" panose="020B0604020104020204" pitchFamily="34" charset="0"/>
              </a:rPr>
              <a:t>Top 10 Aircraft by Number of Incidents</a:t>
            </a:r>
            <a:endParaRPr lang="en-GB" sz="3600" dirty="0">
              <a:latin typeface="Abadi" panose="020B0604020104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830593-31AA-1E26-3F79-9F2789B75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6560"/>
            <a:ext cx="10968613" cy="4229467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3030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928D-CE88-E54B-D450-86A742CD1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380" y="325545"/>
            <a:ext cx="10657113" cy="72604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badi" panose="020B0604020104020204" pitchFamily="34" charset="0"/>
              </a:rPr>
              <a:t>Trends in incidents per year (1990 – Present)</a:t>
            </a:r>
            <a:endParaRPr lang="en-GB" sz="3600" dirty="0">
              <a:latin typeface="Abadi" panose="020B0604020104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377513-F65D-9AE3-A8FF-332735C31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011" y="1051591"/>
            <a:ext cx="10359850" cy="408467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322F91-C20D-6AA3-3B43-F94BE60CA4D6}"/>
              </a:ext>
            </a:extLst>
          </p:cNvPr>
          <p:cNvSpPr txBox="1"/>
          <p:nvPr/>
        </p:nvSpPr>
        <p:spPr>
          <a:xfrm>
            <a:off x="1730477" y="5344744"/>
            <a:ext cx="7669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number of incidents has generally declined since 1990, indicating improvements in technology, regulation, or reporting.</a:t>
            </a:r>
          </a:p>
        </p:txBody>
      </p:sp>
    </p:spTree>
    <p:extLst>
      <p:ext uri="{BB962C8B-B14F-4D97-AF65-F5344CB8AC3E}">
        <p14:creationId xmlns:p14="http://schemas.microsoft.com/office/powerpoint/2010/main" val="97439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Abadi</vt:lpstr>
      <vt:lpstr>Aptos</vt:lpstr>
      <vt:lpstr>Aptos Display</vt:lpstr>
      <vt:lpstr>Arial</vt:lpstr>
      <vt:lpstr>Office Theme</vt:lpstr>
      <vt:lpstr>Aircraft Risk Analysis for New Aviation Business</vt:lpstr>
      <vt:lpstr>Business context</vt:lpstr>
      <vt:lpstr>Descriptive statistics</vt:lpstr>
      <vt:lpstr>Risky location</vt:lpstr>
      <vt:lpstr>Trend of Risk Score over Time</vt:lpstr>
      <vt:lpstr>Number of accidents by Accidents and Manufacturer</vt:lpstr>
      <vt:lpstr>Top 5 Broad Phases of Flight Involved in Incidents</vt:lpstr>
      <vt:lpstr>Top 10 Aircraft by Number of Incidents</vt:lpstr>
      <vt:lpstr>Trends in incidents per year (1990 – Present)</vt:lpstr>
      <vt:lpstr>Results &amp;business applications (recommendation)</vt:lpstr>
      <vt:lpstr>Evaluation &amp; Future improvement Ideas</vt:lpstr>
      <vt:lpstr>Contact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Kuloba Nasimiyu, Marybennah</dc:creator>
  <cp:lastModifiedBy>Kuloba Nasimiyu, Marybennah</cp:lastModifiedBy>
  <cp:revision>7</cp:revision>
  <dcterms:created xsi:type="dcterms:W3CDTF">2025-07-26T18:03:13Z</dcterms:created>
  <dcterms:modified xsi:type="dcterms:W3CDTF">2025-07-27T08:05:42Z</dcterms:modified>
</cp:coreProperties>
</file>