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0F2BC2-7507-4B3A-A9DC-1F734019071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D03D94-5214-411A-84C7-DAB3A29F801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531F15-FCDB-4DFF-A8F7-3FC480B25E7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FBD070-49F4-47FA-A8F8-9B5E1B95167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9D7722-FEE6-4885-AA89-B484EF5D7C0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4FC462-B9C1-4109-B845-F912FDA274A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E2C693-73D0-4F18-A8A3-D7DF239E973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025D8B-9A51-415B-AC67-9F60F792DEC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4F3AF2-B82D-432B-ABC0-EA8A45E10DF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A57E037-80C1-44B8-A184-B6E57D32D5E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5BA959-ADC4-4D36-A637-88347D54619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10058400" cy="137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Algorithm Bias in COMPAS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523880" y="31453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Wiley Winters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MSDS 640 Ethics, Privacy, and Social Justice in Data Science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2025-Aug-24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Picture 4" descr=""/>
          <p:cNvPicPr/>
          <p:nvPr/>
        </p:nvPicPr>
        <p:blipFill>
          <a:blip r:embed="rId1"/>
          <a:stretch/>
        </p:blipFill>
        <p:spPr>
          <a:xfrm>
            <a:off x="9767880" y="822240"/>
            <a:ext cx="1799640" cy="599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Analysis – Visualization of Decile Score Distribution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9" name="Picture 6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761840" y="1714320"/>
            <a:ext cx="8296560" cy="3543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1828800" y="5486400"/>
            <a:ext cx="82296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visual representation of the decile score makes it easier to understand and compare the racial groups.  As previously discussed, African Americans’ decile scores are higher than the other groups.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ANOVA (Analysis of Variance)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93" name="Picture 1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685800" y="1600200"/>
            <a:ext cx="5715000" cy="4848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determine whether the differences in decile scores between African Americans and other groups are statistically significant; I performed a one-way ANOVA test.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decile scores were normalized using the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Min-Max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method to ensure all scores were on the same scale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P-Value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is below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0.05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which indicates it is </a:t>
            </a: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statistically unlikely that the observed differences in mean decile scores between African Americans and other groups are due to chance alone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234840" y="2191680"/>
            <a:ext cx="5423760" cy="306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Modeling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97" name="Picture 7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"/>
          <p:cNvSpPr txBox="1"/>
          <p:nvPr/>
        </p:nvSpPr>
        <p:spPr>
          <a:xfrm>
            <a:off x="685800" y="1600200"/>
            <a:ext cx="10515600" cy="41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recent study suggested the algorithm used by COMPAS may have an accuracy rate as low as 68% when predicting the likelihood of recidivism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investigate this further, I used the COMPAS dataset to train three models  with the two-year recidivism flag as the target class.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models trained include: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Logistic Regression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Support Vector Machines (SVM)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Random Forest Classifier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Models were selected because: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They are commonly used in binary classification problems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Easy to implement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Easy to interpret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Modeling – Training Results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00" name="Picture 8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5715000" y="2743200"/>
            <a:ext cx="5723280" cy="184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"/>
          <p:cNvSpPr txBox="1"/>
          <p:nvPr/>
        </p:nvSpPr>
        <p:spPr>
          <a:xfrm>
            <a:off x="914400" y="1600200"/>
            <a:ext cx="4572000" cy="4736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All models performed well with this dataset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Random Forest Classifier over fitted the data, but actions were taken to compensate for this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Since all models being evaluated performed about the same, a K-Fold cross-validation test was conducted using Negative Mean Square Error (NMSE) as the evaluation metric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Modeling – K-Fold Results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04" name="Picture 9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"/>
          <p:cNvSpPr txBox="1"/>
          <p:nvPr/>
        </p:nvSpPr>
        <p:spPr>
          <a:xfrm>
            <a:off x="685800" y="1828800"/>
            <a:ext cx="45720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When using NMSE as the scoring metric, the model that scores closest to zero is typically considered the best performer.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this case the Random Forest Classifier’s score was closest to zero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257800" y="2286000"/>
            <a:ext cx="6275520" cy="2228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Results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08" name="Picture 10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685800" y="1828800"/>
            <a:ext cx="107442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analysis found that recidivism is higher within the African American population in this study; however, this group also made up over half of the defendant population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African Americans were slightly above 51% of the defendant population, but only comprised a little over 28% of the total population of the county where the COMPAS data was obtained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Caucasians represented only about 34% of the defendant population, but comprised nearly 61% of the county’s population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It is essential to recognize that the disparity observed in this study begins well before individuals enter the judicial system.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Results – Modeling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11" name="Picture 11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"/>
          <p:cNvSpPr txBox="1"/>
          <p:nvPr/>
        </p:nvSpPr>
        <p:spPr>
          <a:xfrm>
            <a:off x="914400" y="1690200"/>
            <a:ext cx="5486400" cy="402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Based on its NMSE score, the Random Forest Classifier was selected for further evaluation and testing.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AUC (Area Under Curve) is the preferred method of evaluating the performance of a binary classifier model.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Random Forest Classifier with some minor hyperparameter tuning achieved an AUC 0.97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6400800" y="1690200"/>
            <a:ext cx="4952880" cy="3950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Random Forest Classifier Performance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15" name="Picture 12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"/>
          <p:cNvSpPr txBox="1"/>
          <p:nvPr/>
        </p:nvSpPr>
        <p:spPr>
          <a:xfrm>
            <a:off x="914400" y="1828800"/>
            <a:ext cx="5486400" cy="356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Random Forest Classifier was slightly over fitted and required hyperparameter tuning to compensate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training score of 1.00 (100%) is the indicator of this.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After applying the adjusted hyperparameters, the training score become more acceptable and TPR improved while FNR decreased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7086600" y="2286000"/>
            <a:ext cx="3704400" cy="2723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Discussion and Conclusions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19" name="Picture 1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1143000" y="1828800"/>
            <a:ext cx="10287000" cy="388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analysis of ProPublica’s COMPAS dataset confirms the pattern identified in ProPublica’s study and COMPAS does have a bias toward awarding higher decile scores to African Americans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Other studies have also found bias in the algorithm, but offer different interpretations on it.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One study suggested that COMPAS reduces gender bias since judges tend to be more lenient with female offenders, whereas COMPAS is not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model creating and evaluation I performed indicates a commonly used free machine learning model can be trained on recidivism data and produce results comparable or exceeding that of the original COMPAS algorithm.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Questions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22" name="Picture 14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Introduction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2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"/>
          <p:cNvSpPr txBox="1"/>
          <p:nvPr/>
        </p:nvSpPr>
        <p:spPr>
          <a:xfrm>
            <a:off x="914400" y="1828800"/>
            <a:ext cx="10058400" cy="388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case study examines, analyzes, and models the racial bias in the Correctional Offenders Management Profiling for Alternative Sanctions (COMPAS) algorithm.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2016 ProPublica report highlighted that COMPAS has a pattern of assigning higher risk scores to African American offenders when compared to Caucasians and other racial groups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 will confirm or refute ProPublica’s findings.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Research Question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5" name="Picture 2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"/>
          <p:cNvSpPr txBox="1"/>
          <p:nvPr/>
        </p:nvSpPr>
        <p:spPr>
          <a:xfrm>
            <a:off x="914400" y="2971800"/>
            <a:ext cx="1005840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study will use the ProPublica datasets to validate if there is bias in COMPAS algorithms or not.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Significance of Study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8" name="Picture 5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"/>
          <p:cNvSpPr txBox="1"/>
          <p:nvPr/>
        </p:nvSpPr>
        <p:spPr>
          <a:xfrm>
            <a:off x="914400" y="2286000"/>
            <a:ext cx="10058400" cy="274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biased algorithms in judicial decision-making brings up a few ethical concerns: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Unjust incarceration of individuals based on membership in certain groups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Erosion of trust in the legal system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Lack of transparency; many algorithms are proprietary and considered trade secrets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5240" cy="96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Methodology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1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1143000" y="2057400"/>
            <a:ext cx="10287000" cy="34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this study a pronged approach will be used.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Conduct a statistical analysis of the ProPublica dataset to prove or disprove Propublica’s findings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Select and train a Machine Learning (ML) model using the ProPublica dataset to determine if such an approach is feasible and more accurate than the COMPAS algorithm when predicting two-year recidivism.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Throughout this study, items and conclusions from the review of literature will be references when appropriate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48628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Data Set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4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TextBox 6"/>
          <p:cNvSpPr/>
          <p:nvPr/>
        </p:nvSpPr>
        <p:spPr>
          <a:xfrm>
            <a:off x="838080" y="2090160"/>
            <a:ext cx="10515240" cy="26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Dataset used is from the ProPublica repository.  I selected the set with a two-year recidivism flag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7,214 rows and 53 features constituted the dataset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Standard practices were followed when cleaning the data and missing values were imputed or dropped, datatype mismatches were fixed, and risk scores of -1 were removed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87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Exploratory Data Analysis (EDA)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7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6801840" y="2514600"/>
            <a:ext cx="4628160" cy="250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1143000" y="2057400"/>
            <a:ext cx="5257800" cy="34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EDA was conducted to identify any trends or patterns within the data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Classes were mostly balanced with the exception of racial groups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African Americans over represented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Asian and Native Americans under represented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Asian and Native Americans were combined into the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Other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group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Racial Group Distributions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1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5943600" y="1690200"/>
            <a:ext cx="5421240" cy="4316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838080" y="1600200"/>
            <a:ext cx="4800600" cy="4508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From the start some concerning patterns emerged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African Americans make up a little over 51% of the offender population followed by Caucasians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2016 African Americans were only about 29% of the population where the dataset was obtained from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disparity indicates that bias begins before the individual enters the judicial system.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7684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Analysis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tretch/>
        </p:blipFill>
        <p:spPr>
          <a:xfrm>
            <a:off x="9553680" y="727920"/>
            <a:ext cx="1799640" cy="59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685800" y="1690200"/>
            <a:ext cx="5715000" cy="382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the COMPAS system, the risk score assigned to a defendant is referred to as the </a:t>
            </a:r>
            <a:r>
              <a:rPr b="0" i="1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decile score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, which ranges from 1 to 10.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 lower decile score corresponds to a lower risk.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ProPublica report highlighted that African Americans receive higher decile scores than other racial groups.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analysis of these scores confirmed this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6400800" y="2170080"/>
            <a:ext cx="5199480" cy="257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1540</TotalTime>
  <Application>LibreOffice/25.2.5.2$Linux_X86_64 LibreOffice_project/520$Build-2</Application>
  <AppVersion>15.0000</AppVersion>
  <Words>217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2024-03-02T14:34:16Z</dcterms:created>
  <dc:creator>Winters, William W (US)</dc:creator>
  <dc:description/>
  <dc:language>en-US</dc:language>
  <cp:lastModifiedBy/>
  <dcterms:modified xsi:type="dcterms:W3CDTF">2025-08-23T04:27:38Z</dcterms:modified>
  <cp:revision>21</cp:revision>
  <dc:subject/>
  <dc:title>Assignment 7 Advanced and Interactive Visualizations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2bc7c3-f152-4da1-98bd-f7a1bebdf752_ActionId">
    <vt:lpwstr>f4a792f2-7df5-454a-a926-53ec2bea0806</vt:lpwstr>
  </property>
  <property fmtid="{D5CDD505-2E9C-101B-9397-08002B2CF9AE}" pid="3" name="MSIP_Label_502bc7c3-f152-4da1-98bd-f7a1bebdf752_ContentBits">
    <vt:lpwstr>0</vt:lpwstr>
  </property>
  <property fmtid="{D5CDD505-2E9C-101B-9397-08002B2CF9AE}" pid="4" name="MSIP_Label_502bc7c3-f152-4da1-98bd-f7a1bebdf752_Enabled">
    <vt:lpwstr>true</vt:lpwstr>
  </property>
  <property fmtid="{D5CDD505-2E9C-101B-9397-08002B2CF9AE}" pid="5" name="MSIP_Label_502bc7c3-f152-4da1-98bd-f7a1bebdf752_Method">
    <vt:lpwstr>Privileged</vt:lpwstr>
  </property>
  <property fmtid="{D5CDD505-2E9C-101B-9397-08002B2CF9AE}" pid="6" name="MSIP_Label_502bc7c3-f152-4da1-98bd-f7a1bebdf752_Name">
    <vt:lpwstr>Unrestricted</vt:lpwstr>
  </property>
  <property fmtid="{D5CDD505-2E9C-101B-9397-08002B2CF9AE}" pid="7" name="MSIP_Label_502bc7c3-f152-4da1-98bd-f7a1bebdf752_SetDate">
    <vt:lpwstr>2024-03-02T14:49:36Z</vt:lpwstr>
  </property>
  <property fmtid="{D5CDD505-2E9C-101B-9397-08002B2CF9AE}" pid="8" name="MSIP_Label_502bc7c3-f152-4da1-98bd-f7a1bebdf752_SiteId">
    <vt:lpwstr>b18f006c-b0fc-467d-b23a-a35b5695b5dc</vt:lpwstr>
  </property>
  <property fmtid="{D5CDD505-2E9C-101B-9397-08002B2CF9AE}" pid="9" name="PresentationFormat">
    <vt:lpwstr>Widescreen</vt:lpwstr>
  </property>
  <property fmtid="{D5CDD505-2E9C-101B-9397-08002B2CF9AE}" pid="10" name="Slides">
    <vt:i4>7</vt:i4>
  </property>
</Properties>
</file>