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796EBE-4FEC-4830-8E46-BC8A423ABC1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381F58-6591-4A50-9291-06E7EC6261C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76548A-9080-4959-A290-D6E006C754D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D6ADE1-3662-4295-8618-EC084D2248B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0641D4-4F4A-46C8-8330-708F650AF55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5471FB-3A7A-4A90-9B1D-F5F866581C7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18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20D48B-6D5F-440B-B1CD-965B826FB8A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36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52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C613CE-E56D-4EC6-BFFC-181F96BD313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CBC445-0C92-4E0E-AEB1-ACEBCFC6153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32511B-E25C-4B16-8EA5-4C31A7E3288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A1B8E8-689C-4879-A36E-80CAFF19C8E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Algorithm Bias in COMPAS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523880" y="3145320"/>
            <a:ext cx="914328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Wiley Winters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MSDS 640 Ethics, Privacy, and Social Justice in Data Science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2025-Aug-24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Picture 4" descr=""/>
          <p:cNvPicPr/>
          <p:nvPr/>
        </p:nvPicPr>
        <p:blipFill>
          <a:blip r:embed="rId1"/>
          <a:stretch/>
        </p:blipFill>
        <p:spPr>
          <a:xfrm>
            <a:off x="9767880" y="822240"/>
            <a:ext cx="1799280" cy="599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Analysis – Visualization of Decile Score Distribution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Picture 6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761840" y="1714320"/>
            <a:ext cx="8296200" cy="354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"/>
          <p:cNvSpPr/>
          <p:nvPr/>
        </p:nvSpPr>
        <p:spPr>
          <a:xfrm>
            <a:off x="1828800" y="548640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visual representation of the decile score makes it easier to understand and compare the racial groups.  As previously discussed, African Americans’ decile scores are higher than the other groups.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22860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ANOVA (Analysis of Variance)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3" name="Picture 1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686160" y="1371600"/>
            <a:ext cx="5714640" cy="48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determine whether the differences in decile scores between African Americans and other groups are statistically significant; I performed a one-way ANOVA test.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decile scores were normalized using the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Min-Max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method to ensure all scores were on the same scale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P-Value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is below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0.05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which indicates it is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statistically unlikely that the observed differences in mean decile scores between African Americans and other groups are due to chance alone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400800" y="2057400"/>
            <a:ext cx="5423400" cy="3065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Modeling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7" name="Picture 7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"/>
          <p:cNvSpPr/>
          <p:nvPr/>
        </p:nvSpPr>
        <p:spPr>
          <a:xfrm>
            <a:off x="685800" y="1600200"/>
            <a:ext cx="10515240" cy="41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recent study suggested the algorithm used by COMPAS may have an accuracy rate as low as 68% when predicting the likelihood of recidivism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investigate this further, I used the COMPAS dataset to train three models  with the two-year recidivism flag as the target class.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models trained include: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Logistic Regression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Support Vector Machines (SVM)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Random Forest Classifier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Models were selected because: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They are commonly used in binary classification problems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Easy to implement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Easy to interpret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Modeling – Training Results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0" name="Picture 8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5715000" y="2743200"/>
            <a:ext cx="5722920" cy="184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914400" y="1600200"/>
            <a:ext cx="4571640" cy="473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All models performed well with this dataset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Random Forest Classifier over fitted the data, but actions were taken to compensate for this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Since all models being evaluated performed about the same, a K-Fold cross-validation test was conducted using Negative Mean Square Error (NMSE) as the evaluation metric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Modeling – K-Fold Results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4" name="Picture 9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685800" y="1828800"/>
            <a:ext cx="4571640" cy="32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using NMSE as the scoring metric, the model that scores closest to zero is typically considered the best performer.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this case the Random Forest Classifier’s score was closest to zero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257800" y="2286000"/>
            <a:ext cx="6275160" cy="2227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Results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8" name="Picture 10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"/>
          <p:cNvSpPr/>
          <p:nvPr/>
        </p:nvSpPr>
        <p:spPr>
          <a:xfrm>
            <a:off x="685800" y="1828800"/>
            <a:ext cx="10743840" cy="34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analysis found that recidivism is higher within the African American population in this study; however, this group also made up over half of the defendant population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African Americans were slightly above 51% of the defendant population, but only comprised a little over 28% of the total population of the county where the COMPAS data was obtained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Caucasians represented only about 34% of the defendant population, but comprised nearly 61% of the county’s population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 is essential to recognize that the disparity observed in this study begins well before individuals enter the judicial system.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Results – Modeling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1" name="Picture 11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914400" y="1690200"/>
            <a:ext cx="5486040" cy="40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Based on its NMSE score, the Random Forest Classifier was selected for further evaluation and testing.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AUC (Area Under Curve) is the preferred method of evaluating the performance of a binary classifier model.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Random Forest Classifier with some minor hyperparameter tuning achieved an AUC 0.97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6400800" y="1690200"/>
            <a:ext cx="4952520" cy="3950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Random Forest Classifier Performance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5" name="Picture 12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914400" y="1828800"/>
            <a:ext cx="5486040" cy="35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Random Forest Classifier was slightly over fitted and required hyperparameter tuning to compensate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training score of 1.00 (100%) is the indicator of this.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After applying the adjusted hyperparameters, the training score become more acceptable and TPR improved while FNR decreased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7086600" y="2286000"/>
            <a:ext cx="3704040" cy="2723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Discussion and Conclusions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9" name="Picture 1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"/>
          <p:cNvSpPr/>
          <p:nvPr/>
        </p:nvSpPr>
        <p:spPr>
          <a:xfrm>
            <a:off x="1143000" y="1828800"/>
            <a:ext cx="10286640" cy="388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analysis of ProPublica’s COMPAS dataset confirms the pattern identified in ProPublica’s study and COMPAS does have a bias toward awarding higher decile scores to African Americans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Other studies have also found bias in the algorithm, but offer different interpretations on it.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One study suggested that COMPAS reduces gender bias since judges tend to be more lenient with female offenders, whereas COMPAS is not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model creating and evaluation I performed indicates a commonly used free machine learning model can be trained on recidivism data and produce results comparable or exceeding that of the original COMPAS algorithm.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Questions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2" name="Picture 14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Introduction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2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"/>
          <p:cNvSpPr/>
          <p:nvPr/>
        </p:nvSpPr>
        <p:spPr>
          <a:xfrm>
            <a:off x="914400" y="1828800"/>
            <a:ext cx="1005804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case study examines, analyzes, and models the racial bias in the Correctional Offenders Management Profiling for Alternative Sanctions (COMPAS) algorithm.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2016 ProPublica report highlighted that COMPAS has a pattern of assigning higher risk scores to African American offenders when compared to Caucasians and other racial groups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aim is to confirm or refute ProPublica’s findings.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Research Question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5" name="Picture 2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"/>
          <p:cNvSpPr/>
          <p:nvPr/>
        </p:nvSpPr>
        <p:spPr>
          <a:xfrm>
            <a:off x="914400" y="2971800"/>
            <a:ext cx="10058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study will use the ProPublica datasets to validate if there is bias in COMPAS algorithms or not.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Significance of Study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8" name="Picture 5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914400" y="2286000"/>
            <a:ext cx="100580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biased algorithms in judicial decision-making brings up a few ethical concerns: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Unjust incarceration of individuals based on membership in certain groups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Erosion of trust in the legal system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Lack of transparency; many algorithms are proprietary and considered trade secrets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14880" cy="96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Methodology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"/>
          <p:cNvSpPr/>
          <p:nvPr/>
        </p:nvSpPr>
        <p:spPr>
          <a:xfrm>
            <a:off x="1143000" y="2057400"/>
            <a:ext cx="10286640" cy="34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this study a pronged approach will be used.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Conduct a statistical analysis of the ProPublica dataset to prove or disprove Propublica’s findings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Select and train a Machine Learning (ML) model using the ProPublica dataset to determine if such an approach is feasible and more accurate than the COMPAS algorithm when predicting two-year recidivism.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Throughout this study, items and conclusions from the review of literature will be references when appropriate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48592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Data Set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TextBox 6"/>
          <p:cNvSpPr/>
          <p:nvPr/>
        </p:nvSpPr>
        <p:spPr>
          <a:xfrm>
            <a:off x="838080" y="2090160"/>
            <a:ext cx="10514880" cy="30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Dataset used is from the ProPublica repository.  I selected the set with a two-year recidivism flag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7,214 rows and 53 features constituted the dataset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Standard practices were followed when cleaning the data and missing values were imputed or dropped, datatype mismatches were fixed, and risk scores of -1 were removed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After cleaning, the number of features were reduced to 28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Exploratory Data Analysis (EDA)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801840" y="2514600"/>
            <a:ext cx="4627800" cy="2503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"/>
          <p:cNvSpPr/>
          <p:nvPr/>
        </p:nvSpPr>
        <p:spPr>
          <a:xfrm>
            <a:off x="1143000" y="2057400"/>
            <a:ext cx="5257440" cy="34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EDA was conducted to identify any trends or patterns within the data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Classes were mostly balanced with the exception of racial groups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African Americans over represented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Asian and Native Americans under represented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Asian and Native Americans were combined into the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Other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group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Racial Group Distributions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943600" y="1690200"/>
            <a:ext cx="5420880" cy="4316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"/>
          <p:cNvSpPr/>
          <p:nvPr/>
        </p:nvSpPr>
        <p:spPr>
          <a:xfrm>
            <a:off x="838080" y="1600200"/>
            <a:ext cx="4800240" cy="450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From the start some concerning patterns emerged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African Americans make up a little over 51% of the offender population followed by Caucasians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2016 African Americans were only about 29% of the population where the dataset was obtained from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disparity indicates that bias begins before the individual enters the judicial system.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56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Analysis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280" cy="59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685800" y="1690200"/>
            <a:ext cx="571464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the COMPAS system, the risk score assigned to a defendant is referred to as the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decile score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which ranges from 1 to 10.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lower decile score corresponds to a lower risk.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ProPublica report highlighted that African Americans receive higher decile scores than other racial groups.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analysis of these scores support this conclusion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400800" y="2170080"/>
            <a:ext cx="5199120" cy="2570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</TotalTime>
  <Application>LibreOffice/25.2.5.2$Linux_X86_64 LibreOffice_project/520$Build-2</Application>
  <AppVersion>15.0000</AppVersion>
  <Words>217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2024-03-02T14:34:16Z</dcterms:created>
  <dc:creator>Winters, William W (US)</dc:creator>
  <dc:description/>
  <dc:language>en-US</dc:language>
  <cp:lastModifiedBy/>
  <dcterms:modified xsi:type="dcterms:W3CDTF">2025-08-23T11:39:39Z</dcterms:modified>
  <cp:revision>23</cp:revision>
  <dc:subject/>
  <dc:title>Assignment 7 Advanced and Interactive Visualizations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bc7c3-f152-4da1-98bd-f7a1bebdf752_ActionId">
    <vt:lpwstr>f4a792f2-7df5-454a-a926-53ec2bea0806</vt:lpwstr>
  </property>
  <property fmtid="{D5CDD505-2E9C-101B-9397-08002B2CF9AE}" pid="3" name="MSIP_Label_502bc7c3-f152-4da1-98bd-f7a1bebdf752_ContentBits">
    <vt:lpwstr>0</vt:lpwstr>
  </property>
  <property fmtid="{D5CDD505-2E9C-101B-9397-08002B2CF9AE}" pid="4" name="MSIP_Label_502bc7c3-f152-4da1-98bd-f7a1bebdf752_Enabled">
    <vt:lpwstr>true</vt:lpwstr>
  </property>
  <property fmtid="{D5CDD505-2E9C-101B-9397-08002B2CF9AE}" pid="5" name="MSIP_Label_502bc7c3-f152-4da1-98bd-f7a1bebdf752_Method">
    <vt:lpwstr>Privileged</vt:lpwstr>
  </property>
  <property fmtid="{D5CDD505-2E9C-101B-9397-08002B2CF9AE}" pid="6" name="MSIP_Label_502bc7c3-f152-4da1-98bd-f7a1bebdf752_Name">
    <vt:lpwstr>Unrestricted</vt:lpwstr>
  </property>
  <property fmtid="{D5CDD505-2E9C-101B-9397-08002B2CF9AE}" pid="7" name="MSIP_Label_502bc7c3-f152-4da1-98bd-f7a1bebdf752_SetDate">
    <vt:lpwstr>2024-03-02T14:49:36Z</vt:lpwstr>
  </property>
  <property fmtid="{D5CDD505-2E9C-101B-9397-08002B2CF9AE}" pid="8" name="MSIP_Label_502bc7c3-f152-4da1-98bd-f7a1bebdf752_SiteId">
    <vt:lpwstr>b18f006c-b0fc-467d-b23a-a35b5695b5dc</vt:lpwstr>
  </property>
  <property fmtid="{D5CDD505-2E9C-101B-9397-08002B2CF9AE}" pid="9" name="PresentationFormat">
    <vt:lpwstr>Widescreen</vt:lpwstr>
  </property>
  <property fmtid="{D5CDD505-2E9C-101B-9397-08002B2CF9AE}" pid="10" name="Slides">
    <vt:i4>7</vt:i4>
  </property>
</Properties>
</file>