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7" r:id="rId3"/>
    <p:sldId id="310" r:id="rId4"/>
    <p:sldId id="314" r:id="rId5"/>
    <p:sldId id="313" r:id="rId6"/>
    <p:sldId id="311" r:id="rId7"/>
    <p:sldId id="312" r:id="rId8"/>
    <p:sldId id="315" r:id="rId9"/>
    <p:sldId id="298" r:id="rId10"/>
    <p:sldId id="316" r:id="rId11"/>
    <p:sldId id="317" r:id="rId12"/>
    <p:sldId id="307" r:id="rId13"/>
    <p:sldId id="308" r:id="rId14"/>
    <p:sldId id="296" r:id="rId15"/>
    <p:sldId id="318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69" autoAdjust="0"/>
  </p:normalViewPr>
  <p:slideViewPr>
    <p:cSldViewPr snapToGrid="0">
      <p:cViewPr varScale="1">
        <p:scale>
          <a:sx n="67" d="100"/>
          <a:sy n="67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FD0FC-39D8-434B-8E4F-CB149EB2511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A396-AFAA-4FAD-B257-A2EE71E30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A396-AFAA-4FAD-B257-A2EE71E309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3A396-AFAA-4FAD-B257-A2EE71E309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6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07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1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5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45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7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7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7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3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BA3743-700C-4CC2-BB2D-09F8F7D5678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B493C9-8BA5-4A64-8784-16BAEBE7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2169-9B4A-E2C7-D7F9-F291B1A2E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Biases in AI Recruitment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F3952-E7F3-7459-958E-EAE781632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Priyanka Saha</a:t>
            </a:r>
          </a:p>
          <a:p>
            <a:r>
              <a:rPr lang="en-US" dirty="0"/>
              <a:t>MSDS640</a:t>
            </a:r>
          </a:p>
          <a:p>
            <a:r>
              <a:rPr lang="en-US" dirty="0"/>
              <a:t>Regis University</a:t>
            </a:r>
          </a:p>
        </p:txBody>
      </p:sp>
    </p:spTree>
    <p:extLst>
      <p:ext uri="{BB962C8B-B14F-4D97-AF65-F5344CB8AC3E}">
        <p14:creationId xmlns:p14="http://schemas.microsoft.com/office/powerpoint/2010/main" val="13658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5"/>
    </mc:Choice>
    <mc:Fallback xmlns="">
      <p:transition spd="slow" advTm="105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64A5-A273-3BF8-A5B9-EC7DD6B0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on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FC5F-5A82-330F-FD08-090AA53B65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there are almost no difference between the selection rate of Male and Female.</a:t>
            </a:r>
          </a:p>
          <a:p>
            <a:r>
              <a:rPr lang="en-US" dirty="0"/>
              <a:t>We still applied mitigator on top of it.</a:t>
            </a:r>
          </a:p>
          <a:p>
            <a:r>
              <a:rPr lang="en-US" dirty="0"/>
              <a:t>Mitigator only worsened the gap between the selection rates.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AF2CB3-A319-83F8-17A3-AA79574F77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86" y="2609332"/>
            <a:ext cx="3610264" cy="3137810"/>
          </a:xfrm>
        </p:spPr>
      </p:pic>
    </p:spTree>
    <p:extLst>
      <p:ext uri="{BB962C8B-B14F-4D97-AF65-F5344CB8AC3E}">
        <p14:creationId xmlns:p14="http://schemas.microsoft.com/office/powerpoint/2010/main" val="383080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FB80-D9EF-4138-9538-B5EAEBE8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on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2B55-42F0-F2A9-FD48-1B613B5F20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there are almost no difference between the selection rate of Male and Female.</a:t>
            </a:r>
          </a:p>
          <a:p>
            <a:r>
              <a:rPr lang="en-US" dirty="0"/>
              <a:t>We still applied mitigator on top of it.</a:t>
            </a:r>
          </a:p>
          <a:p>
            <a:r>
              <a:rPr lang="en-US" dirty="0"/>
              <a:t>Mitigator did not change much.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D356E9-F965-3643-2F91-486BDD268B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02" y="2641940"/>
            <a:ext cx="3871295" cy="3147333"/>
          </a:xfrm>
        </p:spPr>
      </p:pic>
    </p:spTree>
    <p:extLst>
      <p:ext uri="{BB962C8B-B14F-4D97-AF65-F5344CB8AC3E}">
        <p14:creationId xmlns:p14="http://schemas.microsoft.com/office/powerpoint/2010/main" val="55959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E1FC-7096-97CD-DF14-BF7DF39B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on Ethnicity - Before Applying Mitigator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22A4-6EEC-7F0A-37C9-73F6CCAA4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see African and French Candidates has less selection rate than candidates of other ethnicity.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5EC895-35DB-FA19-1C32-96323CFFAC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30" y="2560638"/>
            <a:ext cx="4206240" cy="3401895"/>
          </a:xfrm>
        </p:spPr>
      </p:pic>
    </p:spTree>
    <p:extLst>
      <p:ext uri="{BB962C8B-B14F-4D97-AF65-F5344CB8AC3E}">
        <p14:creationId xmlns:p14="http://schemas.microsoft.com/office/powerpoint/2010/main" val="12507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3"/>
    </mc:Choice>
    <mc:Fallback xmlns="">
      <p:transition spd="slow" advTm="189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02D2-0BD4-42B7-573E-5BF2B60B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on Ethnicity - After Applying Mitigator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02F2-9819-0785-5FCD-BD703CDEC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selection rate of African and French candidates has increased.</a:t>
            </a:r>
          </a:p>
          <a:p>
            <a:r>
              <a:rPr lang="en-US" dirty="0"/>
              <a:t>Mitigator balanced the gap of selection rates for African and French candidates.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92B10C-B0E4-99DF-8661-48D54C16F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60638"/>
            <a:ext cx="4545330" cy="3309937"/>
          </a:xfrm>
        </p:spPr>
      </p:pic>
    </p:spTree>
    <p:extLst>
      <p:ext uri="{BB962C8B-B14F-4D97-AF65-F5344CB8AC3E}">
        <p14:creationId xmlns:p14="http://schemas.microsoft.com/office/powerpoint/2010/main" val="35935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49"/>
    </mc:Choice>
    <mc:Fallback xmlns="">
      <p:transition spd="slow" advTm="236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F59C-6263-8EF8-2AE5-B49F8B5B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Pre-process – Target as Job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7BDC-BCB6-9A1D-A823-DE338F64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Removed </a:t>
            </a:r>
            <a:r>
              <a:rPr lang="en-US" dirty="0" err="1"/>
              <a:t>urls</a:t>
            </a:r>
            <a:r>
              <a:rPr lang="en-US" dirty="0"/>
              <a:t>, punctuations, extra space etc.</a:t>
            </a:r>
          </a:p>
          <a:p>
            <a:r>
              <a:rPr lang="en-US" dirty="0"/>
              <a:t>Removed stop words, biased words like "Women", "Male" etc.</a:t>
            </a:r>
          </a:p>
          <a:p>
            <a:r>
              <a:rPr lang="en-US" dirty="0"/>
              <a:t>Applied stemming. </a:t>
            </a:r>
          </a:p>
          <a:p>
            <a:r>
              <a:rPr lang="en-US" dirty="0"/>
              <a:t>Removed the most common words in the dataset.</a:t>
            </a:r>
          </a:p>
          <a:p>
            <a:r>
              <a:rPr lang="en-US" dirty="0"/>
              <a:t>Checked for similar resumes in same Job Role and if found a 70% match or more, removed the second record.</a:t>
            </a:r>
          </a:p>
          <a:p>
            <a:r>
              <a:rPr lang="en-US" dirty="0"/>
              <a:t>Dropped unnecessary features - "Job Applicant Name", "Age", "Gender", "Race", "Ethnicity", "Job Description", "Best Match" from the dataset.</a:t>
            </a:r>
          </a:p>
          <a:p>
            <a:r>
              <a:rPr lang="en-US" dirty="0"/>
              <a:t>Then we ran the supervised learning models using this processed dataset.</a:t>
            </a:r>
          </a:p>
        </p:txBody>
      </p:sp>
    </p:spTree>
    <p:extLst>
      <p:ext uri="{BB962C8B-B14F-4D97-AF65-F5344CB8AC3E}">
        <p14:creationId xmlns:p14="http://schemas.microsoft.com/office/powerpoint/2010/main" val="408691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14"/>
    </mc:Choice>
    <mc:Fallback xmlns="">
      <p:transition spd="slow" advTm="7701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25DC-9136-85E6-7342-2712FDDD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Target as Job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6996-C623-3601-7713-F49525AC6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Logistic Regression gave the highest accuracy.</a:t>
            </a:r>
          </a:p>
          <a:p>
            <a:r>
              <a:rPr lang="en-US" dirty="0"/>
              <a:t>Accuracy looks good.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09B363-7484-87A1-0BD5-E79681FE38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34" y="2560320"/>
            <a:ext cx="4181291" cy="33099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72198-D04E-31C9-2662-159D8534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3" y="2560320"/>
            <a:ext cx="5128258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A143-A716-E0CA-979F-EBCF4630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BFFE-33A7-E8C2-7B24-2277B557D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Mitigator may not perform well always.</a:t>
            </a:r>
          </a:p>
          <a:p>
            <a:r>
              <a:rPr lang="en-US" dirty="0"/>
              <a:t>We should check the before and after result for mitigator.</a:t>
            </a:r>
          </a:p>
          <a:p>
            <a:r>
              <a:rPr lang="en-US" dirty="0"/>
              <a:t>Models with Job Role as target performed much better than models with Best Match as target.</a:t>
            </a:r>
          </a:p>
          <a:p>
            <a:r>
              <a:rPr lang="en-US" dirty="0"/>
              <a:t>Models with Job Roles as target trained on dataset where sensitive keywords are removed. These models did not learn about sensitive groups.</a:t>
            </a:r>
          </a:p>
          <a:p>
            <a:r>
              <a:rPr lang="en-US" dirty="0"/>
              <a:t>Logistic Regression model with Job Roles as target gave the highest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48"/>
    </mc:Choice>
    <mc:Fallback xmlns="">
      <p:transition spd="slow" advTm="3854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D3C4-0CCA-D117-8C7B-39B28E80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696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0"/>
    </mc:Choice>
    <mc:Fallback xmlns="">
      <p:transition spd="slow" advTm="80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96EF-CD06-82C2-9E9B-0CC3E761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3D7C-942B-5D4A-EB96-DFAF257C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Mitigating biases from AI recruitment tools.</a:t>
            </a:r>
          </a:p>
          <a:p>
            <a:r>
              <a:rPr lang="en-US" dirty="0">
                <a:solidFill>
                  <a:schemeClr val="tx1"/>
                </a:solidFill>
              </a:rPr>
              <a:t>Biases can be Gender, Race, Age or social status based. </a:t>
            </a:r>
          </a:p>
          <a:p>
            <a:r>
              <a:rPr lang="en-US" dirty="0">
                <a:solidFill>
                  <a:schemeClr val="tx1"/>
                </a:solidFill>
              </a:rPr>
              <a:t>Our main focus will be mitigating Gender bias and at the same time we will look for other biases too.</a:t>
            </a:r>
          </a:p>
          <a:p>
            <a:r>
              <a:rPr lang="en-US" dirty="0">
                <a:solidFill>
                  <a:schemeClr val="tx1"/>
                </a:solidFill>
              </a:rPr>
              <a:t>We will keep in mind that we will not introduce new biases when mitigating one.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28"/>
    </mc:Choice>
    <mc:Fallback xmlns="">
      <p:transition spd="slow" advTm="437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2C39-7DDF-4DCD-03E7-F3BB7D5F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638-C2FD-35EE-50B5-312A61E4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is taken from Kaggle - https://www.kaggle.com/datasets/surendra365/recruitement-dataset</a:t>
            </a:r>
          </a:p>
          <a:p>
            <a:r>
              <a:rPr lang="en-US" dirty="0"/>
              <a:t>Features are - Job Applicant Name, Age, Gender, Race, Ethnicity, Resume, Job Roles, Job Description, Best Match.</a:t>
            </a:r>
          </a:p>
          <a:p>
            <a:r>
              <a:rPr lang="en-US" dirty="0"/>
              <a:t>The data is labeled.</a:t>
            </a:r>
          </a:p>
          <a:p>
            <a:r>
              <a:rPr lang="en-US" dirty="0"/>
              <a:t>There are two decision making features: Best Match - denotes whether a candidate is selected or not, Job Roles - denotes the role based on resume.</a:t>
            </a:r>
          </a:p>
        </p:txBody>
      </p:sp>
    </p:spTree>
    <p:extLst>
      <p:ext uri="{BB962C8B-B14F-4D97-AF65-F5344CB8AC3E}">
        <p14:creationId xmlns:p14="http://schemas.microsoft.com/office/powerpoint/2010/main" val="140921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617A-204B-2B96-CEB6-E9C1252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0017-3E16-E9BB-011D-F9C3DDD053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dataset looked well balanced with different gender, race, ethnicity and job role.</a:t>
            </a:r>
          </a:p>
          <a:p>
            <a:r>
              <a:rPr lang="en-US" dirty="0"/>
              <a:t>Gender wise job role is shown beside.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112DCD-255B-E582-2CE5-0AEA30DD5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31" y="2560638"/>
            <a:ext cx="4648637" cy="3309937"/>
          </a:xfrm>
        </p:spPr>
      </p:pic>
    </p:spTree>
    <p:extLst>
      <p:ext uri="{BB962C8B-B14F-4D97-AF65-F5344CB8AC3E}">
        <p14:creationId xmlns:p14="http://schemas.microsoft.com/office/powerpoint/2010/main" val="344257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ECD5-B34C-A441-D2A4-EAB31B9B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wise Job Role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84DE9-380F-777E-A139-D66B2821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8882"/>
            <a:ext cx="9601196" cy="3666249"/>
          </a:xfrm>
        </p:spPr>
      </p:pic>
    </p:spTree>
    <p:extLst>
      <p:ext uri="{BB962C8B-B14F-4D97-AF65-F5344CB8AC3E}">
        <p14:creationId xmlns:p14="http://schemas.microsoft.com/office/powerpoint/2010/main" val="66245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CEA3-6ADF-54D8-A99B-21DFF87B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EDB12-ED8C-81EC-8079-C047A1C1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 the dataset is labeled, we have used supervised learning.</a:t>
            </a:r>
          </a:p>
          <a:p>
            <a:r>
              <a:rPr lang="en-US" dirty="0"/>
              <a:t>Learning models used: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KNN</a:t>
            </a:r>
          </a:p>
          <a:p>
            <a:r>
              <a:rPr lang="en-US" dirty="0"/>
              <a:t>Two types of models created:</a:t>
            </a:r>
          </a:p>
          <a:p>
            <a:pPr lvl="1"/>
            <a:r>
              <a:rPr lang="en-US" dirty="0"/>
              <a:t>Models with target as Best Match</a:t>
            </a:r>
          </a:p>
          <a:p>
            <a:pPr lvl="1"/>
            <a:r>
              <a:rPr lang="en-US" dirty="0"/>
              <a:t>Models with target as Job Roles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6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4CA9-99ED-129F-6BA8-9C94586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 and Pre-process – Target as Best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2975-1CC0-9C29-7E8F-328894E8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</a:t>
            </a:r>
            <a:r>
              <a:rPr lang="en-US" dirty="0" err="1"/>
              <a:t>urls</a:t>
            </a:r>
            <a:r>
              <a:rPr lang="en-US" dirty="0"/>
              <a:t>, punctuations, extra space etc.</a:t>
            </a:r>
          </a:p>
          <a:p>
            <a:r>
              <a:rPr lang="en-US" dirty="0"/>
              <a:t>Removed stop words.</a:t>
            </a:r>
          </a:p>
          <a:p>
            <a:r>
              <a:rPr lang="en-US" dirty="0"/>
              <a:t>Removed most common words.</a:t>
            </a:r>
          </a:p>
          <a:p>
            <a:r>
              <a:rPr lang="en-US" dirty="0"/>
              <a:t>Applied stemming.</a:t>
            </a:r>
          </a:p>
          <a:p>
            <a:r>
              <a:rPr lang="en-US" dirty="0"/>
              <a:t>Ran the supervised learning models using this dataset.</a:t>
            </a:r>
          </a:p>
        </p:txBody>
      </p:sp>
    </p:spTree>
    <p:extLst>
      <p:ext uri="{BB962C8B-B14F-4D97-AF65-F5344CB8AC3E}">
        <p14:creationId xmlns:p14="http://schemas.microsoft.com/office/powerpoint/2010/main" val="376598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F24B-23A3-5246-3D78-CB7404C8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– Target as Best Match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F7B67F-B0B9-68E0-63E8-57F524FB03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39" y="2560320"/>
            <a:ext cx="4181291" cy="3309937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B203A2-8FC9-85EC-BAF1-03CEC988E3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Decision Tree has the highest accuracy.</a:t>
            </a:r>
          </a:p>
          <a:p>
            <a:r>
              <a:rPr lang="en-US" dirty="0"/>
              <a:t>However, none of the accuracy are high.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BD03E-DDE1-B8DA-8857-24BABBFEE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33" y="2647897"/>
            <a:ext cx="5253988" cy="11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B74C-32AB-97D8-1A05-0B128DC7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743A-4B64-596A-7827-F5A39846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Logistic Regression to check the fairness metrics.</a:t>
            </a:r>
          </a:p>
          <a:p>
            <a:r>
              <a:rPr lang="en-US" dirty="0"/>
              <a:t>First, we checked the fairness metrics.</a:t>
            </a:r>
          </a:p>
          <a:p>
            <a:r>
              <a:rPr lang="en-US" dirty="0"/>
              <a:t>Applied mitigator.</a:t>
            </a:r>
          </a:p>
          <a:p>
            <a:r>
              <a:rPr lang="en-US" dirty="0"/>
              <a:t>Then we again checked fairness metrics.</a:t>
            </a:r>
          </a:p>
        </p:txBody>
      </p:sp>
    </p:spTree>
    <p:extLst>
      <p:ext uri="{BB962C8B-B14F-4D97-AF65-F5344CB8AC3E}">
        <p14:creationId xmlns:p14="http://schemas.microsoft.com/office/powerpoint/2010/main" val="423181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36"/>
    </mc:Choice>
    <mc:Fallback xmlns="">
      <p:transition spd="slow" advTm="57936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2260</TotalTime>
  <Words>647</Words>
  <Application>Microsoft Office PowerPoint</Application>
  <PresentationFormat>Widescreen</PresentationFormat>
  <Paragraphs>81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Organic</vt:lpstr>
      <vt:lpstr>Biases in AI Recruitment Tool</vt:lpstr>
      <vt:lpstr>Objective</vt:lpstr>
      <vt:lpstr>Dataset</vt:lpstr>
      <vt:lpstr>EDA</vt:lpstr>
      <vt:lpstr>Race wise Job Role</vt:lpstr>
      <vt:lpstr>Process</vt:lpstr>
      <vt:lpstr>Data Cleaning and Pre-process – Target as Best Match</vt:lpstr>
      <vt:lpstr>Result – Target as Best Match</vt:lpstr>
      <vt:lpstr>Fairness Metric</vt:lpstr>
      <vt:lpstr>Result on Gender</vt:lpstr>
      <vt:lpstr>Result on Race</vt:lpstr>
      <vt:lpstr>Result on Ethnicity - Before Applying Mitigator</vt:lpstr>
      <vt:lpstr>Result on Ethnicity - After Applying Mitigator</vt:lpstr>
      <vt:lpstr>Data Cleaning and Pre-process – Target as Job Roles</vt:lpstr>
      <vt:lpstr>Result – Target as Job Roles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Samanta</dc:creator>
  <cp:lastModifiedBy>Arnab Samanta</cp:lastModifiedBy>
  <cp:revision>65</cp:revision>
  <dcterms:created xsi:type="dcterms:W3CDTF">2025-07-18T04:25:50Z</dcterms:created>
  <dcterms:modified xsi:type="dcterms:W3CDTF">2025-08-25T01:40:13Z</dcterms:modified>
  <cp:contentStatus/>
</cp:coreProperties>
</file>