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2"/>
    <p:restoredTop sz="83915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61A4A-04D1-4B31-931B-107598DE93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593EAF-839E-456B-8EBE-2EAB5C365D59}">
      <dgm:prSet/>
      <dgm:spPr/>
      <dgm:t>
        <a:bodyPr/>
        <a:lstStyle/>
        <a:p>
          <a:r>
            <a:rPr lang="en-US" b="1"/>
            <a:t>Enacted 1975</a:t>
          </a:r>
          <a:r>
            <a:rPr lang="en-US"/>
            <a:t> → to bring transparency to mortgage lending.</a:t>
          </a:r>
        </a:p>
      </dgm:t>
    </dgm:pt>
    <dgm:pt modelId="{97EA8B8C-0581-435C-A8BF-C3C4395FC396}" type="parTrans" cxnId="{48986983-B590-40E9-A526-F925863F425A}">
      <dgm:prSet/>
      <dgm:spPr/>
      <dgm:t>
        <a:bodyPr/>
        <a:lstStyle/>
        <a:p>
          <a:endParaRPr lang="en-US"/>
        </a:p>
      </dgm:t>
    </dgm:pt>
    <dgm:pt modelId="{1A779D02-5EFB-4BC8-85AA-58EE6002E641}" type="sibTrans" cxnId="{48986983-B590-40E9-A526-F925863F425A}">
      <dgm:prSet/>
      <dgm:spPr/>
      <dgm:t>
        <a:bodyPr/>
        <a:lstStyle/>
        <a:p>
          <a:endParaRPr lang="en-US"/>
        </a:p>
      </dgm:t>
    </dgm:pt>
    <dgm:pt modelId="{EFB73F71-C6D6-4261-94AE-F2BA7EA5B613}">
      <dgm:prSet/>
      <dgm:spPr/>
      <dgm:t>
        <a:bodyPr/>
        <a:lstStyle/>
        <a:p>
          <a:r>
            <a:rPr lang="en-US" b="1"/>
            <a:t>Purpose</a:t>
          </a:r>
          <a:r>
            <a:rPr lang="en-US"/>
            <a:t> → requires lenders to disclose loan application and outcome data.</a:t>
          </a:r>
        </a:p>
      </dgm:t>
    </dgm:pt>
    <dgm:pt modelId="{B38CE462-5C92-4F37-B883-A8AA96AD1C74}" type="parTrans" cxnId="{A6CD4FF0-7447-4802-9422-9B6347ED5460}">
      <dgm:prSet/>
      <dgm:spPr/>
      <dgm:t>
        <a:bodyPr/>
        <a:lstStyle/>
        <a:p>
          <a:endParaRPr lang="en-US"/>
        </a:p>
      </dgm:t>
    </dgm:pt>
    <dgm:pt modelId="{AAB1D271-3C25-4F26-ADAB-A793EEE0CF60}" type="sibTrans" cxnId="{A6CD4FF0-7447-4802-9422-9B6347ED5460}">
      <dgm:prSet/>
      <dgm:spPr/>
      <dgm:t>
        <a:bodyPr/>
        <a:lstStyle/>
        <a:p>
          <a:endParaRPr lang="en-US"/>
        </a:p>
      </dgm:t>
    </dgm:pt>
    <dgm:pt modelId="{439029CB-4E03-4842-BAD4-D1AB57CA638A}">
      <dgm:prSet/>
      <dgm:spPr/>
      <dgm:t>
        <a:bodyPr/>
        <a:lstStyle/>
        <a:p>
          <a:r>
            <a:rPr lang="en-US" b="1"/>
            <a:t>Relationship to civil rights laws</a:t>
          </a:r>
          <a:r>
            <a:rPr lang="en-US"/>
            <a:t> → complements the Fair Housing Act (1968) &amp; Equal Credit Opportunity Act (1974).</a:t>
          </a:r>
        </a:p>
      </dgm:t>
    </dgm:pt>
    <dgm:pt modelId="{6E42A114-40E5-4476-98D3-47718A396B40}" type="parTrans" cxnId="{00D112CC-1FAF-4A74-B671-3EA3730DA730}">
      <dgm:prSet/>
      <dgm:spPr/>
      <dgm:t>
        <a:bodyPr/>
        <a:lstStyle/>
        <a:p>
          <a:endParaRPr lang="en-US"/>
        </a:p>
      </dgm:t>
    </dgm:pt>
    <dgm:pt modelId="{CBEEE50E-C156-4363-96F5-72F111530145}" type="sibTrans" cxnId="{00D112CC-1FAF-4A74-B671-3EA3730DA730}">
      <dgm:prSet/>
      <dgm:spPr/>
      <dgm:t>
        <a:bodyPr/>
        <a:lstStyle/>
        <a:p>
          <a:endParaRPr lang="en-US"/>
        </a:p>
      </dgm:t>
    </dgm:pt>
    <dgm:pt modelId="{3BCCF767-2E55-424D-98D1-CCA56C3ACD47}">
      <dgm:prSet/>
      <dgm:spPr/>
      <dgm:t>
        <a:bodyPr/>
        <a:lstStyle/>
        <a:p>
          <a:r>
            <a:rPr lang="en-US" b="1"/>
            <a:t>Congressional expansions</a:t>
          </a:r>
          <a:r>
            <a:rPr lang="en-US"/>
            <a:t> → added reporting of race, sex, income in response to discrimination, savings &amp; loan crisis, and predatory lending.</a:t>
          </a:r>
        </a:p>
      </dgm:t>
    </dgm:pt>
    <dgm:pt modelId="{A1C03659-C8F0-4E5F-AC2C-6D29ECD49B1A}" type="parTrans" cxnId="{4F801D06-9032-4AA2-8E31-EE7E6886AAE0}">
      <dgm:prSet/>
      <dgm:spPr/>
      <dgm:t>
        <a:bodyPr/>
        <a:lstStyle/>
        <a:p>
          <a:endParaRPr lang="en-US"/>
        </a:p>
      </dgm:t>
    </dgm:pt>
    <dgm:pt modelId="{9B1D9D85-FF25-4F97-9A3A-59AFD4F245AA}" type="sibTrans" cxnId="{4F801D06-9032-4AA2-8E31-EE7E6886AAE0}">
      <dgm:prSet/>
      <dgm:spPr/>
      <dgm:t>
        <a:bodyPr/>
        <a:lstStyle/>
        <a:p>
          <a:endParaRPr lang="en-US"/>
        </a:p>
      </dgm:t>
    </dgm:pt>
    <dgm:pt modelId="{8FBCC084-FD0F-4127-94A5-226A28666691}">
      <dgm:prSet/>
      <dgm:spPr/>
      <dgm:t>
        <a:bodyPr/>
        <a:lstStyle/>
        <a:p>
          <a:r>
            <a:rPr lang="en-US" b="1"/>
            <a:t>2010 Dodd-Frank Act reforms</a:t>
          </a:r>
          <a:r>
            <a:rPr lang="en-US"/>
            <a:t> → authority shifted to CFPB; added detailed loan-level data (e.g., age, credit score, loan terms).</a:t>
          </a:r>
        </a:p>
      </dgm:t>
    </dgm:pt>
    <dgm:pt modelId="{D90ABF7B-6AD5-4C1C-9B05-32A91CFDD0F1}" type="parTrans" cxnId="{81B73A2C-A6D4-4C21-9EA5-54A67A28AE6B}">
      <dgm:prSet/>
      <dgm:spPr/>
      <dgm:t>
        <a:bodyPr/>
        <a:lstStyle/>
        <a:p>
          <a:endParaRPr lang="en-US"/>
        </a:p>
      </dgm:t>
    </dgm:pt>
    <dgm:pt modelId="{845A8FDB-A27E-4EE4-8A1F-3F5C32661627}" type="sibTrans" cxnId="{81B73A2C-A6D4-4C21-9EA5-54A67A28AE6B}">
      <dgm:prSet/>
      <dgm:spPr/>
      <dgm:t>
        <a:bodyPr/>
        <a:lstStyle/>
        <a:p>
          <a:endParaRPr lang="en-US"/>
        </a:p>
      </dgm:t>
    </dgm:pt>
    <dgm:pt modelId="{FAE20780-4E36-4955-88FD-EA5D287900DF}">
      <dgm:prSet/>
      <dgm:spPr/>
      <dgm:t>
        <a:bodyPr/>
        <a:lstStyle/>
        <a:p>
          <a:r>
            <a:rPr lang="en-US" b="1"/>
            <a:t>Impact</a:t>
          </a:r>
          <a:r>
            <a:rPr lang="en-US"/>
            <a:t> → strengthened tools for regulators, researchers, and the public to detect discrimination, assess risks, and ensure accountability.</a:t>
          </a:r>
        </a:p>
      </dgm:t>
    </dgm:pt>
    <dgm:pt modelId="{A4E59C73-0BC0-4026-851C-29F4961B4A6D}" type="parTrans" cxnId="{FDFB5542-3499-4CEC-B3B8-5A37E554623F}">
      <dgm:prSet/>
      <dgm:spPr/>
      <dgm:t>
        <a:bodyPr/>
        <a:lstStyle/>
        <a:p>
          <a:endParaRPr lang="en-US"/>
        </a:p>
      </dgm:t>
    </dgm:pt>
    <dgm:pt modelId="{D27B39DA-FA05-42CC-8DBE-ABE83D74B208}" type="sibTrans" cxnId="{FDFB5542-3499-4CEC-B3B8-5A37E554623F}">
      <dgm:prSet/>
      <dgm:spPr/>
      <dgm:t>
        <a:bodyPr/>
        <a:lstStyle/>
        <a:p>
          <a:endParaRPr lang="en-US"/>
        </a:p>
      </dgm:t>
    </dgm:pt>
    <dgm:pt modelId="{39E4024D-34B6-5844-AD50-2C22C286D9F1}" type="pres">
      <dgm:prSet presAssocID="{2E761A4A-04D1-4B31-931B-107598DE93E4}" presName="vert0" presStyleCnt="0">
        <dgm:presLayoutVars>
          <dgm:dir/>
          <dgm:animOne val="branch"/>
          <dgm:animLvl val="lvl"/>
        </dgm:presLayoutVars>
      </dgm:prSet>
      <dgm:spPr/>
    </dgm:pt>
    <dgm:pt modelId="{42196AC6-0B24-5B42-8C17-BE9574B68588}" type="pres">
      <dgm:prSet presAssocID="{8B593EAF-839E-456B-8EBE-2EAB5C365D59}" presName="thickLine" presStyleLbl="alignNode1" presStyleIdx="0" presStyleCnt="6"/>
      <dgm:spPr/>
    </dgm:pt>
    <dgm:pt modelId="{3F2C8E0C-3CAE-DB40-A61A-430B81E0166B}" type="pres">
      <dgm:prSet presAssocID="{8B593EAF-839E-456B-8EBE-2EAB5C365D59}" presName="horz1" presStyleCnt="0"/>
      <dgm:spPr/>
    </dgm:pt>
    <dgm:pt modelId="{4A385088-1229-2943-98A1-D8A2D99A376B}" type="pres">
      <dgm:prSet presAssocID="{8B593EAF-839E-456B-8EBE-2EAB5C365D59}" presName="tx1" presStyleLbl="revTx" presStyleIdx="0" presStyleCnt="6"/>
      <dgm:spPr/>
    </dgm:pt>
    <dgm:pt modelId="{01CF1FB1-91B2-E746-982D-898879689CBD}" type="pres">
      <dgm:prSet presAssocID="{8B593EAF-839E-456B-8EBE-2EAB5C365D59}" presName="vert1" presStyleCnt="0"/>
      <dgm:spPr/>
    </dgm:pt>
    <dgm:pt modelId="{C32B05B2-A6D6-AD43-AB6A-FDC945D9BDB3}" type="pres">
      <dgm:prSet presAssocID="{EFB73F71-C6D6-4261-94AE-F2BA7EA5B613}" presName="thickLine" presStyleLbl="alignNode1" presStyleIdx="1" presStyleCnt="6"/>
      <dgm:spPr/>
    </dgm:pt>
    <dgm:pt modelId="{4F4E949A-1E9F-A84E-BFD1-56C0EA9A0B30}" type="pres">
      <dgm:prSet presAssocID="{EFB73F71-C6D6-4261-94AE-F2BA7EA5B613}" presName="horz1" presStyleCnt="0"/>
      <dgm:spPr/>
    </dgm:pt>
    <dgm:pt modelId="{AFCBD019-1A67-8E4A-B7AE-16FE7D43875C}" type="pres">
      <dgm:prSet presAssocID="{EFB73F71-C6D6-4261-94AE-F2BA7EA5B613}" presName="tx1" presStyleLbl="revTx" presStyleIdx="1" presStyleCnt="6"/>
      <dgm:spPr/>
    </dgm:pt>
    <dgm:pt modelId="{4CE9FB1A-C54F-3D4F-9CC9-46ADF1402BA6}" type="pres">
      <dgm:prSet presAssocID="{EFB73F71-C6D6-4261-94AE-F2BA7EA5B613}" presName="vert1" presStyleCnt="0"/>
      <dgm:spPr/>
    </dgm:pt>
    <dgm:pt modelId="{DC135E95-D028-784A-9B85-6C9C16135A73}" type="pres">
      <dgm:prSet presAssocID="{439029CB-4E03-4842-BAD4-D1AB57CA638A}" presName="thickLine" presStyleLbl="alignNode1" presStyleIdx="2" presStyleCnt="6"/>
      <dgm:spPr/>
    </dgm:pt>
    <dgm:pt modelId="{AAEF75CC-B533-254E-9922-504FC55CD8B8}" type="pres">
      <dgm:prSet presAssocID="{439029CB-4E03-4842-BAD4-D1AB57CA638A}" presName="horz1" presStyleCnt="0"/>
      <dgm:spPr/>
    </dgm:pt>
    <dgm:pt modelId="{C76AA598-4947-B046-A842-357F79EA6FCF}" type="pres">
      <dgm:prSet presAssocID="{439029CB-4E03-4842-BAD4-D1AB57CA638A}" presName="tx1" presStyleLbl="revTx" presStyleIdx="2" presStyleCnt="6"/>
      <dgm:spPr/>
    </dgm:pt>
    <dgm:pt modelId="{41D13A3E-E31B-CF41-ABD8-915A0534953C}" type="pres">
      <dgm:prSet presAssocID="{439029CB-4E03-4842-BAD4-D1AB57CA638A}" presName="vert1" presStyleCnt="0"/>
      <dgm:spPr/>
    </dgm:pt>
    <dgm:pt modelId="{A3D25D98-C342-A942-823C-FDE43C14E0B0}" type="pres">
      <dgm:prSet presAssocID="{3BCCF767-2E55-424D-98D1-CCA56C3ACD47}" presName="thickLine" presStyleLbl="alignNode1" presStyleIdx="3" presStyleCnt="6"/>
      <dgm:spPr/>
    </dgm:pt>
    <dgm:pt modelId="{DA1D356D-3B7B-D44C-AFD6-7468FF980C90}" type="pres">
      <dgm:prSet presAssocID="{3BCCF767-2E55-424D-98D1-CCA56C3ACD47}" presName="horz1" presStyleCnt="0"/>
      <dgm:spPr/>
    </dgm:pt>
    <dgm:pt modelId="{EE2FBA41-522A-A84E-AAC5-D4F5B31B1291}" type="pres">
      <dgm:prSet presAssocID="{3BCCF767-2E55-424D-98D1-CCA56C3ACD47}" presName="tx1" presStyleLbl="revTx" presStyleIdx="3" presStyleCnt="6"/>
      <dgm:spPr/>
    </dgm:pt>
    <dgm:pt modelId="{DB135ED6-5DD2-BD42-8D56-6259FBFAC67F}" type="pres">
      <dgm:prSet presAssocID="{3BCCF767-2E55-424D-98D1-CCA56C3ACD47}" presName="vert1" presStyleCnt="0"/>
      <dgm:spPr/>
    </dgm:pt>
    <dgm:pt modelId="{DE85B689-026D-3B41-91DE-6AF222BE4284}" type="pres">
      <dgm:prSet presAssocID="{8FBCC084-FD0F-4127-94A5-226A28666691}" presName="thickLine" presStyleLbl="alignNode1" presStyleIdx="4" presStyleCnt="6"/>
      <dgm:spPr/>
    </dgm:pt>
    <dgm:pt modelId="{DEDD1F48-8633-614F-AF8C-830C71596F36}" type="pres">
      <dgm:prSet presAssocID="{8FBCC084-FD0F-4127-94A5-226A28666691}" presName="horz1" presStyleCnt="0"/>
      <dgm:spPr/>
    </dgm:pt>
    <dgm:pt modelId="{FCDE5A79-EBE8-6D41-8D4F-7A878D5FE898}" type="pres">
      <dgm:prSet presAssocID="{8FBCC084-FD0F-4127-94A5-226A28666691}" presName="tx1" presStyleLbl="revTx" presStyleIdx="4" presStyleCnt="6"/>
      <dgm:spPr/>
    </dgm:pt>
    <dgm:pt modelId="{128D14F2-4791-654D-B064-DFB68BBA01C2}" type="pres">
      <dgm:prSet presAssocID="{8FBCC084-FD0F-4127-94A5-226A28666691}" presName="vert1" presStyleCnt="0"/>
      <dgm:spPr/>
    </dgm:pt>
    <dgm:pt modelId="{C224A400-F82F-D840-B96F-9C8228E43828}" type="pres">
      <dgm:prSet presAssocID="{FAE20780-4E36-4955-88FD-EA5D287900DF}" presName="thickLine" presStyleLbl="alignNode1" presStyleIdx="5" presStyleCnt="6"/>
      <dgm:spPr/>
    </dgm:pt>
    <dgm:pt modelId="{66E9C07A-B39C-A348-9D44-B79EA395D700}" type="pres">
      <dgm:prSet presAssocID="{FAE20780-4E36-4955-88FD-EA5D287900DF}" presName="horz1" presStyleCnt="0"/>
      <dgm:spPr/>
    </dgm:pt>
    <dgm:pt modelId="{5DA4BA22-D881-3841-97CC-6725A40BE051}" type="pres">
      <dgm:prSet presAssocID="{FAE20780-4E36-4955-88FD-EA5D287900DF}" presName="tx1" presStyleLbl="revTx" presStyleIdx="5" presStyleCnt="6"/>
      <dgm:spPr/>
    </dgm:pt>
    <dgm:pt modelId="{ACF085A2-FA44-7E43-969D-9EA6DA0E3AE7}" type="pres">
      <dgm:prSet presAssocID="{FAE20780-4E36-4955-88FD-EA5D287900DF}" presName="vert1" presStyleCnt="0"/>
      <dgm:spPr/>
    </dgm:pt>
  </dgm:ptLst>
  <dgm:cxnLst>
    <dgm:cxn modelId="{4F801D06-9032-4AA2-8E31-EE7E6886AAE0}" srcId="{2E761A4A-04D1-4B31-931B-107598DE93E4}" destId="{3BCCF767-2E55-424D-98D1-CCA56C3ACD47}" srcOrd="3" destOrd="0" parTransId="{A1C03659-C8F0-4E5F-AC2C-6D29ECD49B1A}" sibTransId="{9B1D9D85-FF25-4F97-9A3A-59AFD4F245AA}"/>
    <dgm:cxn modelId="{B3D38A0A-F5DB-3F42-89F3-793B4C28DBB1}" type="presOf" srcId="{8B593EAF-839E-456B-8EBE-2EAB5C365D59}" destId="{4A385088-1229-2943-98A1-D8A2D99A376B}" srcOrd="0" destOrd="0" presId="urn:microsoft.com/office/officeart/2008/layout/LinedList"/>
    <dgm:cxn modelId="{51E40B2B-25F8-9A4C-8EAD-78B32B388C9A}" type="presOf" srcId="{EFB73F71-C6D6-4261-94AE-F2BA7EA5B613}" destId="{AFCBD019-1A67-8E4A-B7AE-16FE7D43875C}" srcOrd="0" destOrd="0" presId="urn:microsoft.com/office/officeart/2008/layout/LinedList"/>
    <dgm:cxn modelId="{81B73A2C-A6D4-4C21-9EA5-54A67A28AE6B}" srcId="{2E761A4A-04D1-4B31-931B-107598DE93E4}" destId="{8FBCC084-FD0F-4127-94A5-226A28666691}" srcOrd="4" destOrd="0" parTransId="{D90ABF7B-6AD5-4C1C-9B05-32A91CFDD0F1}" sibTransId="{845A8FDB-A27E-4EE4-8A1F-3F5C32661627}"/>
    <dgm:cxn modelId="{FDFB5542-3499-4CEC-B3B8-5A37E554623F}" srcId="{2E761A4A-04D1-4B31-931B-107598DE93E4}" destId="{FAE20780-4E36-4955-88FD-EA5D287900DF}" srcOrd="5" destOrd="0" parTransId="{A4E59C73-0BC0-4026-851C-29F4961B4A6D}" sibTransId="{D27B39DA-FA05-42CC-8DBE-ABE83D74B208}"/>
    <dgm:cxn modelId="{B05AF851-E3C1-D749-93D8-946A9F4607FE}" type="presOf" srcId="{3BCCF767-2E55-424D-98D1-CCA56C3ACD47}" destId="{EE2FBA41-522A-A84E-AAC5-D4F5B31B1291}" srcOrd="0" destOrd="0" presId="urn:microsoft.com/office/officeart/2008/layout/LinedList"/>
    <dgm:cxn modelId="{DAD3106D-35E4-D946-9636-9DA6FAE7B764}" type="presOf" srcId="{8FBCC084-FD0F-4127-94A5-226A28666691}" destId="{FCDE5A79-EBE8-6D41-8D4F-7A878D5FE898}" srcOrd="0" destOrd="0" presId="urn:microsoft.com/office/officeart/2008/layout/LinedList"/>
    <dgm:cxn modelId="{48986983-B590-40E9-A526-F925863F425A}" srcId="{2E761A4A-04D1-4B31-931B-107598DE93E4}" destId="{8B593EAF-839E-456B-8EBE-2EAB5C365D59}" srcOrd="0" destOrd="0" parTransId="{97EA8B8C-0581-435C-A8BF-C3C4395FC396}" sibTransId="{1A779D02-5EFB-4BC8-85AA-58EE6002E641}"/>
    <dgm:cxn modelId="{40752784-50E9-AB4A-AFC6-9A67DFAE049E}" type="presOf" srcId="{FAE20780-4E36-4955-88FD-EA5D287900DF}" destId="{5DA4BA22-D881-3841-97CC-6725A40BE051}" srcOrd="0" destOrd="0" presId="urn:microsoft.com/office/officeart/2008/layout/LinedList"/>
    <dgm:cxn modelId="{C920178D-9246-5E4F-B2E0-0BC44606DAB0}" type="presOf" srcId="{2E761A4A-04D1-4B31-931B-107598DE93E4}" destId="{39E4024D-34B6-5844-AD50-2C22C286D9F1}" srcOrd="0" destOrd="0" presId="urn:microsoft.com/office/officeart/2008/layout/LinedList"/>
    <dgm:cxn modelId="{00D112CC-1FAF-4A74-B671-3EA3730DA730}" srcId="{2E761A4A-04D1-4B31-931B-107598DE93E4}" destId="{439029CB-4E03-4842-BAD4-D1AB57CA638A}" srcOrd="2" destOrd="0" parTransId="{6E42A114-40E5-4476-98D3-47718A396B40}" sibTransId="{CBEEE50E-C156-4363-96F5-72F111530145}"/>
    <dgm:cxn modelId="{A6CD4FF0-7447-4802-9422-9B6347ED5460}" srcId="{2E761A4A-04D1-4B31-931B-107598DE93E4}" destId="{EFB73F71-C6D6-4261-94AE-F2BA7EA5B613}" srcOrd="1" destOrd="0" parTransId="{B38CE462-5C92-4F37-B883-A8AA96AD1C74}" sibTransId="{AAB1D271-3C25-4F26-ADAB-A793EEE0CF60}"/>
    <dgm:cxn modelId="{C44EE9F4-E50D-5B47-91A9-3BF62AE9E8DD}" type="presOf" srcId="{439029CB-4E03-4842-BAD4-D1AB57CA638A}" destId="{C76AA598-4947-B046-A842-357F79EA6FCF}" srcOrd="0" destOrd="0" presId="urn:microsoft.com/office/officeart/2008/layout/LinedList"/>
    <dgm:cxn modelId="{B166C48E-112F-144B-AFD8-FB20AA4D00D8}" type="presParOf" srcId="{39E4024D-34B6-5844-AD50-2C22C286D9F1}" destId="{42196AC6-0B24-5B42-8C17-BE9574B68588}" srcOrd="0" destOrd="0" presId="urn:microsoft.com/office/officeart/2008/layout/LinedList"/>
    <dgm:cxn modelId="{A7415E69-2F75-5A45-A0FA-A70457A4BEA9}" type="presParOf" srcId="{39E4024D-34B6-5844-AD50-2C22C286D9F1}" destId="{3F2C8E0C-3CAE-DB40-A61A-430B81E0166B}" srcOrd="1" destOrd="0" presId="urn:microsoft.com/office/officeart/2008/layout/LinedList"/>
    <dgm:cxn modelId="{26685096-EFAE-4B4C-98D6-B34E88832140}" type="presParOf" srcId="{3F2C8E0C-3CAE-DB40-A61A-430B81E0166B}" destId="{4A385088-1229-2943-98A1-D8A2D99A376B}" srcOrd="0" destOrd="0" presId="urn:microsoft.com/office/officeart/2008/layout/LinedList"/>
    <dgm:cxn modelId="{E4F2F4C1-F239-A448-98B7-272BF2E178A9}" type="presParOf" srcId="{3F2C8E0C-3CAE-DB40-A61A-430B81E0166B}" destId="{01CF1FB1-91B2-E746-982D-898879689CBD}" srcOrd="1" destOrd="0" presId="urn:microsoft.com/office/officeart/2008/layout/LinedList"/>
    <dgm:cxn modelId="{DE865E27-A0AA-C34D-88A7-65DE1C6BADAD}" type="presParOf" srcId="{39E4024D-34B6-5844-AD50-2C22C286D9F1}" destId="{C32B05B2-A6D6-AD43-AB6A-FDC945D9BDB3}" srcOrd="2" destOrd="0" presId="urn:microsoft.com/office/officeart/2008/layout/LinedList"/>
    <dgm:cxn modelId="{F268BB36-A598-564C-9102-B3B7D97DA275}" type="presParOf" srcId="{39E4024D-34B6-5844-AD50-2C22C286D9F1}" destId="{4F4E949A-1E9F-A84E-BFD1-56C0EA9A0B30}" srcOrd="3" destOrd="0" presId="urn:microsoft.com/office/officeart/2008/layout/LinedList"/>
    <dgm:cxn modelId="{448A0D39-CC43-E243-9B6C-AB24D4744047}" type="presParOf" srcId="{4F4E949A-1E9F-A84E-BFD1-56C0EA9A0B30}" destId="{AFCBD019-1A67-8E4A-B7AE-16FE7D43875C}" srcOrd="0" destOrd="0" presId="urn:microsoft.com/office/officeart/2008/layout/LinedList"/>
    <dgm:cxn modelId="{7E9CA996-3B5D-CD48-9E7D-E03AE969B2F9}" type="presParOf" srcId="{4F4E949A-1E9F-A84E-BFD1-56C0EA9A0B30}" destId="{4CE9FB1A-C54F-3D4F-9CC9-46ADF1402BA6}" srcOrd="1" destOrd="0" presId="urn:microsoft.com/office/officeart/2008/layout/LinedList"/>
    <dgm:cxn modelId="{AFA8AAC2-7BC4-524C-8C07-6A38AB7DF67C}" type="presParOf" srcId="{39E4024D-34B6-5844-AD50-2C22C286D9F1}" destId="{DC135E95-D028-784A-9B85-6C9C16135A73}" srcOrd="4" destOrd="0" presId="urn:microsoft.com/office/officeart/2008/layout/LinedList"/>
    <dgm:cxn modelId="{B2EBB513-D9E5-3342-B7BB-0D77063D1548}" type="presParOf" srcId="{39E4024D-34B6-5844-AD50-2C22C286D9F1}" destId="{AAEF75CC-B533-254E-9922-504FC55CD8B8}" srcOrd="5" destOrd="0" presId="urn:microsoft.com/office/officeart/2008/layout/LinedList"/>
    <dgm:cxn modelId="{B2E48332-2CF9-DC42-9296-3F4C6B7D09ED}" type="presParOf" srcId="{AAEF75CC-B533-254E-9922-504FC55CD8B8}" destId="{C76AA598-4947-B046-A842-357F79EA6FCF}" srcOrd="0" destOrd="0" presId="urn:microsoft.com/office/officeart/2008/layout/LinedList"/>
    <dgm:cxn modelId="{0701B043-6811-FC4B-B87F-F339B76AB1E0}" type="presParOf" srcId="{AAEF75CC-B533-254E-9922-504FC55CD8B8}" destId="{41D13A3E-E31B-CF41-ABD8-915A0534953C}" srcOrd="1" destOrd="0" presId="urn:microsoft.com/office/officeart/2008/layout/LinedList"/>
    <dgm:cxn modelId="{14D0652D-73E1-2F44-82FC-E184ACEFDAD7}" type="presParOf" srcId="{39E4024D-34B6-5844-AD50-2C22C286D9F1}" destId="{A3D25D98-C342-A942-823C-FDE43C14E0B0}" srcOrd="6" destOrd="0" presId="urn:microsoft.com/office/officeart/2008/layout/LinedList"/>
    <dgm:cxn modelId="{73087C22-BCF4-8048-8FB8-38C8715F03A9}" type="presParOf" srcId="{39E4024D-34B6-5844-AD50-2C22C286D9F1}" destId="{DA1D356D-3B7B-D44C-AFD6-7468FF980C90}" srcOrd="7" destOrd="0" presId="urn:microsoft.com/office/officeart/2008/layout/LinedList"/>
    <dgm:cxn modelId="{C788FF12-DDBB-534F-B0AC-26BFD3DDA4AB}" type="presParOf" srcId="{DA1D356D-3B7B-D44C-AFD6-7468FF980C90}" destId="{EE2FBA41-522A-A84E-AAC5-D4F5B31B1291}" srcOrd="0" destOrd="0" presId="urn:microsoft.com/office/officeart/2008/layout/LinedList"/>
    <dgm:cxn modelId="{AF8CC61F-6175-FB4A-8E90-6D4EB3ED335C}" type="presParOf" srcId="{DA1D356D-3B7B-D44C-AFD6-7468FF980C90}" destId="{DB135ED6-5DD2-BD42-8D56-6259FBFAC67F}" srcOrd="1" destOrd="0" presId="urn:microsoft.com/office/officeart/2008/layout/LinedList"/>
    <dgm:cxn modelId="{25FFC4FB-2EE6-AA46-9300-BDFB2299853C}" type="presParOf" srcId="{39E4024D-34B6-5844-AD50-2C22C286D9F1}" destId="{DE85B689-026D-3B41-91DE-6AF222BE4284}" srcOrd="8" destOrd="0" presId="urn:microsoft.com/office/officeart/2008/layout/LinedList"/>
    <dgm:cxn modelId="{B06A3002-9D9E-6C47-801E-5CD956A53B27}" type="presParOf" srcId="{39E4024D-34B6-5844-AD50-2C22C286D9F1}" destId="{DEDD1F48-8633-614F-AF8C-830C71596F36}" srcOrd="9" destOrd="0" presId="urn:microsoft.com/office/officeart/2008/layout/LinedList"/>
    <dgm:cxn modelId="{AA9B305F-5EBE-1A48-83F6-78328C43799D}" type="presParOf" srcId="{DEDD1F48-8633-614F-AF8C-830C71596F36}" destId="{FCDE5A79-EBE8-6D41-8D4F-7A878D5FE898}" srcOrd="0" destOrd="0" presId="urn:microsoft.com/office/officeart/2008/layout/LinedList"/>
    <dgm:cxn modelId="{029D92B2-038C-5346-A9EA-4DEE067145C8}" type="presParOf" srcId="{DEDD1F48-8633-614F-AF8C-830C71596F36}" destId="{128D14F2-4791-654D-B064-DFB68BBA01C2}" srcOrd="1" destOrd="0" presId="urn:microsoft.com/office/officeart/2008/layout/LinedList"/>
    <dgm:cxn modelId="{CD39FACE-5C4C-D647-9660-F8569A776390}" type="presParOf" srcId="{39E4024D-34B6-5844-AD50-2C22C286D9F1}" destId="{C224A400-F82F-D840-B96F-9C8228E43828}" srcOrd="10" destOrd="0" presId="urn:microsoft.com/office/officeart/2008/layout/LinedList"/>
    <dgm:cxn modelId="{08D0ACD2-8371-A244-930F-FB52E1D7DA25}" type="presParOf" srcId="{39E4024D-34B6-5844-AD50-2C22C286D9F1}" destId="{66E9C07A-B39C-A348-9D44-B79EA395D700}" srcOrd="11" destOrd="0" presId="urn:microsoft.com/office/officeart/2008/layout/LinedList"/>
    <dgm:cxn modelId="{A58A985F-EA12-174D-8291-5A79BCE4E634}" type="presParOf" srcId="{66E9C07A-B39C-A348-9D44-B79EA395D700}" destId="{5DA4BA22-D881-3841-97CC-6725A40BE051}" srcOrd="0" destOrd="0" presId="urn:microsoft.com/office/officeart/2008/layout/LinedList"/>
    <dgm:cxn modelId="{E917607B-A23A-6340-95BF-7FB2CED8DE5B}" type="presParOf" srcId="{66E9C07A-B39C-A348-9D44-B79EA395D700}" destId="{ACF085A2-FA44-7E43-969D-9EA6DA0E3A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96AC6-0B24-5B42-8C17-BE9574B68588}">
      <dsp:nvSpPr>
        <dsp:cNvPr id="0" name=""/>
        <dsp:cNvSpPr/>
      </dsp:nvSpPr>
      <dsp:spPr>
        <a:xfrm>
          <a:off x="0" y="2495"/>
          <a:ext cx="7216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85088-1229-2943-98A1-D8A2D99A376B}">
      <dsp:nvSpPr>
        <dsp:cNvPr id="0" name=""/>
        <dsp:cNvSpPr/>
      </dsp:nvSpPr>
      <dsp:spPr>
        <a:xfrm>
          <a:off x="0" y="2495"/>
          <a:ext cx="7216416" cy="85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Enacted 1975</a:t>
          </a:r>
          <a:r>
            <a:rPr lang="en-US" sz="1700" kern="1200"/>
            <a:t> → to bring transparency to mortgage lending.</a:t>
          </a:r>
        </a:p>
      </dsp:txBody>
      <dsp:txXfrm>
        <a:off x="0" y="2495"/>
        <a:ext cx="7216416" cy="851044"/>
      </dsp:txXfrm>
    </dsp:sp>
    <dsp:sp modelId="{C32B05B2-A6D6-AD43-AB6A-FDC945D9BDB3}">
      <dsp:nvSpPr>
        <dsp:cNvPr id="0" name=""/>
        <dsp:cNvSpPr/>
      </dsp:nvSpPr>
      <dsp:spPr>
        <a:xfrm>
          <a:off x="0" y="853540"/>
          <a:ext cx="7216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BD019-1A67-8E4A-B7AE-16FE7D43875C}">
      <dsp:nvSpPr>
        <dsp:cNvPr id="0" name=""/>
        <dsp:cNvSpPr/>
      </dsp:nvSpPr>
      <dsp:spPr>
        <a:xfrm>
          <a:off x="0" y="853540"/>
          <a:ext cx="7216416" cy="85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Purpose</a:t>
          </a:r>
          <a:r>
            <a:rPr lang="en-US" sz="1700" kern="1200"/>
            <a:t> → requires lenders to disclose loan application and outcome data.</a:t>
          </a:r>
        </a:p>
      </dsp:txBody>
      <dsp:txXfrm>
        <a:off x="0" y="853540"/>
        <a:ext cx="7216416" cy="851044"/>
      </dsp:txXfrm>
    </dsp:sp>
    <dsp:sp modelId="{DC135E95-D028-784A-9B85-6C9C16135A73}">
      <dsp:nvSpPr>
        <dsp:cNvPr id="0" name=""/>
        <dsp:cNvSpPr/>
      </dsp:nvSpPr>
      <dsp:spPr>
        <a:xfrm>
          <a:off x="0" y="1704585"/>
          <a:ext cx="7216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A598-4947-B046-A842-357F79EA6FCF}">
      <dsp:nvSpPr>
        <dsp:cNvPr id="0" name=""/>
        <dsp:cNvSpPr/>
      </dsp:nvSpPr>
      <dsp:spPr>
        <a:xfrm>
          <a:off x="0" y="1704585"/>
          <a:ext cx="7216416" cy="85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Relationship to civil rights laws</a:t>
          </a:r>
          <a:r>
            <a:rPr lang="en-US" sz="1700" kern="1200"/>
            <a:t> → complements the Fair Housing Act (1968) &amp; Equal Credit Opportunity Act (1974).</a:t>
          </a:r>
        </a:p>
      </dsp:txBody>
      <dsp:txXfrm>
        <a:off x="0" y="1704585"/>
        <a:ext cx="7216416" cy="851044"/>
      </dsp:txXfrm>
    </dsp:sp>
    <dsp:sp modelId="{A3D25D98-C342-A942-823C-FDE43C14E0B0}">
      <dsp:nvSpPr>
        <dsp:cNvPr id="0" name=""/>
        <dsp:cNvSpPr/>
      </dsp:nvSpPr>
      <dsp:spPr>
        <a:xfrm>
          <a:off x="0" y="2555630"/>
          <a:ext cx="7216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FBA41-522A-A84E-AAC5-D4F5B31B1291}">
      <dsp:nvSpPr>
        <dsp:cNvPr id="0" name=""/>
        <dsp:cNvSpPr/>
      </dsp:nvSpPr>
      <dsp:spPr>
        <a:xfrm>
          <a:off x="0" y="2555630"/>
          <a:ext cx="7216416" cy="85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Congressional expansions</a:t>
          </a:r>
          <a:r>
            <a:rPr lang="en-US" sz="1700" kern="1200"/>
            <a:t> → added reporting of race, sex, income in response to discrimination, savings &amp; loan crisis, and predatory lending.</a:t>
          </a:r>
        </a:p>
      </dsp:txBody>
      <dsp:txXfrm>
        <a:off x="0" y="2555630"/>
        <a:ext cx="7216416" cy="851044"/>
      </dsp:txXfrm>
    </dsp:sp>
    <dsp:sp modelId="{DE85B689-026D-3B41-91DE-6AF222BE4284}">
      <dsp:nvSpPr>
        <dsp:cNvPr id="0" name=""/>
        <dsp:cNvSpPr/>
      </dsp:nvSpPr>
      <dsp:spPr>
        <a:xfrm>
          <a:off x="0" y="3406674"/>
          <a:ext cx="7216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5A79-EBE8-6D41-8D4F-7A878D5FE898}">
      <dsp:nvSpPr>
        <dsp:cNvPr id="0" name=""/>
        <dsp:cNvSpPr/>
      </dsp:nvSpPr>
      <dsp:spPr>
        <a:xfrm>
          <a:off x="0" y="3406674"/>
          <a:ext cx="7216416" cy="85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2010 Dodd-Frank Act reforms</a:t>
          </a:r>
          <a:r>
            <a:rPr lang="en-US" sz="1700" kern="1200"/>
            <a:t> → authority shifted to CFPB; added detailed loan-level data (e.g., age, credit score, loan terms).</a:t>
          </a:r>
        </a:p>
      </dsp:txBody>
      <dsp:txXfrm>
        <a:off x="0" y="3406674"/>
        <a:ext cx="7216416" cy="851044"/>
      </dsp:txXfrm>
    </dsp:sp>
    <dsp:sp modelId="{C224A400-F82F-D840-B96F-9C8228E43828}">
      <dsp:nvSpPr>
        <dsp:cNvPr id="0" name=""/>
        <dsp:cNvSpPr/>
      </dsp:nvSpPr>
      <dsp:spPr>
        <a:xfrm>
          <a:off x="0" y="4257719"/>
          <a:ext cx="72164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4BA22-D881-3841-97CC-6725A40BE051}">
      <dsp:nvSpPr>
        <dsp:cNvPr id="0" name=""/>
        <dsp:cNvSpPr/>
      </dsp:nvSpPr>
      <dsp:spPr>
        <a:xfrm>
          <a:off x="0" y="4257719"/>
          <a:ext cx="7216416" cy="85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Impact</a:t>
          </a:r>
          <a:r>
            <a:rPr lang="en-US" sz="1700" kern="1200"/>
            <a:t> → strengthened tools for regulators, researchers, and the public to detect discrimination, assess risks, and ensure accountability.</a:t>
          </a:r>
        </a:p>
      </dsp:txBody>
      <dsp:txXfrm>
        <a:off x="0" y="4257719"/>
        <a:ext cx="7216416" cy="851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5447B-10B8-5D44-AC6C-F59228A746BC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40C9-AD0B-814F-963B-F9CA86ED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Fair Housing Act of 1968 prohibited discrimination in housing.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Equal Credit Opportunity Act of 1974 extended those protections to credit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1975, the Home Mortgage Disclosure Act, or HMDA, was enacted. Its purpose was to increase transparency by requiring financial institutions to report data on mortgage applications and outcomes.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time, Congress expanded HMDA to require reporting of borrower race, sex, and income in response to evidence of discrimination, the savings and loan crisis, and predatory lending.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2010, the Dodd-Frank Act transferred authority over HMDA to the CFPB and required more detailed loan-level data, such as age, credit score, and loan terms.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Together, these laws provide the framework for identifying discrimination, monitoring systemic risk, and ensuring accountability in the mortgage market.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HMDA data are the only publicly available source of nationwide loan-level data on the supply and demand for mortgage credit.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40C9-AD0B-814F-963B-F9CA86EDF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5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40C9-AD0B-814F-963B-F9CA86EDF3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2516A-1B3F-3C15-8217-55CE890E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624FD-3BB3-BB3C-9E46-122EE9A6D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5470B-8981-A690-1767-837B12E46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DB45-1925-8D7A-1681-0CC19C95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40C9-AD0B-814F-963B-F9CA86EDF3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40C9-AD0B-814F-963B-F9CA86EDF3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40C9-AD0B-814F-963B-F9CA86EDF3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ptos" panose="020B0004020202020204" pitchFamily="34" charset="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1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ptos" panose="020B00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 cap="all" spc="3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fld id="{7DA38F49-B3E2-4BF0-BEC7-C30D34ABBB8D}" type="datetime1">
              <a:rPr lang="en-US" smtClean="0"/>
              <a:pPr/>
              <a:t>8/24/25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 cap="all" spc="3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 cap="all" spc="300" baseline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fld id="{70C12960-6E85-460F-B6E3-5B82CB31AF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7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60" r:id="rId6"/>
    <p:sldLayoutId id="2147484155" r:id="rId7"/>
    <p:sldLayoutId id="2147484156" r:id="rId8"/>
    <p:sldLayoutId id="2147484157" r:id="rId9"/>
    <p:sldLayoutId id="2147484159" r:id="rId10"/>
    <p:sldLayoutId id="214748415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D7EF0-FDC0-844C-2890-0E5BB39D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Evaluating Fairness in Mortgage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F0F93-71C3-D242-F62C-5E3E044BC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Insights from 2024 HMDA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FC3429-46DD-F5E0-4E7D-F2398B83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1" r="26286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77AEE-2B92-ED2A-83B5-17EDF58CE77D}"/>
              </a:ext>
            </a:extLst>
          </p:cNvPr>
          <p:cNvSpPr txBox="1"/>
          <p:nvPr/>
        </p:nvSpPr>
        <p:spPr>
          <a:xfrm>
            <a:off x="6515100" y="4373757"/>
            <a:ext cx="60960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Aptos" panose="020B0004020202020204" pitchFamily="34" charset="0"/>
              </a:rPr>
              <a:t>Craig Rudman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Aptos" panose="020B0004020202020204" pitchFamily="34" charset="0"/>
              </a:rPr>
              <a:t>Marketing and Data Science Department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Aptos" panose="020B0004020202020204" pitchFamily="34" charset="0"/>
              </a:rPr>
              <a:t>Regis University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Aptos" panose="020B0004020202020204" pitchFamily="34" charset="0"/>
              </a:rPr>
              <a:t>MSDS 640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Aptos" panose="020B0004020202020204" pitchFamily="34" charset="0"/>
              </a:rPr>
              <a:t>Prof. Ghulam Mujtaba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Aptos" panose="020B0004020202020204" pitchFamily="34" charset="0"/>
              </a:rPr>
              <a:t>August 22, 2025</a:t>
            </a:r>
          </a:p>
        </p:txBody>
      </p:sp>
    </p:spTree>
    <p:extLst>
      <p:ext uri="{BB962C8B-B14F-4D97-AF65-F5344CB8AC3E}">
        <p14:creationId xmlns:p14="http://schemas.microsoft.com/office/powerpoint/2010/main" val="426407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D2F-6A2D-E11C-D2C6-709C6CF3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9A5ABD-8D07-5046-EB7F-358BD375B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Approved</a:t>
            </a:r>
          </a:p>
          <a:p>
            <a:r>
              <a:rPr lang="en-US" dirty="0"/>
              <a:t>Denied</a:t>
            </a:r>
          </a:p>
          <a:p>
            <a:r>
              <a:rPr lang="en-US" dirty="0"/>
              <a:t>No 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E59CC-7C89-E7A5-6760-F3934732EDB2}"/>
              </a:ext>
            </a:extLst>
          </p:cNvPr>
          <p:cNvSpPr txBox="1"/>
          <p:nvPr/>
        </p:nvSpPr>
        <p:spPr>
          <a:xfrm>
            <a:off x="640079" y="209954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Maps Decision to an Outcome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922D403-D847-FB2A-FC19-F1074A14CA14}"/>
              </a:ext>
            </a:extLst>
          </p:cNvPr>
          <p:cNvSpPr/>
          <p:nvPr/>
        </p:nvSpPr>
        <p:spPr>
          <a:xfrm>
            <a:off x="4281653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4078B792-90ED-65DC-02C2-0CA7EFDBE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543" y="1371601"/>
            <a:ext cx="4949190" cy="47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A0F906-4735-1AC4-48C9-F84A4B1A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Rates by Race/Ethnicity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C9406-39CF-160E-B4D6-CB77CBEEFD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Significant disparities across groups</a:t>
            </a:r>
          </a:p>
        </p:txBody>
      </p:sp>
      <p:pic>
        <p:nvPicPr>
          <p:cNvPr id="10" name="Content Placeholder 9" descr="A graph of a bar chart&#10;&#10;AI-generated content may be incorrect.">
            <a:extLst>
              <a:ext uri="{FF2B5EF4-FFF2-40B4-BE49-F238E27FC236}">
                <a16:creationId xmlns:a16="http://schemas.microsoft.com/office/drawing/2014/main" id="{4EF438C1-3B01-5D99-885E-285489CD8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2192" y="3320102"/>
            <a:ext cx="10890929" cy="3326954"/>
          </a:xfrm>
        </p:spPr>
      </p:pic>
    </p:spTree>
    <p:extLst>
      <p:ext uri="{BB962C8B-B14F-4D97-AF65-F5344CB8AC3E}">
        <p14:creationId xmlns:p14="http://schemas.microsoft.com/office/powerpoint/2010/main" val="63711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03C35E-932F-D1AC-89A4-07971E2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rates by Race/Ethnicity and Loan Type</a:t>
            </a: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D6784A0E-D4B5-3AC3-833C-72CCBC2D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81" y="2856692"/>
            <a:ext cx="10891837" cy="2629707"/>
          </a:xfr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BC31F2-4DF8-73AC-D73A-5002A9C6FE16}"/>
              </a:ext>
            </a:extLst>
          </p:cNvPr>
          <p:cNvSpPr/>
          <p:nvPr/>
        </p:nvSpPr>
        <p:spPr>
          <a:xfrm>
            <a:off x="3230087" y="4156364"/>
            <a:ext cx="1567543" cy="249381"/>
          </a:xfrm>
          <a:prstGeom prst="roundRect">
            <a:avLst/>
          </a:prstGeom>
          <a:solidFill>
            <a:srgbClr val="FFFF00">
              <a:alpha val="239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7D3997-1393-7FEE-1ADB-1185F6B122BB}"/>
              </a:ext>
            </a:extLst>
          </p:cNvPr>
          <p:cNvSpPr/>
          <p:nvPr/>
        </p:nvSpPr>
        <p:spPr>
          <a:xfrm>
            <a:off x="3230087" y="3643862"/>
            <a:ext cx="1567543" cy="249381"/>
          </a:xfrm>
          <a:prstGeom prst="roundRect">
            <a:avLst/>
          </a:prstGeom>
          <a:solidFill>
            <a:srgbClr val="FFFF00">
              <a:alpha val="239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49EBA-DE04-4642-E5A2-A542D64B9E3B}"/>
              </a:ext>
            </a:extLst>
          </p:cNvPr>
          <p:cNvSpPr txBox="1"/>
          <p:nvPr/>
        </p:nvSpPr>
        <p:spPr>
          <a:xfrm>
            <a:off x="650081" y="5874210"/>
            <a:ext cx="10129652" cy="662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Approvals of Black or African American Conventional loan applications lag behind those coded as Non-Hispanic white  by 16 points.</a:t>
            </a:r>
          </a:p>
        </p:txBody>
      </p:sp>
    </p:spTree>
    <p:extLst>
      <p:ext uri="{BB962C8B-B14F-4D97-AF65-F5344CB8AC3E}">
        <p14:creationId xmlns:p14="http://schemas.microsoft.com/office/powerpoint/2010/main" val="338275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CE5F-6189-16C2-36E8-26CC9513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Disparity Gap by Race/Ethnicity and Loan Type</a:t>
            </a:r>
          </a:p>
        </p:txBody>
      </p:sp>
      <p:pic>
        <p:nvPicPr>
          <p:cNvPr id="6" name="Content Placeholder 5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515DFB61-EA99-2C96-5CF1-359D30A6C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6564" y="2468881"/>
            <a:ext cx="6858872" cy="3565525"/>
          </a:xfrm>
        </p:spPr>
      </p:pic>
    </p:spTree>
    <p:extLst>
      <p:ext uri="{BB962C8B-B14F-4D97-AF65-F5344CB8AC3E}">
        <p14:creationId xmlns:p14="http://schemas.microsoft.com/office/powerpoint/2010/main" val="285094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FF-AD7B-C41E-FD24-C7AC3751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0B6E-56D4-F59F-EC38-FF4C5A5B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loans show the </a:t>
            </a:r>
            <a:r>
              <a:rPr lang="en-US" b="1" dirty="0"/>
              <a:t>largest inequities</a:t>
            </a:r>
            <a:endParaRPr lang="en-US" dirty="0"/>
          </a:p>
          <a:p>
            <a:r>
              <a:rPr lang="en-US" dirty="0"/>
              <a:t>Government-backed (VA, FHA) show </a:t>
            </a:r>
            <a:r>
              <a:rPr lang="en-US" b="1" dirty="0"/>
              <a:t>narrower gaps</a:t>
            </a:r>
            <a:r>
              <a:rPr lang="en-US" dirty="0"/>
              <a:t> but not elimination</a:t>
            </a:r>
          </a:p>
          <a:p>
            <a:r>
              <a:rPr lang="en-US" dirty="0"/>
              <a:t>“No decision” outcomes complicate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0987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3147-49E4-9D11-1E6B-2AB75F7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2C71-C4CC-5506-5404-97C869B2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Disparities persist in 2024 lending outcomes</a:t>
            </a:r>
          </a:p>
          <a:p>
            <a:r>
              <a:rPr lang="en-US" b="1" dirty="0"/>
              <a:t>Implication:</a:t>
            </a:r>
            <a:r>
              <a:rPr lang="en-US" dirty="0"/>
              <a:t> HMDA remains vital for transparency</a:t>
            </a:r>
          </a:p>
          <a:p>
            <a:r>
              <a:rPr lang="en-US" b="1" dirty="0"/>
              <a:t>Next Steps:</a:t>
            </a:r>
            <a:r>
              <a:rPr lang="en-US" dirty="0"/>
              <a:t> Improved analytic methods, better public data access</a:t>
            </a:r>
          </a:p>
        </p:txBody>
      </p:sp>
    </p:spTree>
    <p:extLst>
      <p:ext uri="{BB962C8B-B14F-4D97-AF65-F5344CB8AC3E}">
        <p14:creationId xmlns:p14="http://schemas.microsoft.com/office/powerpoint/2010/main" val="8742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7EDF0-AD0D-547A-8A43-B560773A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Background: The Home Mortgage Disclosure Act (HMDA)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8A40D-EA56-85A5-B87A-7956AFABD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0339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7151BD-C645-C628-70ED-65EE983BF48C}"/>
              </a:ext>
            </a:extLst>
          </p:cNvPr>
          <p:cNvSpPr txBox="1"/>
          <p:nvPr/>
        </p:nvSpPr>
        <p:spPr>
          <a:xfrm>
            <a:off x="557706" y="4413199"/>
            <a:ext cx="34142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“</a:t>
            </a:r>
            <a:r>
              <a:rPr lang="en-US" sz="1600" dirty="0">
                <a:latin typeface="Garamond" panose="02020404030301010803" pitchFamily="18" charset="0"/>
              </a:rPr>
              <a:t>HMDA data are the only publicly available source of nationwide loan-level data on the supply and demand for mortgage credit. (GAO, 2021)”</a:t>
            </a:r>
          </a:p>
          <a:p>
            <a:endParaRPr lang="en-US" sz="1600" kern="1200" dirty="0"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0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C2D-4B72-2CBF-DEDB-DCC301F5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12D9-F120-8D0E-6026-FDC6EE03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attempts to call attention to the persistent disparities in lending outcome by race and ethnicity and highlight some of the nuances involved in interpreting the HMDA data.</a:t>
            </a:r>
          </a:p>
          <a:p>
            <a:r>
              <a:rPr lang="en-US" dirty="0"/>
              <a:t>It address the question, how do approval rates vary by race/ethnicity and loan type?</a:t>
            </a:r>
          </a:p>
        </p:txBody>
      </p:sp>
    </p:spTree>
    <p:extLst>
      <p:ext uri="{BB962C8B-B14F-4D97-AF65-F5344CB8AC3E}">
        <p14:creationId xmlns:p14="http://schemas.microsoft.com/office/powerpoint/2010/main" val="41506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BEA8-4EA8-18AA-71DF-187C4AE4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2024 HMDA Modified Loan/Application Register (LAR)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CA1CD-1871-A282-D0A6-91E9982AF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4B1D-3600-8A3E-242D-C4F1229EF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FF74-E7A5-E553-2886-BE1ABF02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2024 HMDA Modified Loan/Application Register (LAR)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A6BD-083B-C108-4A8C-A30FC68C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0890928" cy="3566160"/>
          </a:xfrm>
        </p:spPr>
        <p:txBody>
          <a:bodyPr/>
          <a:lstStyle/>
          <a:p>
            <a:r>
              <a:rPr lang="en-US" dirty="0"/>
              <a:t>12.2 million observations of loan applications</a:t>
            </a:r>
          </a:p>
          <a:p>
            <a:r>
              <a:rPr lang="en-US" dirty="0"/>
              <a:t>4,908 lending institutions</a:t>
            </a:r>
          </a:p>
          <a:p>
            <a:r>
              <a:rPr lang="en-US" dirty="0"/>
              <a:t>4 different loan types</a:t>
            </a:r>
          </a:p>
          <a:p>
            <a:pPr lvl="1"/>
            <a:r>
              <a:rPr lang="en-US" dirty="0"/>
              <a:t>Conventional (not insured or guaranteed by FHA, VA, RHS, or FSA) </a:t>
            </a:r>
          </a:p>
          <a:p>
            <a:pPr lvl="1"/>
            <a:r>
              <a:rPr lang="en-US" dirty="0"/>
              <a:t>FHA insured</a:t>
            </a:r>
            <a:br>
              <a:rPr lang="en-US" dirty="0"/>
            </a:br>
            <a:r>
              <a:rPr lang="en-US" dirty="0"/>
              <a:t>VA guaranteed</a:t>
            </a:r>
          </a:p>
          <a:p>
            <a:pPr lvl="1"/>
            <a:r>
              <a:rPr lang="en-US" dirty="0"/>
              <a:t>RHS or FSA guaranteed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6EE1D-5854-8594-E037-9D49265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/>
              <a:t>Scope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BF38-A2A5-D3F9-0147-AD19BE20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r>
              <a:rPr lang="en-US" dirty="0"/>
              <a:t>Dataset: 5.9M closed-end, first-lien, site-built principal-residence applications</a:t>
            </a:r>
          </a:p>
          <a:p>
            <a:r>
              <a:rPr lang="en-US" dirty="0"/>
              <a:t>Variables examined: denial rates, approval outcomes, loan types, race and ethnicity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green squares&#10;&#10;AI-generated content may be incorrect.">
            <a:extLst>
              <a:ext uri="{FF2B5EF4-FFF2-40B4-BE49-F238E27FC236}">
                <a16:creationId xmlns:a16="http://schemas.microsoft.com/office/drawing/2014/main" id="{14202AC7-F536-3F25-711B-AB2829CF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5" y="1212044"/>
            <a:ext cx="7213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8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1215-A7C2-1297-B3FA-CAF49708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and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31EF-A788-9F69-CC09-591119A6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117658" cy="3566160"/>
          </a:xfrm>
        </p:spPr>
        <p:txBody>
          <a:bodyPr/>
          <a:lstStyle/>
          <a:p>
            <a:r>
              <a:rPr lang="en-US" dirty="0"/>
              <a:t>Race and ethnicity are aggregated following conventions used by the CFPB</a:t>
            </a:r>
          </a:p>
        </p:txBody>
      </p:sp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CF61F1B-E7A0-F89A-2287-6037CA5A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049" t="-1326" r="-5112" b="-1956"/>
          <a:stretch>
            <a:fillRect/>
          </a:stretch>
        </p:blipFill>
        <p:spPr>
          <a:xfrm>
            <a:off x="5091113" y="1315938"/>
            <a:ext cx="7100887" cy="42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42A-DE30-CEDA-40E4-F749193B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Types described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A46E-7C59-A58B-79FA-8DCC3FE6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Conventional</a:t>
            </a:r>
            <a:r>
              <a:rPr lang="en-US" dirty="0"/>
              <a:t>: any mortgage loan that is not insured or guaranteed by the government </a:t>
            </a:r>
          </a:p>
          <a:p>
            <a:r>
              <a:rPr lang="en-US" b="1" dirty="0"/>
              <a:t>FHA</a:t>
            </a:r>
            <a:r>
              <a:rPr lang="en-US" dirty="0"/>
              <a:t>: The Federal Housing Administration (FHA) provides mortgage insurance to FHA-approved lenders to protect these lenders against losses if the homeowner defaults on the loan.</a:t>
            </a:r>
          </a:p>
          <a:p>
            <a:r>
              <a:rPr lang="en-US" b="1" dirty="0"/>
              <a:t>VA</a:t>
            </a:r>
            <a:r>
              <a:rPr lang="en-US" dirty="0"/>
              <a:t>: The Department of Veterans Affairs (VA) offers loan programs to help service members, veterans, and their families buy homes.</a:t>
            </a:r>
          </a:p>
          <a:p>
            <a:r>
              <a:rPr lang="en-US" b="1" dirty="0"/>
              <a:t>RHS/FSA</a:t>
            </a:r>
            <a:r>
              <a:rPr lang="en-US" dirty="0"/>
              <a:t>: The Rural Housing Service (RHS) offers mortgage programs that can help low- to moderate-income rural residents purchase, construct, and repair homes.	</a:t>
            </a:r>
          </a:p>
        </p:txBody>
      </p:sp>
    </p:spTree>
    <p:extLst>
      <p:ext uri="{BB962C8B-B14F-4D97-AF65-F5344CB8AC3E}">
        <p14:creationId xmlns:p14="http://schemas.microsoft.com/office/powerpoint/2010/main" val="43878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8B4A-2C86-6101-3C84-E6C824A5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FD962-89C6-99D3-7C13-231149F42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1 - Loan originated</a:t>
            </a:r>
          </a:p>
          <a:p>
            <a:r>
              <a:rPr lang="en-US" dirty="0"/>
              <a:t>2 - Application approved but not accepted</a:t>
            </a:r>
          </a:p>
          <a:p>
            <a:r>
              <a:rPr lang="en-US" dirty="0"/>
              <a:t>3 - Application denied</a:t>
            </a:r>
          </a:p>
          <a:p>
            <a:r>
              <a:rPr lang="en-US" dirty="0"/>
              <a:t>4 - Application withdrawn by applicant</a:t>
            </a:r>
          </a:p>
          <a:p>
            <a:r>
              <a:rPr lang="en-US" dirty="0"/>
              <a:t>5 - File closed for incompleteness</a:t>
            </a:r>
          </a:p>
          <a:p>
            <a:r>
              <a:rPr lang="en-US" dirty="0"/>
              <a:t>6 - Purchased loan</a:t>
            </a:r>
          </a:p>
          <a:p>
            <a:r>
              <a:rPr lang="en-US" dirty="0"/>
              <a:t>7 - Preapproval request denied</a:t>
            </a:r>
          </a:p>
          <a:p>
            <a:r>
              <a:rPr lang="en-US" dirty="0"/>
              <a:t>8 - Preapproval request approved but not accepted</a:t>
            </a:r>
          </a:p>
          <a:p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8E0701F-24D4-40A1-E8F6-BE4071D87413}"/>
              </a:ext>
            </a:extLst>
          </p:cNvPr>
          <p:cNvSpPr/>
          <p:nvPr/>
        </p:nvSpPr>
        <p:spPr>
          <a:xfrm>
            <a:off x="5489130" y="39317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678F6-2B50-8B05-20AC-2D4DD1E8B122}"/>
              </a:ext>
            </a:extLst>
          </p:cNvPr>
          <p:cNvSpPr txBox="1"/>
          <p:nvPr/>
        </p:nvSpPr>
        <p:spPr>
          <a:xfrm>
            <a:off x="640079" y="2181845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Maps action taken to a decision.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5827AC1-A58B-A62C-47AC-D0A554D14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881" y="1791287"/>
            <a:ext cx="4660127" cy="45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839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782</Words>
  <Application>Microsoft Macintosh PowerPoint</Application>
  <PresentationFormat>Widescreen</PresentationFormat>
  <Paragraphs>78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Garamond</vt:lpstr>
      <vt:lpstr>DashVTI</vt:lpstr>
      <vt:lpstr>Evaluating Fairness in Mortgage Markets</vt:lpstr>
      <vt:lpstr>Background: The Home Mortgage Disclosure Act (HMDA)</vt:lpstr>
      <vt:lpstr>Purpose of this Study</vt:lpstr>
      <vt:lpstr>2024 HMDA Modified Loan/Application Register (LAR) dataset</vt:lpstr>
      <vt:lpstr>2024 HMDA Modified Loan/Application Register (LAR) dataset</vt:lpstr>
      <vt:lpstr>Scope of this study</vt:lpstr>
      <vt:lpstr>Race and Ethnicity</vt:lpstr>
      <vt:lpstr>Loan Types described</vt:lpstr>
      <vt:lpstr>Decision status</vt:lpstr>
      <vt:lpstr>Outcome</vt:lpstr>
      <vt:lpstr>Approval Rates by Race/Ethnicity</vt:lpstr>
      <vt:lpstr>Approval rates by Race/Ethnicity and Loan Type</vt:lpstr>
      <vt:lpstr>Disparity Gap by Race/Ethnicity and Loan Type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Rudman, Craig E</dc:creator>
  <cp:lastModifiedBy>Rudman, Craig E</cp:lastModifiedBy>
  <cp:revision>4</cp:revision>
  <dcterms:created xsi:type="dcterms:W3CDTF">2025-08-22T21:07:04Z</dcterms:created>
  <dcterms:modified xsi:type="dcterms:W3CDTF">2025-08-25T05:07:45Z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2025-08-22T23:38:57Z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ae8dbd30-74fd-4ae7-bd50-295572c019fe</vt:lpwstr>
  </property>
  <property fmtid="{D5CDD505-2E9C-101B-9397-08002B2CF9AE}" pid="8" name="MSIP_Label_a6de1d5b-8b4b-4e4e-a8a1-d2976158103f_ContentBits">
    <vt:lpwstr>0</vt:lpwstr>
  </property>
  <property fmtid="{D5CDD505-2E9C-101B-9397-08002B2CF9AE}" pid="9" name="MSIP_Label_a6de1d5b-8b4b-4e4e-a8a1-d2976158103f_Tag">
    <vt:lpwstr>50, 3, 0, 1</vt:lpwstr>
  </property>
</Properties>
</file>