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56" r:id="rId2"/>
    <p:sldId id="258"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2" r:id="rId26"/>
    <p:sldId id="284" r:id="rId27"/>
  </p:sldIdLst>
  <p:sldSz cx="12192000" cy="6858000"/>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407"/>
          </a:xfrm>
          <a:prstGeom prst="rect">
            <a:avLst/>
          </a:prstGeom>
        </p:spPr>
        <p:txBody>
          <a:bodyPr vert="horz" lIns="92485" tIns="46243" rIns="92485" bIns="46243" rtlCol="0"/>
          <a:lstStyle>
            <a:lvl1pPr algn="l">
              <a:defRPr sz="1200"/>
            </a:lvl1pPr>
          </a:lstStyle>
          <a:p>
            <a:endParaRPr lang="en-US"/>
          </a:p>
        </p:txBody>
      </p:sp>
      <p:sp>
        <p:nvSpPr>
          <p:cNvPr id="3" name="Date Placeholder 2"/>
          <p:cNvSpPr>
            <a:spLocks noGrp="1"/>
          </p:cNvSpPr>
          <p:nvPr>
            <p:ph type="dt" idx="1"/>
          </p:nvPr>
        </p:nvSpPr>
        <p:spPr>
          <a:xfrm>
            <a:off x="3936767" y="1"/>
            <a:ext cx="3011699" cy="463407"/>
          </a:xfrm>
          <a:prstGeom prst="rect">
            <a:avLst/>
          </a:prstGeom>
        </p:spPr>
        <p:txBody>
          <a:bodyPr vert="horz" lIns="92485" tIns="46243" rIns="92485" bIns="46243" rtlCol="0"/>
          <a:lstStyle>
            <a:lvl1pPr algn="r">
              <a:defRPr sz="1200"/>
            </a:lvl1pPr>
          </a:lstStyle>
          <a:p>
            <a:fld id="{26DF2B58-D606-45BD-B0E1-D564174D518F}" type="datetimeFigureOut">
              <a:rPr lang="en-US" smtClean="0"/>
              <a:t>10/3/2020</a:t>
            </a:fld>
            <a:endParaRPr lang="en-US"/>
          </a:p>
        </p:txBody>
      </p:sp>
      <p:sp>
        <p:nvSpPr>
          <p:cNvPr id="4" name="Slide Image Placeholder 3"/>
          <p:cNvSpPr>
            <a:spLocks noGrp="1" noRot="1" noChangeAspect="1"/>
          </p:cNvSpPr>
          <p:nvPr>
            <p:ph type="sldImg" idx="2"/>
          </p:nvPr>
        </p:nvSpPr>
        <p:spPr>
          <a:xfrm>
            <a:off x="704850" y="1154113"/>
            <a:ext cx="5540375" cy="3117850"/>
          </a:xfrm>
          <a:prstGeom prst="rect">
            <a:avLst/>
          </a:prstGeom>
          <a:noFill/>
          <a:ln w="12700">
            <a:solidFill>
              <a:prstClr val="black"/>
            </a:solidFill>
          </a:ln>
        </p:spPr>
        <p:txBody>
          <a:bodyPr vert="horz" lIns="92485" tIns="46243" rIns="92485" bIns="46243"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5" tIns="46243" rIns="92485" bIns="4624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5" tIns="46243" rIns="92485" bIns="46243" rtlCol="0" anchor="b"/>
          <a:lstStyle>
            <a:lvl1pPr algn="l">
              <a:defRPr sz="1200"/>
            </a:lvl1pPr>
          </a:lstStyle>
          <a:p>
            <a:endParaRPr lang="en-US"/>
          </a:p>
        </p:txBody>
      </p:sp>
      <p:sp>
        <p:nvSpPr>
          <p:cNvPr id="7" name="Slide Number Placeholder 6"/>
          <p:cNvSpPr>
            <a:spLocks noGrp="1"/>
          </p:cNvSpPr>
          <p:nvPr>
            <p:ph type="sldNum" sz="quarter" idx="5"/>
          </p:nvPr>
        </p:nvSpPr>
        <p:spPr>
          <a:xfrm>
            <a:off x="3936767" y="8772669"/>
            <a:ext cx="3011699" cy="463406"/>
          </a:xfrm>
          <a:prstGeom prst="rect">
            <a:avLst/>
          </a:prstGeom>
        </p:spPr>
        <p:txBody>
          <a:bodyPr vert="horz" lIns="92485" tIns="46243" rIns="92485" bIns="46243" rtlCol="0" anchor="b"/>
          <a:lstStyle>
            <a:lvl1pPr algn="r">
              <a:defRPr sz="1200"/>
            </a:lvl1pPr>
          </a:lstStyle>
          <a:p>
            <a:fld id="{1BD0175E-0711-469D-91B3-2F3BEF5E8412}" type="slidenum">
              <a:rPr lang="en-US" smtClean="0"/>
              <a:t>‹#›</a:t>
            </a:fld>
            <a:endParaRPr lang="en-US"/>
          </a:p>
        </p:txBody>
      </p:sp>
    </p:spTree>
    <p:extLst>
      <p:ext uri="{BB962C8B-B14F-4D97-AF65-F5344CB8AC3E}">
        <p14:creationId xmlns:p14="http://schemas.microsoft.com/office/powerpoint/2010/main" val="13727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406188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17057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390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197971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4179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831746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185993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65973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2125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104271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3110B-8235-4B53-9D0B-B53438A1692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90038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3110B-8235-4B53-9D0B-B53438A16924}"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87532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3110B-8235-4B53-9D0B-B53438A16924}" type="datetimeFigureOut">
              <a:rPr lang="en-US" smtClean="0"/>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37565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3110B-8235-4B53-9D0B-B53438A16924}" type="datetimeFigureOut">
              <a:rPr lang="en-US" smtClean="0"/>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88675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A3110B-8235-4B53-9D0B-B53438A1692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345223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3F47-3C6B-4A50-9052-7C9EDB2A489D}" type="slidenum">
              <a:rPr lang="en-US" smtClean="0"/>
              <a:t>‹#›</a:t>
            </a:fld>
            <a:endParaRPr lang="en-US"/>
          </a:p>
        </p:txBody>
      </p:sp>
      <p:sp>
        <p:nvSpPr>
          <p:cNvPr id="5" name="Date Placeholder 4"/>
          <p:cNvSpPr>
            <a:spLocks noGrp="1"/>
          </p:cNvSpPr>
          <p:nvPr>
            <p:ph type="dt" sz="half" idx="10"/>
          </p:nvPr>
        </p:nvSpPr>
        <p:spPr/>
        <p:txBody>
          <a:bodyPr/>
          <a:lstStyle/>
          <a:p>
            <a:fld id="{ADA3110B-8235-4B53-9D0B-B53438A16924}" type="datetimeFigureOut">
              <a:rPr lang="en-US" smtClean="0"/>
              <a:t>10/3/2020</a:t>
            </a:fld>
            <a:endParaRPr lang="en-US"/>
          </a:p>
        </p:txBody>
      </p:sp>
    </p:spTree>
    <p:extLst>
      <p:ext uri="{BB962C8B-B14F-4D97-AF65-F5344CB8AC3E}">
        <p14:creationId xmlns:p14="http://schemas.microsoft.com/office/powerpoint/2010/main" val="324527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A3110B-8235-4B53-9D0B-B53438A16924}" type="datetimeFigureOut">
              <a:rPr lang="en-US" smtClean="0"/>
              <a:t>10/3/2020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1C3F47-3C6B-4A50-9052-7C9EDB2A489D}" type="slidenum">
              <a:rPr lang="en-US" smtClean="0"/>
              <a:t>‹#›</a:t>
            </a:fld>
            <a:endParaRPr lang="en-US"/>
          </a:p>
        </p:txBody>
      </p:sp>
    </p:spTree>
    <p:extLst>
      <p:ext uri="{BB962C8B-B14F-4D97-AF65-F5344CB8AC3E}">
        <p14:creationId xmlns:p14="http://schemas.microsoft.com/office/powerpoint/2010/main" val="6005216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108C-6761-487A-93D6-0535C2735688}"/>
              </a:ext>
            </a:extLst>
          </p:cNvPr>
          <p:cNvSpPr>
            <a:spLocks noGrp="1"/>
          </p:cNvSpPr>
          <p:nvPr>
            <p:ph type="ctrTitle"/>
          </p:nvPr>
        </p:nvSpPr>
        <p:spPr/>
        <p:txBody>
          <a:bodyPr/>
          <a:lstStyle/>
          <a:p>
            <a:r>
              <a:rPr lang="en-US" b="1" dirty="0">
                <a:solidFill>
                  <a:schemeClr val="accent2">
                    <a:lumMod val="75000"/>
                  </a:schemeClr>
                </a:solidFill>
              </a:rPr>
              <a:t>Auto Insurance Claim Fraud Predictors</a:t>
            </a:r>
          </a:p>
        </p:txBody>
      </p:sp>
      <p:sp>
        <p:nvSpPr>
          <p:cNvPr id="3" name="Subtitle 2">
            <a:extLst>
              <a:ext uri="{FF2B5EF4-FFF2-40B4-BE49-F238E27FC236}">
                <a16:creationId xmlns:a16="http://schemas.microsoft.com/office/drawing/2014/main" id="{93FC86C8-5C99-45C3-BDC5-CAD4DD6EA08F}"/>
              </a:ext>
            </a:extLst>
          </p:cNvPr>
          <p:cNvSpPr>
            <a:spLocks noGrp="1"/>
          </p:cNvSpPr>
          <p:nvPr>
            <p:ph type="subTitle" idx="1"/>
          </p:nvPr>
        </p:nvSpPr>
        <p:spPr>
          <a:xfrm>
            <a:off x="1524000" y="4197784"/>
            <a:ext cx="9144000" cy="1655762"/>
          </a:xfrm>
        </p:spPr>
        <p:txBody>
          <a:bodyPr>
            <a:normAutofit/>
          </a:bodyPr>
          <a:lstStyle/>
          <a:p>
            <a:pPr algn="l"/>
            <a:r>
              <a:rPr lang="en-US" dirty="0"/>
              <a:t>Mary Donovan Martello</a:t>
            </a:r>
          </a:p>
          <a:p>
            <a:pPr algn="l"/>
            <a:r>
              <a:rPr lang="en-US" dirty="0"/>
              <a:t>Data Science, Bellevue University</a:t>
            </a:r>
          </a:p>
          <a:p>
            <a:pPr algn="l"/>
            <a:r>
              <a:rPr lang="en-US" dirty="0"/>
              <a:t>DSC530, Data Exploration and Analysis</a:t>
            </a:r>
          </a:p>
          <a:p>
            <a:pPr algn="l"/>
            <a:r>
              <a:rPr lang="en-US" dirty="0"/>
              <a:t>May 28, 2020</a:t>
            </a:r>
          </a:p>
          <a:p>
            <a:endParaRPr lang="en-US" dirty="0"/>
          </a:p>
        </p:txBody>
      </p:sp>
    </p:spTree>
    <p:extLst>
      <p:ext uri="{BB962C8B-B14F-4D97-AF65-F5344CB8AC3E}">
        <p14:creationId xmlns:p14="http://schemas.microsoft.com/office/powerpoint/2010/main" val="19339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Incident Severity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fontScale="92500"/>
          </a:bodyPr>
          <a:lstStyle/>
          <a:p>
            <a:r>
              <a:rPr lang="en-US" dirty="0"/>
              <a:t>Incident Severity – Fraud Reported</a:t>
            </a:r>
          </a:p>
        </p:txBody>
      </p:sp>
      <p:pic>
        <p:nvPicPr>
          <p:cNvPr id="9" name="Content Placeholder 8">
            <a:extLst>
              <a:ext uri="{FF2B5EF4-FFF2-40B4-BE49-F238E27FC236}">
                <a16:creationId xmlns:a16="http://schemas.microsoft.com/office/drawing/2014/main" id="{310C0AD7-B1B4-4E42-88D4-CB44855957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340" y="2253413"/>
            <a:ext cx="5157787" cy="3256241"/>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fontScale="92500"/>
          </a:bodyPr>
          <a:lstStyle/>
          <a:p>
            <a:r>
              <a:rPr lang="en-US" dirty="0"/>
              <a:t>Incident Severity – No Fraud Reported</a:t>
            </a:r>
          </a:p>
        </p:txBody>
      </p:sp>
      <p:pic>
        <p:nvPicPr>
          <p:cNvPr id="14" name="Content Placeholder 13">
            <a:extLst>
              <a:ext uri="{FF2B5EF4-FFF2-40B4-BE49-F238E27FC236}">
                <a16:creationId xmlns:a16="http://schemas.microsoft.com/office/drawing/2014/main" id="{44C21B5E-C3A9-4C66-95A4-5C258CC4135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46387" y="2253413"/>
            <a:ext cx="5183188" cy="3272277"/>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68% of fraud reported cases claimed Major Damage but only 14% of fraud not reported cases claimed Major Damage.</a:t>
            </a:r>
          </a:p>
        </p:txBody>
      </p:sp>
    </p:spTree>
    <p:extLst>
      <p:ext uri="{BB962C8B-B14F-4D97-AF65-F5344CB8AC3E}">
        <p14:creationId xmlns:p14="http://schemas.microsoft.com/office/powerpoint/2010/main" val="268951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Total Claim Amount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3421266365"/>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60,300</a:t>
                      </a:r>
                    </a:p>
                  </a:txBody>
                  <a:tcPr/>
                </a:tc>
                <a:tc>
                  <a:txBody>
                    <a:bodyPr/>
                    <a:lstStyle/>
                    <a:p>
                      <a:pPr algn="r"/>
                      <a:r>
                        <a:rPr lang="en-US" dirty="0"/>
                        <a:t>50,230</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N/A</a:t>
                      </a:r>
                    </a:p>
                  </a:txBody>
                  <a:tcPr/>
                </a:tc>
                <a:tc>
                  <a:txBody>
                    <a:bodyPr/>
                    <a:lstStyle/>
                    <a:p>
                      <a:pPr algn="r"/>
                      <a:r>
                        <a:rPr lang="en-US" dirty="0"/>
                        <a:t>N/A</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51,900</a:t>
                      </a:r>
                    </a:p>
                  </a:txBody>
                  <a:tcPr/>
                </a:tc>
                <a:tc>
                  <a:txBody>
                    <a:bodyPr/>
                    <a:lstStyle/>
                    <a:p>
                      <a:pPr algn="r"/>
                      <a:r>
                        <a:rPr lang="en-US" dirty="0"/>
                        <a:t>34,650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61,290</a:t>
                      </a:r>
                    </a:p>
                  </a:txBody>
                  <a:tcPr/>
                </a:tc>
                <a:tc>
                  <a:txBody>
                    <a:bodyPr/>
                    <a:lstStyle/>
                    <a:p>
                      <a:pPr algn="r"/>
                      <a:r>
                        <a:rPr lang="en-US" dirty="0"/>
                        <a:t>56,475</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72,665</a:t>
                      </a:r>
                    </a:p>
                  </a:txBody>
                  <a:tcPr/>
                </a:tc>
                <a:tc>
                  <a:txBody>
                    <a:bodyPr/>
                    <a:lstStyle/>
                    <a:p>
                      <a:pPr algn="r"/>
                      <a:r>
                        <a:rPr lang="en-US" dirty="0"/>
                        <a:t>69,480</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-0.820915</a:t>
                      </a:r>
                    </a:p>
                  </a:txBody>
                  <a:tcPr/>
                </a:tc>
                <a:tc>
                  <a:txBody>
                    <a:bodyPr/>
                    <a:lstStyle/>
                    <a:p>
                      <a:pPr algn="r"/>
                      <a:r>
                        <a:rPr lang="en-US" dirty="0"/>
                        <a:t>-0.469569</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1.39238</a:t>
                      </a:r>
                    </a:p>
                  </a:txBody>
                  <a:tcPr/>
                </a:tc>
                <a:tc>
                  <a:txBody>
                    <a:bodyPr/>
                    <a:lstStyle/>
                    <a:p>
                      <a:pPr algn="r"/>
                      <a:r>
                        <a:rPr lang="en-US" dirty="0"/>
                        <a:t>-0.789692</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Fraud reported cases have higher means and quartiles at every checkpoint. </a:t>
            </a:r>
          </a:p>
        </p:txBody>
      </p:sp>
    </p:spTree>
    <p:extLst>
      <p:ext uri="{BB962C8B-B14F-4D97-AF65-F5344CB8AC3E}">
        <p14:creationId xmlns:p14="http://schemas.microsoft.com/office/powerpoint/2010/main" val="288096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Umbrella Limit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4057207597"/>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1,340,000</a:t>
                      </a:r>
                    </a:p>
                  </a:txBody>
                  <a:tcPr/>
                </a:tc>
                <a:tc>
                  <a:txBody>
                    <a:bodyPr/>
                    <a:lstStyle/>
                    <a:p>
                      <a:pPr algn="r"/>
                      <a:r>
                        <a:rPr lang="en-US" dirty="0"/>
                        <a:t>1,030,000</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1.56778</a:t>
                      </a:r>
                    </a:p>
                  </a:txBody>
                  <a:tcPr/>
                </a:tc>
                <a:tc>
                  <a:txBody>
                    <a:bodyPr/>
                    <a:lstStyle/>
                    <a:p>
                      <a:pPr algn="r"/>
                      <a:r>
                        <a:rPr lang="en-US" dirty="0"/>
                        <a:t>-0.469569</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1.03125</a:t>
                      </a:r>
                    </a:p>
                  </a:txBody>
                  <a:tcPr/>
                </a:tc>
                <a:tc>
                  <a:txBody>
                    <a:bodyPr/>
                    <a:lstStyle/>
                    <a:p>
                      <a:pPr algn="r"/>
                      <a:r>
                        <a:rPr lang="en-US" dirty="0"/>
                        <a:t>-0.789692</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Mean, mode and quartiles are not helpful because of so many zero counts. </a:t>
            </a:r>
          </a:p>
        </p:txBody>
      </p:sp>
    </p:spTree>
    <p:extLst>
      <p:ext uri="{BB962C8B-B14F-4D97-AF65-F5344CB8AC3E}">
        <p14:creationId xmlns:p14="http://schemas.microsoft.com/office/powerpoint/2010/main" val="417415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normAutofit/>
          </a:bodyPr>
          <a:lstStyle/>
          <a:p>
            <a:r>
              <a:rPr lang="en-US" sz="4000" i="1" u="sng" dirty="0">
                <a:solidFill>
                  <a:schemeClr val="accent2">
                    <a:lumMod val="75000"/>
                  </a:schemeClr>
                </a:solidFill>
              </a:rPr>
              <a:t>Months Before Incident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1949671431"/>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155.8</a:t>
                      </a:r>
                    </a:p>
                  </a:txBody>
                  <a:tcPr/>
                </a:tc>
                <a:tc>
                  <a:txBody>
                    <a:bodyPr/>
                    <a:lstStyle/>
                    <a:p>
                      <a:pPr algn="r"/>
                      <a:r>
                        <a:rPr lang="en-US" dirty="0"/>
                        <a:t>155.5</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62.4</a:t>
                      </a:r>
                    </a:p>
                  </a:txBody>
                  <a:tcPr/>
                </a:tc>
                <a:tc>
                  <a:txBody>
                    <a:bodyPr/>
                    <a:lstStyle/>
                    <a:p>
                      <a:pPr algn="r"/>
                      <a:r>
                        <a:rPr lang="en-US" dirty="0"/>
                        <a:t>N/A</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83.0</a:t>
                      </a:r>
                    </a:p>
                  </a:txBody>
                  <a:tcPr/>
                </a:tc>
                <a:tc>
                  <a:txBody>
                    <a:bodyPr/>
                    <a:lstStyle/>
                    <a:p>
                      <a:pPr algn="r"/>
                      <a:r>
                        <a:rPr lang="en-US" dirty="0"/>
                        <a:t>80.4</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152.4</a:t>
                      </a:r>
                    </a:p>
                  </a:txBody>
                  <a:tcPr/>
                </a:tc>
                <a:tc>
                  <a:txBody>
                    <a:bodyPr/>
                    <a:lstStyle/>
                    <a:p>
                      <a:pPr algn="r"/>
                      <a:r>
                        <a:rPr lang="en-US" dirty="0"/>
                        <a:t>154.8</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233.4</a:t>
                      </a:r>
                    </a:p>
                  </a:txBody>
                  <a:tcPr/>
                </a:tc>
                <a:tc>
                  <a:txBody>
                    <a:bodyPr/>
                    <a:lstStyle/>
                    <a:p>
                      <a:pPr algn="r"/>
                      <a:r>
                        <a:rPr lang="en-US" dirty="0"/>
                        <a:t>232.1</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-0.103498</a:t>
                      </a:r>
                    </a:p>
                  </a:txBody>
                  <a:tcPr/>
                </a:tc>
                <a:tc>
                  <a:txBody>
                    <a:bodyPr/>
                    <a:lstStyle/>
                    <a:p>
                      <a:pPr algn="r"/>
                      <a:r>
                        <a:rPr lang="en-US" dirty="0"/>
                        <a:t>-0.0340399</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-1.18728</a:t>
                      </a:r>
                    </a:p>
                  </a:txBody>
                  <a:tcPr/>
                </a:tc>
                <a:tc>
                  <a:txBody>
                    <a:bodyPr/>
                    <a:lstStyle/>
                    <a:p>
                      <a:pPr algn="r"/>
                      <a:r>
                        <a:rPr lang="en-US" dirty="0"/>
                        <a:t>-1.20685</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Nothing noteworthy. </a:t>
            </a:r>
          </a:p>
        </p:txBody>
      </p:sp>
    </p:spTree>
    <p:extLst>
      <p:ext uri="{BB962C8B-B14F-4D97-AF65-F5344CB8AC3E}">
        <p14:creationId xmlns:p14="http://schemas.microsoft.com/office/powerpoint/2010/main" val="366924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Witnesses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2713436170"/>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1.6</a:t>
                      </a:r>
                    </a:p>
                  </a:txBody>
                  <a:tcPr/>
                </a:tc>
                <a:tc>
                  <a:txBody>
                    <a:bodyPr/>
                    <a:lstStyle/>
                    <a:p>
                      <a:pPr algn="r"/>
                      <a:r>
                        <a:rPr lang="en-US" dirty="0"/>
                        <a:t>1.5</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2</a:t>
                      </a:r>
                    </a:p>
                  </a:txBody>
                  <a:tcPr/>
                </a:tc>
                <a:tc>
                  <a:txBody>
                    <a:bodyPr/>
                    <a:lstStyle/>
                    <a:p>
                      <a:pPr algn="r"/>
                      <a:r>
                        <a:rPr lang="en-US" dirty="0"/>
                        <a:t>0</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2</a:t>
                      </a:r>
                    </a:p>
                  </a:txBody>
                  <a:tcPr/>
                </a:tc>
                <a:tc>
                  <a:txBody>
                    <a:bodyPr/>
                    <a:lstStyle/>
                    <a:p>
                      <a:pPr algn="r"/>
                      <a:r>
                        <a:rPr lang="en-US" dirty="0"/>
                        <a:t>1</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2</a:t>
                      </a:r>
                    </a:p>
                  </a:txBody>
                  <a:tcPr/>
                </a:tc>
                <a:tc>
                  <a:txBody>
                    <a:bodyPr/>
                    <a:lstStyle/>
                    <a:p>
                      <a:pPr algn="r"/>
                      <a:r>
                        <a:rPr lang="en-US" dirty="0"/>
                        <a:t>2</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-0.11723</a:t>
                      </a:r>
                    </a:p>
                  </a:txBody>
                  <a:tcPr/>
                </a:tc>
                <a:tc>
                  <a:txBody>
                    <a:bodyPr/>
                    <a:lstStyle/>
                    <a:p>
                      <a:pPr algn="r"/>
                      <a:r>
                        <a:rPr lang="en-US" dirty="0"/>
                        <a:t>0.0646493</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-1.21972</a:t>
                      </a:r>
                    </a:p>
                  </a:txBody>
                  <a:tcPr/>
                </a:tc>
                <a:tc>
                  <a:txBody>
                    <a:bodyPr/>
                    <a:lstStyle/>
                    <a:p>
                      <a:pPr algn="r"/>
                      <a:r>
                        <a:rPr lang="en-US" dirty="0"/>
                        <a:t>-1.37144</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646331"/>
          </a:xfrm>
          <a:prstGeom prst="rect">
            <a:avLst/>
          </a:prstGeom>
          <a:noFill/>
        </p:spPr>
        <p:txBody>
          <a:bodyPr wrap="square" rtlCol="0">
            <a:spAutoFit/>
          </a:bodyPr>
          <a:lstStyle/>
          <a:p>
            <a:r>
              <a:rPr lang="en-US" dirty="0"/>
              <a:t>Fraud reported cases have higher means and quartiles at every checkpoint. </a:t>
            </a:r>
          </a:p>
        </p:txBody>
      </p:sp>
    </p:spTree>
    <p:extLst>
      <p:ext uri="{BB962C8B-B14F-4D97-AF65-F5344CB8AC3E}">
        <p14:creationId xmlns:p14="http://schemas.microsoft.com/office/powerpoint/2010/main" val="260147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Deductible Amount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3615353629"/>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1,152</a:t>
                      </a:r>
                    </a:p>
                  </a:txBody>
                  <a:tcPr/>
                </a:tc>
                <a:tc>
                  <a:txBody>
                    <a:bodyPr/>
                    <a:lstStyle/>
                    <a:p>
                      <a:pPr algn="r"/>
                      <a:r>
                        <a:rPr lang="en-US" dirty="0"/>
                        <a:t>1,132</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500</a:t>
                      </a:r>
                    </a:p>
                  </a:txBody>
                  <a:tcPr/>
                </a:tc>
                <a:tc>
                  <a:txBody>
                    <a:bodyPr/>
                    <a:lstStyle/>
                    <a:p>
                      <a:pPr algn="r"/>
                      <a:r>
                        <a:rPr lang="en-US" dirty="0"/>
                        <a:t>1,000</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500</a:t>
                      </a:r>
                    </a:p>
                  </a:txBody>
                  <a:tcPr/>
                </a:tc>
                <a:tc>
                  <a:txBody>
                    <a:bodyPr/>
                    <a:lstStyle/>
                    <a:p>
                      <a:pPr algn="r"/>
                      <a:r>
                        <a:rPr lang="en-US" dirty="0"/>
                        <a:t>500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1,000</a:t>
                      </a:r>
                    </a:p>
                  </a:txBody>
                  <a:tcPr/>
                </a:tc>
                <a:tc>
                  <a:txBody>
                    <a:bodyPr/>
                    <a:lstStyle/>
                    <a:p>
                      <a:pPr algn="r"/>
                      <a:r>
                        <a:rPr lang="en-US" dirty="0"/>
                        <a:t>1,000</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2,000</a:t>
                      </a:r>
                    </a:p>
                  </a:txBody>
                  <a:tcPr/>
                </a:tc>
                <a:tc>
                  <a:txBody>
                    <a:bodyPr/>
                    <a:lstStyle/>
                    <a:p>
                      <a:pPr algn="r"/>
                      <a:r>
                        <a:rPr lang="en-US" dirty="0"/>
                        <a:t>2,000</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0.414332</a:t>
                      </a:r>
                    </a:p>
                  </a:txBody>
                  <a:tcPr/>
                </a:tc>
                <a:tc>
                  <a:txBody>
                    <a:bodyPr/>
                    <a:lstStyle/>
                    <a:p>
                      <a:pPr algn="r"/>
                      <a:r>
                        <a:rPr lang="en-US" dirty="0"/>
                        <a:t>0.498183</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-1.49377</a:t>
                      </a:r>
                    </a:p>
                  </a:txBody>
                  <a:tcPr/>
                </a:tc>
                <a:tc>
                  <a:txBody>
                    <a:bodyPr/>
                    <a:lstStyle/>
                    <a:p>
                      <a:pPr algn="r"/>
                      <a:r>
                        <a:rPr lang="en-US" dirty="0"/>
                        <a:t>-1.33809</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923330"/>
          </a:xfrm>
          <a:prstGeom prst="rect">
            <a:avLst/>
          </a:prstGeom>
          <a:noFill/>
        </p:spPr>
        <p:txBody>
          <a:bodyPr wrap="square" rtlCol="0">
            <a:spAutoFit/>
          </a:bodyPr>
          <a:lstStyle/>
          <a:p>
            <a:r>
              <a:rPr lang="en-US" dirty="0"/>
              <a:t>Fraud reported cases have a lower deductible amount mode, but no significant difference from fraud not reported. </a:t>
            </a:r>
          </a:p>
          <a:p>
            <a:r>
              <a:rPr lang="en-US" dirty="0"/>
              <a:t>. </a:t>
            </a:r>
          </a:p>
        </p:txBody>
      </p:sp>
    </p:spTree>
    <p:extLst>
      <p:ext uri="{BB962C8B-B14F-4D97-AF65-F5344CB8AC3E}">
        <p14:creationId xmlns:p14="http://schemas.microsoft.com/office/powerpoint/2010/main" val="316991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Incident Severity PMF</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a:bodyPr>
          <a:lstStyle/>
          <a:p>
            <a:r>
              <a:rPr lang="en-US" dirty="0"/>
              <a:t>Incident Severity – PMF Bar Graph</a:t>
            </a:r>
          </a:p>
        </p:txBody>
      </p:sp>
      <p:pic>
        <p:nvPicPr>
          <p:cNvPr id="17" name="Content Placeholder 16">
            <a:extLst>
              <a:ext uri="{FF2B5EF4-FFF2-40B4-BE49-F238E27FC236}">
                <a16:creationId xmlns:a16="http://schemas.microsoft.com/office/drawing/2014/main" id="{B8BE84D2-ACFA-4786-A25D-3F2C7AE015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455" y="2001655"/>
            <a:ext cx="9407236" cy="3507999"/>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923330"/>
          </a:xfrm>
          <a:prstGeom prst="rect">
            <a:avLst/>
          </a:prstGeom>
          <a:noFill/>
        </p:spPr>
        <p:txBody>
          <a:bodyPr wrap="square" rtlCol="0">
            <a:spAutoFit/>
          </a:bodyPr>
          <a:lstStyle/>
          <a:p>
            <a:r>
              <a:rPr lang="en-US" dirty="0"/>
              <a:t>Comparison of Incident Severity for fraud reported cases vs Incident Severity for fraud not reported cases.  The probability of factor 0 (Major Damage) is significantly higher for fraud reported cases.  Accordingly, the probability of other values for fraud not reported are much more probable.</a:t>
            </a:r>
          </a:p>
        </p:txBody>
      </p:sp>
    </p:spTree>
    <p:extLst>
      <p:ext uri="{BB962C8B-B14F-4D97-AF65-F5344CB8AC3E}">
        <p14:creationId xmlns:p14="http://schemas.microsoft.com/office/powerpoint/2010/main" val="84015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Total Claims Cumulative Distribution Functions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255300"/>
            <a:ext cx="5157787" cy="494001"/>
          </a:xfrm>
        </p:spPr>
        <p:txBody>
          <a:bodyPr/>
          <a:lstStyle/>
          <a:p>
            <a:r>
              <a:rPr lang="en-US" dirty="0"/>
              <a:t>Total Claims – Fraud Reported</a:t>
            </a:r>
          </a:p>
        </p:txBody>
      </p:sp>
      <p:pic>
        <p:nvPicPr>
          <p:cNvPr id="8" name="Content Placeholder 7">
            <a:extLst>
              <a:ext uri="{FF2B5EF4-FFF2-40B4-BE49-F238E27FC236}">
                <a16:creationId xmlns:a16="http://schemas.microsoft.com/office/drawing/2014/main" id="{D526BDDF-D0D1-434C-B89D-B4B84F9A1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969" y="1932360"/>
            <a:ext cx="4903317" cy="3340861"/>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69024" y="1165154"/>
            <a:ext cx="5183188" cy="494001"/>
          </a:xfrm>
        </p:spPr>
        <p:txBody>
          <a:bodyPr/>
          <a:lstStyle/>
          <a:p>
            <a:r>
              <a:rPr lang="en-US" dirty="0"/>
              <a:t>Total Claims – No Fraud Reported</a:t>
            </a:r>
          </a:p>
        </p:txBody>
      </p:sp>
      <p:pic>
        <p:nvPicPr>
          <p:cNvPr id="15" name="Content Placeholder 14">
            <a:extLst>
              <a:ext uri="{FF2B5EF4-FFF2-40B4-BE49-F238E27FC236}">
                <a16:creationId xmlns:a16="http://schemas.microsoft.com/office/drawing/2014/main" id="{C4D68D2F-E227-45F6-AB5B-EC4FBBCB665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934556"/>
            <a:ext cx="5119266" cy="3340861"/>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456280"/>
            <a:ext cx="9407236" cy="1200329"/>
          </a:xfrm>
          <a:prstGeom prst="rect">
            <a:avLst/>
          </a:prstGeom>
          <a:noFill/>
        </p:spPr>
        <p:txBody>
          <a:bodyPr wrap="square" rtlCol="0">
            <a:spAutoFit/>
          </a:bodyPr>
          <a:lstStyle/>
          <a:p>
            <a:r>
              <a:rPr lang="en-US" dirty="0"/>
              <a:t>The CDFs for both fraud reported cases and fraud not reported cases show total claim amounts to be closely like a normal distribution.  The CDF for fraud not reported cases increases more quickly than the CDF for fraud reported cases.  This indicates that higher claim amounts are more likely for fraud reported cases.</a:t>
            </a:r>
          </a:p>
        </p:txBody>
      </p:sp>
    </p:spTree>
    <p:extLst>
      <p:ext uri="{BB962C8B-B14F-4D97-AF65-F5344CB8AC3E}">
        <p14:creationId xmlns:p14="http://schemas.microsoft.com/office/powerpoint/2010/main" val="146255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Total Claims Probability Plots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255300"/>
            <a:ext cx="5157787" cy="494001"/>
          </a:xfrm>
        </p:spPr>
        <p:txBody>
          <a:bodyPr/>
          <a:lstStyle/>
          <a:p>
            <a:r>
              <a:rPr lang="en-US" dirty="0"/>
              <a:t>Total Claims – Fraud Reported</a:t>
            </a:r>
          </a:p>
        </p:txBody>
      </p:sp>
      <p:pic>
        <p:nvPicPr>
          <p:cNvPr id="9" name="Content Placeholder 8">
            <a:extLst>
              <a:ext uri="{FF2B5EF4-FFF2-40B4-BE49-F238E27FC236}">
                <a16:creationId xmlns:a16="http://schemas.microsoft.com/office/drawing/2014/main" id="{BAD079A6-AFA8-4106-A211-E0F8B1E1F2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340" y="1847799"/>
            <a:ext cx="5157787" cy="3514374"/>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69024" y="1165154"/>
            <a:ext cx="5183188" cy="494001"/>
          </a:xfrm>
        </p:spPr>
        <p:txBody>
          <a:bodyPr/>
          <a:lstStyle/>
          <a:p>
            <a:r>
              <a:rPr lang="en-US" dirty="0"/>
              <a:t>Total Claims – No Fraud Reported</a:t>
            </a:r>
          </a:p>
        </p:txBody>
      </p:sp>
      <p:pic>
        <p:nvPicPr>
          <p:cNvPr id="14" name="Content Placeholder 13">
            <a:extLst>
              <a:ext uri="{FF2B5EF4-FFF2-40B4-BE49-F238E27FC236}">
                <a16:creationId xmlns:a16="http://schemas.microsoft.com/office/drawing/2014/main" id="{359B29AB-ACBC-49F5-953B-41F0C3D8CC4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9024" y="1800490"/>
            <a:ext cx="5183188" cy="3514454"/>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456280"/>
            <a:ext cx="9407236" cy="923330"/>
          </a:xfrm>
          <a:prstGeom prst="rect">
            <a:avLst/>
          </a:prstGeom>
          <a:noFill/>
        </p:spPr>
        <p:txBody>
          <a:bodyPr wrap="square" rtlCol="0">
            <a:spAutoFit/>
          </a:bodyPr>
          <a:lstStyle/>
          <a:p>
            <a:r>
              <a:rPr lang="en-US" dirty="0"/>
              <a:t>Both claim amounts analytical normal distributions are a fairly reliable approximation, but it becomes less so as values get further from the mean.  In particular, the lower claim amounts are not approximately normal.</a:t>
            </a:r>
          </a:p>
        </p:txBody>
      </p:sp>
    </p:spTree>
    <p:extLst>
      <p:ext uri="{BB962C8B-B14F-4D97-AF65-F5344CB8AC3E}">
        <p14:creationId xmlns:p14="http://schemas.microsoft.com/office/powerpoint/2010/main" val="128505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5BA8-5EBA-431B-B7A7-2CB2A40E5C2D}"/>
              </a:ext>
            </a:extLst>
          </p:cNvPr>
          <p:cNvSpPr>
            <a:spLocks noGrp="1"/>
          </p:cNvSpPr>
          <p:nvPr>
            <p:ph type="title"/>
          </p:nvPr>
        </p:nvSpPr>
        <p:spPr>
          <a:xfrm>
            <a:off x="838200" y="278040"/>
            <a:ext cx="10515600" cy="1325563"/>
          </a:xfrm>
        </p:spPr>
        <p:txBody>
          <a:bodyPr/>
          <a:lstStyle/>
          <a:p>
            <a:r>
              <a:rPr lang="en-US" i="1" u="sng" dirty="0">
                <a:solidFill>
                  <a:schemeClr val="accent2">
                    <a:lumMod val="75000"/>
                  </a:schemeClr>
                </a:solidFill>
              </a:rPr>
              <a:t>Scatterplots and Correlation</a:t>
            </a:r>
          </a:p>
        </p:txBody>
      </p:sp>
      <p:sp>
        <p:nvSpPr>
          <p:cNvPr id="3" name="TextBox 2">
            <a:extLst>
              <a:ext uri="{FF2B5EF4-FFF2-40B4-BE49-F238E27FC236}">
                <a16:creationId xmlns:a16="http://schemas.microsoft.com/office/drawing/2014/main" id="{40F0FEB4-7056-46E2-92D3-4EE88D16B0E0}"/>
              </a:ext>
            </a:extLst>
          </p:cNvPr>
          <p:cNvSpPr txBox="1"/>
          <p:nvPr/>
        </p:nvSpPr>
        <p:spPr>
          <a:xfrm>
            <a:off x="1080654" y="2396836"/>
            <a:ext cx="10273145" cy="646331"/>
          </a:xfrm>
          <a:prstGeom prst="rect">
            <a:avLst/>
          </a:prstGeom>
          <a:noFill/>
        </p:spPr>
        <p:txBody>
          <a:bodyPr wrap="square" rtlCol="0">
            <a:spAutoFit/>
          </a:bodyPr>
          <a:lstStyle/>
          <a:p>
            <a:endParaRPr lang="en-US" dirty="0"/>
          </a:p>
          <a:p>
            <a:r>
              <a:rPr lang="en-US" dirty="0"/>
              <a:t> </a:t>
            </a:r>
          </a:p>
        </p:txBody>
      </p:sp>
      <p:sp>
        <p:nvSpPr>
          <p:cNvPr id="6" name="Rectangle: Rounded Corners 5">
            <a:extLst>
              <a:ext uri="{FF2B5EF4-FFF2-40B4-BE49-F238E27FC236}">
                <a16:creationId xmlns:a16="http://schemas.microsoft.com/office/drawing/2014/main" id="{503540A6-95F9-4C48-94D4-36EB0BDD7BCF}"/>
              </a:ext>
            </a:extLst>
          </p:cNvPr>
          <p:cNvSpPr/>
          <p:nvPr/>
        </p:nvSpPr>
        <p:spPr>
          <a:xfrm>
            <a:off x="979054" y="1603603"/>
            <a:ext cx="9688946" cy="20104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The research question is essentially which variables indicate a fraudulent claim.  However, the fraud reported variable is a binary variable and thus not illustrative by scatterplots. Point-biserial correlation is used when one of the variables is a discrete dichotomous variable and thus I used point-biserial correlation for the fraud reported variable.</a:t>
            </a:r>
          </a:p>
        </p:txBody>
      </p:sp>
      <p:sp>
        <p:nvSpPr>
          <p:cNvPr id="7" name="Rectangle: Rounded Corners 6">
            <a:extLst>
              <a:ext uri="{FF2B5EF4-FFF2-40B4-BE49-F238E27FC236}">
                <a16:creationId xmlns:a16="http://schemas.microsoft.com/office/drawing/2014/main" id="{57870FBC-7FF9-4983-89C6-8D9043C9AE96}"/>
              </a:ext>
            </a:extLst>
          </p:cNvPr>
          <p:cNvSpPr/>
          <p:nvPr/>
        </p:nvSpPr>
        <p:spPr>
          <a:xfrm>
            <a:off x="950025" y="4203780"/>
            <a:ext cx="9819575" cy="1643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Pearson’s correlation between two continuous variables may be helpful to answer the research question because the correlation between two variables may influence a fraudulent claim.  Scatterplots are illustrative for the relationship between two continuous variables.</a:t>
            </a:r>
          </a:p>
        </p:txBody>
      </p:sp>
    </p:spTree>
    <p:extLst>
      <p:ext uri="{BB962C8B-B14F-4D97-AF65-F5344CB8AC3E}">
        <p14:creationId xmlns:p14="http://schemas.microsoft.com/office/powerpoint/2010/main" val="412630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5EFD4-5851-4F24-AD84-5C34974A42F7}"/>
              </a:ext>
            </a:extLst>
          </p:cNvPr>
          <p:cNvSpPr txBox="1"/>
          <p:nvPr/>
        </p:nvSpPr>
        <p:spPr>
          <a:xfrm flipH="1">
            <a:off x="3982389" y="935558"/>
            <a:ext cx="3473336" cy="646331"/>
          </a:xfrm>
          <a:prstGeom prst="rect">
            <a:avLst/>
          </a:prstGeom>
          <a:noFill/>
        </p:spPr>
        <p:txBody>
          <a:bodyPr wrap="square" rtlCol="0">
            <a:spAutoFit/>
          </a:bodyPr>
          <a:lstStyle/>
          <a:p>
            <a:pPr algn="ctr"/>
            <a:r>
              <a:rPr lang="en-US" sz="3600" i="1" dirty="0">
                <a:solidFill>
                  <a:schemeClr val="accent2">
                    <a:lumMod val="75000"/>
                  </a:schemeClr>
                </a:solidFill>
              </a:rPr>
              <a:t>Introduction</a:t>
            </a:r>
          </a:p>
        </p:txBody>
      </p:sp>
      <p:sp>
        <p:nvSpPr>
          <p:cNvPr id="3" name="TextBox 2">
            <a:extLst>
              <a:ext uri="{FF2B5EF4-FFF2-40B4-BE49-F238E27FC236}">
                <a16:creationId xmlns:a16="http://schemas.microsoft.com/office/drawing/2014/main" id="{D608F730-891E-4109-94FA-E8332DDF43A5}"/>
              </a:ext>
            </a:extLst>
          </p:cNvPr>
          <p:cNvSpPr txBox="1"/>
          <p:nvPr/>
        </p:nvSpPr>
        <p:spPr>
          <a:xfrm flipH="1">
            <a:off x="1569719" y="2189018"/>
            <a:ext cx="9548224" cy="677108"/>
          </a:xfrm>
          <a:prstGeom prst="rect">
            <a:avLst/>
          </a:prstGeom>
          <a:noFill/>
        </p:spPr>
        <p:txBody>
          <a:bodyPr wrap="square" rtlCol="0">
            <a:spAutoFit/>
          </a:bodyPr>
          <a:lstStyle/>
          <a:p>
            <a:endParaRPr lang="en-US" sz="2000" dirty="0"/>
          </a:p>
          <a:p>
            <a:endParaRPr lang="en-US" dirty="0"/>
          </a:p>
        </p:txBody>
      </p:sp>
      <p:sp>
        <p:nvSpPr>
          <p:cNvPr id="7" name="Rectangle: Rounded Corners 6">
            <a:extLst>
              <a:ext uri="{FF2B5EF4-FFF2-40B4-BE49-F238E27FC236}">
                <a16:creationId xmlns:a16="http://schemas.microsoft.com/office/drawing/2014/main" id="{15808A2E-9BA2-413A-B678-7B0EC5028733}"/>
              </a:ext>
            </a:extLst>
          </p:cNvPr>
          <p:cNvSpPr/>
          <p:nvPr/>
        </p:nvSpPr>
        <p:spPr>
          <a:xfrm>
            <a:off x="1569719" y="3789456"/>
            <a:ext cx="9548224" cy="19582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t>The data set has a variable that indicates whether fraud was reported on each observation (i.e., each auto insurance claim instance).  This variable is either Y or N.  I created subsets of the </a:t>
            </a:r>
            <a:r>
              <a:rPr lang="en-US" sz="2400" dirty="0" err="1"/>
              <a:t>dataframe</a:t>
            </a:r>
            <a:r>
              <a:rPr lang="en-US" sz="2400" dirty="0"/>
              <a:t> based on the </a:t>
            </a:r>
            <a:r>
              <a:rPr lang="en-US" sz="2400" dirty="0" err="1"/>
              <a:t>fraud_reported</a:t>
            </a:r>
            <a:r>
              <a:rPr lang="en-US" sz="2400" dirty="0"/>
              <a:t> variable.</a:t>
            </a:r>
          </a:p>
        </p:txBody>
      </p:sp>
      <p:sp>
        <p:nvSpPr>
          <p:cNvPr id="8" name="Rectangle: Rounded Corners 7">
            <a:extLst>
              <a:ext uri="{FF2B5EF4-FFF2-40B4-BE49-F238E27FC236}">
                <a16:creationId xmlns:a16="http://schemas.microsoft.com/office/drawing/2014/main" id="{C0148900-1A44-4D68-9CFF-95580D955428}"/>
              </a:ext>
            </a:extLst>
          </p:cNvPr>
          <p:cNvSpPr/>
          <p:nvPr/>
        </p:nvSpPr>
        <p:spPr>
          <a:xfrm>
            <a:off x="1569719" y="1710284"/>
            <a:ext cx="9548224" cy="17187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t>Automobile insurance fraud results in upward of $7.7 billion a year in losses.  Therefore, automobile insurance claim fraud detection and prevention are important endeavors for businesses.  Identifying factors that indicate fraudulent claims will assist in fraud detection and prevention.</a:t>
            </a:r>
          </a:p>
        </p:txBody>
      </p:sp>
    </p:spTree>
    <p:extLst>
      <p:ext uri="{BB962C8B-B14F-4D97-AF65-F5344CB8AC3E}">
        <p14:creationId xmlns:p14="http://schemas.microsoft.com/office/powerpoint/2010/main" val="406288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044A-169B-4432-96A5-33663207ED2C}"/>
              </a:ext>
            </a:extLst>
          </p:cNvPr>
          <p:cNvSpPr>
            <a:spLocks noGrp="1"/>
          </p:cNvSpPr>
          <p:nvPr>
            <p:ph type="title"/>
          </p:nvPr>
        </p:nvSpPr>
        <p:spPr>
          <a:xfrm>
            <a:off x="839788" y="618067"/>
            <a:ext cx="3854528" cy="1278466"/>
          </a:xfrm>
        </p:spPr>
        <p:txBody>
          <a:bodyPr>
            <a:normAutofit/>
          </a:bodyPr>
          <a:lstStyle/>
          <a:p>
            <a:r>
              <a:rPr lang="en-US" sz="3600" b="1" i="1" dirty="0">
                <a:solidFill>
                  <a:schemeClr val="accent2">
                    <a:lumMod val="75000"/>
                  </a:schemeClr>
                </a:solidFill>
              </a:rPr>
              <a:t>Scatterplots and Correlation</a:t>
            </a:r>
          </a:p>
        </p:txBody>
      </p:sp>
      <p:graphicFrame>
        <p:nvGraphicFramePr>
          <p:cNvPr id="5" name="Table 5">
            <a:extLst>
              <a:ext uri="{FF2B5EF4-FFF2-40B4-BE49-F238E27FC236}">
                <a16:creationId xmlns:a16="http://schemas.microsoft.com/office/drawing/2014/main" id="{02145DF3-9819-46AA-95E5-E0A6FF6B8E12}"/>
              </a:ext>
            </a:extLst>
          </p:cNvPr>
          <p:cNvGraphicFramePr>
            <a:graphicFrameLocks noGrp="1"/>
          </p:cNvGraphicFramePr>
          <p:nvPr>
            <p:ph idx="1"/>
            <p:extLst>
              <p:ext uri="{D42A27DB-BD31-4B8C-83A1-F6EECF244321}">
                <p14:modId xmlns:p14="http://schemas.microsoft.com/office/powerpoint/2010/main" val="3754426113"/>
              </p:ext>
            </p:extLst>
          </p:nvPr>
        </p:nvGraphicFramePr>
        <p:xfrm>
          <a:off x="4966524" y="1896533"/>
          <a:ext cx="5921231" cy="2219960"/>
        </p:xfrm>
        <a:graphic>
          <a:graphicData uri="http://schemas.openxmlformats.org/drawingml/2006/table">
            <a:tbl>
              <a:tblPr firstRow="1" bandRow="1">
                <a:tableStyleId>{5C22544A-7EE6-4342-B048-85BDC9FD1C3A}</a:tableStyleId>
              </a:tblPr>
              <a:tblGrid>
                <a:gridCol w="3117273">
                  <a:extLst>
                    <a:ext uri="{9D8B030D-6E8A-4147-A177-3AD203B41FA5}">
                      <a16:colId xmlns:a16="http://schemas.microsoft.com/office/drawing/2014/main" val="3406196111"/>
                    </a:ext>
                  </a:extLst>
                </a:gridCol>
                <a:gridCol w="1639711">
                  <a:extLst>
                    <a:ext uri="{9D8B030D-6E8A-4147-A177-3AD203B41FA5}">
                      <a16:colId xmlns:a16="http://schemas.microsoft.com/office/drawing/2014/main" val="1108069460"/>
                    </a:ext>
                  </a:extLst>
                </a:gridCol>
                <a:gridCol w="1164247">
                  <a:extLst>
                    <a:ext uri="{9D8B030D-6E8A-4147-A177-3AD203B41FA5}">
                      <a16:colId xmlns:a16="http://schemas.microsoft.com/office/drawing/2014/main" val="3847186299"/>
                    </a:ext>
                  </a:extLst>
                </a:gridCol>
              </a:tblGrid>
              <a:tr h="317341">
                <a:tc>
                  <a:txBody>
                    <a:bodyPr/>
                    <a:lstStyle/>
                    <a:p>
                      <a:r>
                        <a:rPr lang="en-US" dirty="0"/>
                        <a:t>Fraud Reported vs:</a:t>
                      </a:r>
                    </a:p>
                  </a:txBody>
                  <a:tcPr/>
                </a:tc>
                <a:tc>
                  <a:txBody>
                    <a:bodyPr/>
                    <a:lstStyle/>
                    <a:p>
                      <a:pPr algn="r"/>
                      <a:r>
                        <a:rPr lang="en-US" dirty="0"/>
                        <a:t>Correlation</a:t>
                      </a:r>
                    </a:p>
                  </a:txBody>
                  <a:tcPr/>
                </a:tc>
                <a:tc>
                  <a:txBody>
                    <a:bodyPr/>
                    <a:lstStyle/>
                    <a:p>
                      <a:pPr algn="r"/>
                      <a:r>
                        <a:rPr lang="en-US" dirty="0"/>
                        <a:t>p-value</a:t>
                      </a:r>
                    </a:p>
                  </a:txBody>
                  <a:tcPr/>
                </a:tc>
                <a:extLst>
                  <a:ext uri="{0D108BD9-81ED-4DB2-BD59-A6C34878D82A}">
                    <a16:rowId xmlns:a16="http://schemas.microsoft.com/office/drawing/2014/main" val="600300046"/>
                  </a:ext>
                </a:extLst>
              </a:tr>
              <a:tr h="370840">
                <a:tc>
                  <a:txBody>
                    <a:bodyPr/>
                    <a:lstStyle/>
                    <a:p>
                      <a:r>
                        <a:rPr lang="en-US" dirty="0"/>
                        <a:t>Total Claim Amount</a:t>
                      </a:r>
                    </a:p>
                  </a:txBody>
                  <a:tcPr/>
                </a:tc>
                <a:tc>
                  <a:txBody>
                    <a:bodyPr/>
                    <a:lstStyle/>
                    <a:p>
                      <a:pPr algn="r"/>
                      <a:r>
                        <a:rPr lang="en-US" dirty="0"/>
                        <a:t>-0.1648</a:t>
                      </a:r>
                    </a:p>
                  </a:txBody>
                  <a:tcPr/>
                </a:tc>
                <a:tc>
                  <a:txBody>
                    <a:bodyPr/>
                    <a:lstStyle/>
                    <a:p>
                      <a:pPr algn="r"/>
                      <a:r>
                        <a:rPr lang="en-US" dirty="0"/>
                        <a:t>1.6272</a:t>
                      </a:r>
                    </a:p>
                  </a:txBody>
                  <a:tcPr/>
                </a:tc>
                <a:extLst>
                  <a:ext uri="{0D108BD9-81ED-4DB2-BD59-A6C34878D82A}">
                    <a16:rowId xmlns:a16="http://schemas.microsoft.com/office/drawing/2014/main" val="3026762116"/>
                  </a:ext>
                </a:extLst>
              </a:tr>
              <a:tr h="370840">
                <a:tc>
                  <a:txBody>
                    <a:bodyPr/>
                    <a:lstStyle/>
                    <a:p>
                      <a:r>
                        <a:rPr lang="en-US" dirty="0"/>
                        <a:t>Umbrella Limit</a:t>
                      </a:r>
                    </a:p>
                  </a:txBody>
                  <a:tcPr/>
                </a:tc>
                <a:tc>
                  <a:txBody>
                    <a:bodyPr/>
                    <a:lstStyle/>
                    <a:p>
                      <a:pPr algn="r"/>
                      <a:r>
                        <a:rPr lang="en-US" dirty="0"/>
                        <a:t>-0.0581</a:t>
                      </a:r>
                    </a:p>
                  </a:txBody>
                  <a:tcPr/>
                </a:tc>
                <a:tc>
                  <a:txBody>
                    <a:bodyPr/>
                    <a:lstStyle/>
                    <a:p>
                      <a:pPr algn="r"/>
                      <a:r>
                        <a:rPr lang="en-US" dirty="0"/>
                        <a:t>0.0663</a:t>
                      </a:r>
                    </a:p>
                  </a:txBody>
                  <a:tcPr/>
                </a:tc>
                <a:extLst>
                  <a:ext uri="{0D108BD9-81ED-4DB2-BD59-A6C34878D82A}">
                    <a16:rowId xmlns:a16="http://schemas.microsoft.com/office/drawing/2014/main" val="1980812706"/>
                  </a:ext>
                </a:extLst>
              </a:tr>
              <a:tr h="370840">
                <a:tc>
                  <a:txBody>
                    <a:bodyPr/>
                    <a:lstStyle/>
                    <a:p>
                      <a:r>
                        <a:rPr lang="en-US" dirty="0"/>
                        <a:t>Months Before Incident</a:t>
                      </a:r>
                    </a:p>
                  </a:txBody>
                  <a:tcPr/>
                </a:tc>
                <a:tc>
                  <a:txBody>
                    <a:bodyPr/>
                    <a:lstStyle/>
                    <a:p>
                      <a:pPr algn="r"/>
                      <a:r>
                        <a:rPr lang="en-US" dirty="0"/>
                        <a:t>-0.0015</a:t>
                      </a:r>
                    </a:p>
                  </a:txBody>
                  <a:tcPr/>
                </a:tc>
                <a:tc>
                  <a:txBody>
                    <a:bodyPr/>
                    <a:lstStyle/>
                    <a:p>
                      <a:pPr algn="r"/>
                      <a:r>
                        <a:rPr lang="en-US" dirty="0"/>
                        <a:t>0.9633</a:t>
                      </a:r>
                    </a:p>
                  </a:txBody>
                  <a:tcPr/>
                </a:tc>
                <a:extLst>
                  <a:ext uri="{0D108BD9-81ED-4DB2-BD59-A6C34878D82A}">
                    <a16:rowId xmlns:a16="http://schemas.microsoft.com/office/drawing/2014/main" val="3727674897"/>
                  </a:ext>
                </a:extLst>
              </a:tr>
              <a:tr h="370840">
                <a:tc>
                  <a:txBody>
                    <a:bodyPr/>
                    <a:lstStyle/>
                    <a:p>
                      <a:r>
                        <a:rPr lang="en-US" dirty="0"/>
                        <a:t>Witnesses</a:t>
                      </a:r>
                    </a:p>
                  </a:txBody>
                  <a:tcPr/>
                </a:tc>
                <a:tc>
                  <a:txBody>
                    <a:bodyPr/>
                    <a:lstStyle/>
                    <a:p>
                      <a:pPr algn="r"/>
                      <a:r>
                        <a:rPr lang="en-US" dirty="0"/>
                        <a:t>-0.0493</a:t>
                      </a:r>
                    </a:p>
                  </a:txBody>
                  <a:tcPr/>
                </a:tc>
                <a:tc>
                  <a:txBody>
                    <a:bodyPr/>
                    <a:lstStyle/>
                    <a:p>
                      <a:pPr algn="r"/>
                      <a:r>
                        <a:rPr lang="en-US" dirty="0"/>
                        <a:t>0.1197</a:t>
                      </a:r>
                    </a:p>
                  </a:txBody>
                  <a:tcPr/>
                </a:tc>
                <a:extLst>
                  <a:ext uri="{0D108BD9-81ED-4DB2-BD59-A6C34878D82A}">
                    <a16:rowId xmlns:a16="http://schemas.microsoft.com/office/drawing/2014/main" val="3143546298"/>
                  </a:ext>
                </a:extLst>
              </a:tr>
              <a:tr h="370840">
                <a:tc>
                  <a:txBody>
                    <a:bodyPr/>
                    <a:lstStyle/>
                    <a:p>
                      <a:r>
                        <a:rPr lang="en-US" dirty="0"/>
                        <a:t>Deductible</a:t>
                      </a:r>
                    </a:p>
                  </a:txBody>
                  <a:tcPr/>
                </a:tc>
                <a:tc>
                  <a:txBody>
                    <a:bodyPr/>
                    <a:lstStyle/>
                    <a:p>
                      <a:pPr algn="r"/>
                      <a:r>
                        <a:rPr lang="en-US" dirty="0"/>
                        <a:t>-0.0142</a:t>
                      </a:r>
                    </a:p>
                  </a:txBody>
                  <a:tcPr/>
                </a:tc>
                <a:tc>
                  <a:txBody>
                    <a:bodyPr/>
                    <a:lstStyle/>
                    <a:p>
                      <a:pPr algn="r"/>
                      <a:r>
                        <a:rPr lang="en-US" dirty="0"/>
                        <a:t>0.6532</a:t>
                      </a:r>
                    </a:p>
                  </a:txBody>
                  <a:tcPr/>
                </a:tc>
                <a:extLst>
                  <a:ext uri="{0D108BD9-81ED-4DB2-BD59-A6C34878D82A}">
                    <a16:rowId xmlns:a16="http://schemas.microsoft.com/office/drawing/2014/main" val="1789588491"/>
                  </a:ext>
                </a:extLst>
              </a:tr>
            </a:tbl>
          </a:graphicData>
        </a:graphic>
      </p:graphicFrame>
      <p:sp>
        <p:nvSpPr>
          <p:cNvPr id="4" name="Text Placeholder 3">
            <a:extLst>
              <a:ext uri="{FF2B5EF4-FFF2-40B4-BE49-F238E27FC236}">
                <a16:creationId xmlns:a16="http://schemas.microsoft.com/office/drawing/2014/main" id="{A41539C4-2F57-431C-B839-12409BAFCC4D}"/>
              </a:ext>
            </a:extLst>
          </p:cNvPr>
          <p:cNvSpPr>
            <a:spLocks noGrp="1"/>
          </p:cNvSpPr>
          <p:nvPr>
            <p:ph type="body" sz="half" idx="2"/>
          </p:nvPr>
        </p:nvSpPr>
        <p:spPr>
          <a:xfrm>
            <a:off x="839788" y="2057400"/>
            <a:ext cx="3932237" cy="2219960"/>
          </a:xfrm>
        </p:spPr>
        <p:txBody>
          <a:bodyPr>
            <a:normAutofit lnSpcReduction="10000"/>
          </a:bodyPr>
          <a:lstStyle/>
          <a:p>
            <a:endParaRPr lang="en-US" dirty="0"/>
          </a:p>
          <a:p>
            <a:r>
              <a:rPr lang="en-US" sz="2400" dirty="0"/>
              <a:t>Point-biserial correlation is used for correlation between the binary fraud reported variable and continuous variables.</a:t>
            </a:r>
          </a:p>
        </p:txBody>
      </p:sp>
      <p:sp>
        <p:nvSpPr>
          <p:cNvPr id="8" name="TextBox 7">
            <a:extLst>
              <a:ext uri="{FF2B5EF4-FFF2-40B4-BE49-F238E27FC236}">
                <a16:creationId xmlns:a16="http://schemas.microsoft.com/office/drawing/2014/main" id="{50C405F9-E3BA-40EA-A0D9-1EAB510A5D54}"/>
              </a:ext>
            </a:extLst>
          </p:cNvPr>
          <p:cNvSpPr txBox="1"/>
          <p:nvPr/>
        </p:nvSpPr>
        <p:spPr>
          <a:xfrm>
            <a:off x="1080655" y="4655127"/>
            <a:ext cx="10271557" cy="646331"/>
          </a:xfrm>
          <a:prstGeom prst="rect">
            <a:avLst/>
          </a:prstGeom>
          <a:noFill/>
        </p:spPr>
        <p:txBody>
          <a:bodyPr wrap="square" rtlCol="0">
            <a:spAutoFit/>
          </a:bodyPr>
          <a:lstStyle/>
          <a:p>
            <a:r>
              <a:rPr lang="en-US" dirty="0"/>
              <a:t>None of the correlations with the fraud reported variable is strong.   However, the p-value for umbrella limit appears significant.</a:t>
            </a:r>
          </a:p>
        </p:txBody>
      </p:sp>
    </p:spTree>
    <p:extLst>
      <p:ext uri="{BB962C8B-B14F-4D97-AF65-F5344CB8AC3E}">
        <p14:creationId xmlns:p14="http://schemas.microsoft.com/office/powerpoint/2010/main" val="3625486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6D3-DD90-4872-9E34-EAEC23504666}"/>
              </a:ext>
            </a:extLst>
          </p:cNvPr>
          <p:cNvSpPr>
            <a:spLocks noGrp="1"/>
          </p:cNvSpPr>
          <p:nvPr>
            <p:ph type="title"/>
          </p:nvPr>
        </p:nvSpPr>
        <p:spPr/>
        <p:txBody>
          <a:bodyPr/>
          <a:lstStyle/>
          <a:p>
            <a:r>
              <a:rPr lang="en-US" b="1" i="1" dirty="0">
                <a:solidFill>
                  <a:schemeClr val="accent2">
                    <a:lumMod val="75000"/>
                  </a:schemeClr>
                </a:solidFill>
              </a:rPr>
              <a:t>Scatterplots and Correlation: Total Claims and Months Before Incident</a:t>
            </a:r>
          </a:p>
        </p:txBody>
      </p:sp>
      <p:sp>
        <p:nvSpPr>
          <p:cNvPr id="3" name="Text Placeholder 2">
            <a:extLst>
              <a:ext uri="{FF2B5EF4-FFF2-40B4-BE49-F238E27FC236}">
                <a16:creationId xmlns:a16="http://schemas.microsoft.com/office/drawing/2014/main" id="{ED268F54-7C88-4ED5-B9E1-792DAB54C40A}"/>
              </a:ext>
            </a:extLst>
          </p:cNvPr>
          <p:cNvSpPr>
            <a:spLocks noGrp="1"/>
          </p:cNvSpPr>
          <p:nvPr>
            <p:ph type="body" idx="1"/>
          </p:nvPr>
        </p:nvSpPr>
        <p:spPr>
          <a:xfrm>
            <a:off x="836612" y="1772397"/>
            <a:ext cx="5157787" cy="480146"/>
          </a:xfrm>
        </p:spPr>
        <p:txBody>
          <a:bodyPr>
            <a:normAutofit fontScale="85000" lnSpcReduction="10000"/>
          </a:bodyPr>
          <a:lstStyle/>
          <a:p>
            <a:r>
              <a:rPr lang="en-US" dirty="0"/>
              <a:t>Fraud Reported Correlation:  </a:t>
            </a:r>
            <a:r>
              <a:rPr lang="en-US" b="0" dirty="0"/>
              <a:t>0.13269</a:t>
            </a:r>
            <a:endParaRPr lang="en-US" dirty="0"/>
          </a:p>
        </p:txBody>
      </p:sp>
      <p:pic>
        <p:nvPicPr>
          <p:cNvPr id="8" name="Content Placeholder 7">
            <a:extLst>
              <a:ext uri="{FF2B5EF4-FFF2-40B4-BE49-F238E27FC236}">
                <a16:creationId xmlns:a16="http://schemas.microsoft.com/office/drawing/2014/main" id="{017A530E-A7A4-48E6-B7F1-06C969168E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097" y="2404870"/>
            <a:ext cx="5157787" cy="3290099"/>
          </a:xfrm>
        </p:spPr>
      </p:pic>
      <p:sp>
        <p:nvSpPr>
          <p:cNvPr id="5" name="Text Placeholder 4">
            <a:extLst>
              <a:ext uri="{FF2B5EF4-FFF2-40B4-BE49-F238E27FC236}">
                <a16:creationId xmlns:a16="http://schemas.microsoft.com/office/drawing/2014/main" id="{378EE3A2-5E6D-4F7B-9F5C-10A0C0981DF7}"/>
              </a:ext>
            </a:extLst>
          </p:cNvPr>
          <p:cNvSpPr>
            <a:spLocks noGrp="1"/>
          </p:cNvSpPr>
          <p:nvPr>
            <p:ph type="body" sz="quarter" idx="3"/>
          </p:nvPr>
        </p:nvSpPr>
        <p:spPr>
          <a:xfrm>
            <a:off x="6197603" y="1780367"/>
            <a:ext cx="5183188" cy="480146"/>
          </a:xfrm>
        </p:spPr>
        <p:txBody>
          <a:bodyPr>
            <a:normAutofit fontScale="85000" lnSpcReduction="10000"/>
          </a:bodyPr>
          <a:lstStyle/>
          <a:p>
            <a:r>
              <a:rPr lang="en-US" dirty="0"/>
              <a:t>No Fraud Reported Correlation: </a:t>
            </a:r>
            <a:r>
              <a:rPr lang="en-US" b="0" dirty="0"/>
              <a:t>-0.03567</a:t>
            </a:r>
            <a:r>
              <a:rPr lang="en-US" dirty="0"/>
              <a:t>   </a:t>
            </a:r>
          </a:p>
        </p:txBody>
      </p:sp>
      <p:pic>
        <p:nvPicPr>
          <p:cNvPr id="10" name="Content Placeholder 9">
            <a:extLst>
              <a:ext uri="{FF2B5EF4-FFF2-40B4-BE49-F238E27FC236}">
                <a16:creationId xmlns:a16="http://schemas.microsoft.com/office/drawing/2014/main" id="{B727176F-D33B-47A1-A389-F1BF0C05AF6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78346"/>
            <a:ext cx="5183188" cy="3306302"/>
          </a:xfrm>
        </p:spPr>
      </p:pic>
      <p:sp>
        <p:nvSpPr>
          <p:cNvPr id="11" name="TextBox 10">
            <a:extLst>
              <a:ext uri="{FF2B5EF4-FFF2-40B4-BE49-F238E27FC236}">
                <a16:creationId xmlns:a16="http://schemas.microsoft.com/office/drawing/2014/main" id="{DEDDCDEA-1696-4447-B776-989EF839DA43}"/>
              </a:ext>
            </a:extLst>
          </p:cNvPr>
          <p:cNvSpPr txBox="1"/>
          <p:nvPr/>
        </p:nvSpPr>
        <p:spPr>
          <a:xfrm>
            <a:off x="1080655" y="5874327"/>
            <a:ext cx="10030690" cy="923330"/>
          </a:xfrm>
          <a:prstGeom prst="rect">
            <a:avLst/>
          </a:prstGeom>
          <a:noFill/>
        </p:spPr>
        <p:txBody>
          <a:bodyPr wrap="square" rtlCol="0">
            <a:spAutoFit/>
          </a:bodyPr>
          <a:lstStyle/>
          <a:p>
            <a:r>
              <a:rPr lang="en-US" dirty="0"/>
              <a:t>None of the continuous variables have strong correlation or linear relationships.  It is illustrative that the fraud reported correlation for Months Before Incident and Total Claims is positive but the fraud not reported correlation is negative.</a:t>
            </a:r>
          </a:p>
        </p:txBody>
      </p:sp>
    </p:spTree>
    <p:extLst>
      <p:ext uri="{BB962C8B-B14F-4D97-AF65-F5344CB8AC3E}">
        <p14:creationId xmlns:p14="http://schemas.microsoft.com/office/powerpoint/2010/main" val="307560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6D3-DD90-4872-9E34-EAEC23504666}"/>
              </a:ext>
            </a:extLst>
          </p:cNvPr>
          <p:cNvSpPr>
            <a:spLocks noGrp="1"/>
          </p:cNvSpPr>
          <p:nvPr>
            <p:ph type="title"/>
          </p:nvPr>
        </p:nvSpPr>
        <p:spPr/>
        <p:txBody>
          <a:bodyPr>
            <a:normAutofit fontScale="90000"/>
          </a:bodyPr>
          <a:lstStyle/>
          <a:p>
            <a:r>
              <a:rPr lang="en-US" b="1" i="1" dirty="0">
                <a:solidFill>
                  <a:schemeClr val="accent2">
                    <a:lumMod val="75000"/>
                  </a:schemeClr>
                </a:solidFill>
              </a:rPr>
              <a:t>Scatterplots and Correlation: Umbrella Limit and Months Before Incident</a:t>
            </a:r>
          </a:p>
        </p:txBody>
      </p:sp>
      <p:sp>
        <p:nvSpPr>
          <p:cNvPr id="3" name="Text Placeholder 2">
            <a:extLst>
              <a:ext uri="{FF2B5EF4-FFF2-40B4-BE49-F238E27FC236}">
                <a16:creationId xmlns:a16="http://schemas.microsoft.com/office/drawing/2014/main" id="{ED268F54-7C88-4ED5-B9E1-792DAB54C40A}"/>
              </a:ext>
            </a:extLst>
          </p:cNvPr>
          <p:cNvSpPr>
            <a:spLocks noGrp="1"/>
          </p:cNvSpPr>
          <p:nvPr>
            <p:ph type="body" idx="1"/>
          </p:nvPr>
        </p:nvSpPr>
        <p:spPr>
          <a:xfrm>
            <a:off x="836612" y="1772397"/>
            <a:ext cx="5157787" cy="480146"/>
          </a:xfrm>
        </p:spPr>
        <p:txBody>
          <a:bodyPr>
            <a:normAutofit fontScale="85000" lnSpcReduction="10000"/>
          </a:bodyPr>
          <a:lstStyle/>
          <a:p>
            <a:r>
              <a:rPr lang="en-US" dirty="0"/>
              <a:t>Fraud Reported Correlation:   </a:t>
            </a:r>
            <a:r>
              <a:rPr lang="en-US" b="0" dirty="0"/>
              <a:t>0.00635</a:t>
            </a:r>
            <a:endParaRPr lang="en-US" dirty="0"/>
          </a:p>
        </p:txBody>
      </p:sp>
      <p:pic>
        <p:nvPicPr>
          <p:cNvPr id="13" name="Content Placeholder 12">
            <a:extLst>
              <a:ext uri="{FF2B5EF4-FFF2-40B4-BE49-F238E27FC236}">
                <a16:creationId xmlns:a16="http://schemas.microsoft.com/office/drawing/2014/main" id="{6539462C-7917-4487-9A6E-86316B7C55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406437"/>
            <a:ext cx="5093860" cy="3467890"/>
          </a:xfrm>
        </p:spPr>
      </p:pic>
      <p:sp>
        <p:nvSpPr>
          <p:cNvPr id="5" name="Text Placeholder 4">
            <a:extLst>
              <a:ext uri="{FF2B5EF4-FFF2-40B4-BE49-F238E27FC236}">
                <a16:creationId xmlns:a16="http://schemas.microsoft.com/office/drawing/2014/main" id="{378EE3A2-5E6D-4F7B-9F5C-10A0C0981DF7}"/>
              </a:ext>
            </a:extLst>
          </p:cNvPr>
          <p:cNvSpPr>
            <a:spLocks noGrp="1"/>
          </p:cNvSpPr>
          <p:nvPr>
            <p:ph type="body" sz="quarter" idx="3"/>
          </p:nvPr>
        </p:nvSpPr>
        <p:spPr>
          <a:xfrm>
            <a:off x="6197603" y="1780367"/>
            <a:ext cx="5183188" cy="480146"/>
          </a:xfrm>
        </p:spPr>
        <p:txBody>
          <a:bodyPr>
            <a:normAutofit fontScale="85000" lnSpcReduction="10000"/>
          </a:bodyPr>
          <a:lstStyle/>
          <a:p>
            <a:r>
              <a:rPr lang="en-US" dirty="0"/>
              <a:t>No Fraud Reported Correlation: </a:t>
            </a:r>
            <a:r>
              <a:rPr lang="en-US" b="0" dirty="0"/>
              <a:t>-0.06455</a:t>
            </a:r>
            <a:r>
              <a:rPr lang="en-US" dirty="0"/>
              <a:t>   </a:t>
            </a:r>
          </a:p>
        </p:txBody>
      </p:sp>
      <p:pic>
        <p:nvPicPr>
          <p:cNvPr id="17" name="Content Placeholder 16">
            <a:extLst>
              <a:ext uri="{FF2B5EF4-FFF2-40B4-BE49-F238E27FC236}">
                <a16:creationId xmlns:a16="http://schemas.microsoft.com/office/drawing/2014/main" id="{05F4FB40-5B80-45CC-BFDA-A5176D187AD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7603" y="2406437"/>
            <a:ext cx="5093860" cy="3467890"/>
          </a:xfrm>
        </p:spPr>
      </p:pic>
      <p:sp>
        <p:nvSpPr>
          <p:cNvPr id="11" name="TextBox 10">
            <a:extLst>
              <a:ext uri="{FF2B5EF4-FFF2-40B4-BE49-F238E27FC236}">
                <a16:creationId xmlns:a16="http://schemas.microsoft.com/office/drawing/2014/main" id="{DEDDCDEA-1696-4447-B776-989EF839DA43}"/>
              </a:ext>
            </a:extLst>
          </p:cNvPr>
          <p:cNvSpPr txBox="1"/>
          <p:nvPr/>
        </p:nvSpPr>
        <p:spPr>
          <a:xfrm>
            <a:off x="1080655" y="5874327"/>
            <a:ext cx="10030690" cy="923330"/>
          </a:xfrm>
          <a:prstGeom prst="rect">
            <a:avLst/>
          </a:prstGeom>
          <a:noFill/>
        </p:spPr>
        <p:txBody>
          <a:bodyPr wrap="square" rtlCol="0">
            <a:spAutoFit/>
          </a:bodyPr>
          <a:lstStyle/>
          <a:p>
            <a:r>
              <a:rPr lang="en-US" dirty="0"/>
              <a:t>None of the continuous variables have strong correlation or linear relationships.  It is illustrative that the fraud reported correlation for Months Before Incident and Umbrella Limit is positive but the fraud not reported correlation is negative.</a:t>
            </a:r>
          </a:p>
        </p:txBody>
      </p:sp>
    </p:spTree>
    <p:extLst>
      <p:ext uri="{BB962C8B-B14F-4D97-AF65-F5344CB8AC3E}">
        <p14:creationId xmlns:p14="http://schemas.microsoft.com/office/powerpoint/2010/main" val="147960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B37-0CB8-4480-91AD-D24C1A4A09FF}"/>
              </a:ext>
            </a:extLst>
          </p:cNvPr>
          <p:cNvSpPr>
            <a:spLocks noGrp="1"/>
          </p:cNvSpPr>
          <p:nvPr>
            <p:ph type="title"/>
          </p:nvPr>
        </p:nvSpPr>
        <p:spPr/>
        <p:txBody>
          <a:bodyPr/>
          <a:lstStyle/>
          <a:p>
            <a:r>
              <a:rPr lang="en-US" i="1" u="sng" dirty="0">
                <a:solidFill>
                  <a:schemeClr val="accent2">
                    <a:lumMod val="75000"/>
                  </a:schemeClr>
                </a:solidFill>
              </a:rPr>
              <a:t>Hypothesis Testing</a:t>
            </a:r>
          </a:p>
        </p:txBody>
      </p:sp>
      <p:graphicFrame>
        <p:nvGraphicFramePr>
          <p:cNvPr id="4" name="Table 4">
            <a:extLst>
              <a:ext uri="{FF2B5EF4-FFF2-40B4-BE49-F238E27FC236}">
                <a16:creationId xmlns:a16="http://schemas.microsoft.com/office/drawing/2014/main" id="{09D47101-C2CA-4E15-967C-56E8714AAF40}"/>
              </a:ext>
            </a:extLst>
          </p:cNvPr>
          <p:cNvGraphicFramePr>
            <a:graphicFrameLocks noGrp="1"/>
          </p:cNvGraphicFramePr>
          <p:nvPr>
            <p:ph idx="1"/>
            <p:extLst>
              <p:ext uri="{D42A27DB-BD31-4B8C-83A1-F6EECF244321}">
                <p14:modId xmlns:p14="http://schemas.microsoft.com/office/powerpoint/2010/main" val="3345640396"/>
              </p:ext>
            </p:extLst>
          </p:nvPr>
        </p:nvGraphicFramePr>
        <p:xfrm>
          <a:off x="2770913" y="2506964"/>
          <a:ext cx="5015344" cy="2194560"/>
        </p:xfrm>
        <a:graphic>
          <a:graphicData uri="http://schemas.openxmlformats.org/drawingml/2006/table">
            <a:tbl>
              <a:tblPr firstRow="1" bandRow="1">
                <a:tableStyleId>{5C22544A-7EE6-4342-B048-85BDC9FD1C3A}</a:tableStyleId>
              </a:tblPr>
              <a:tblGrid>
                <a:gridCol w="3022639">
                  <a:extLst>
                    <a:ext uri="{9D8B030D-6E8A-4147-A177-3AD203B41FA5}">
                      <a16:colId xmlns:a16="http://schemas.microsoft.com/office/drawing/2014/main" val="1582483263"/>
                    </a:ext>
                  </a:extLst>
                </a:gridCol>
                <a:gridCol w="1992705">
                  <a:extLst>
                    <a:ext uri="{9D8B030D-6E8A-4147-A177-3AD203B41FA5}">
                      <a16:colId xmlns:a16="http://schemas.microsoft.com/office/drawing/2014/main" val="1737585558"/>
                    </a:ext>
                  </a:extLst>
                </a:gridCol>
              </a:tblGrid>
              <a:tr h="354146">
                <a:tc>
                  <a:txBody>
                    <a:bodyPr/>
                    <a:lstStyle/>
                    <a:p>
                      <a:endParaRPr lang="en-US" dirty="0"/>
                    </a:p>
                  </a:txBody>
                  <a:tcPr/>
                </a:tc>
                <a:tc>
                  <a:txBody>
                    <a:bodyPr/>
                    <a:lstStyle/>
                    <a:p>
                      <a:pPr algn="r"/>
                      <a:r>
                        <a:rPr lang="en-US" dirty="0"/>
                        <a:t>p-value</a:t>
                      </a:r>
                    </a:p>
                  </a:txBody>
                  <a:tcPr/>
                </a:tc>
                <a:extLst>
                  <a:ext uri="{0D108BD9-81ED-4DB2-BD59-A6C34878D82A}">
                    <a16:rowId xmlns:a16="http://schemas.microsoft.com/office/drawing/2014/main" val="944687650"/>
                  </a:ext>
                </a:extLst>
              </a:tr>
              <a:tr h="354146">
                <a:tc>
                  <a:txBody>
                    <a:bodyPr/>
                    <a:lstStyle/>
                    <a:p>
                      <a:r>
                        <a:rPr lang="en-US" dirty="0"/>
                        <a:t>Total Claim Amount</a:t>
                      </a:r>
                    </a:p>
                  </a:txBody>
                  <a:tcPr/>
                </a:tc>
                <a:tc>
                  <a:txBody>
                    <a:bodyPr/>
                    <a:lstStyle/>
                    <a:p>
                      <a:pPr algn="r"/>
                      <a:r>
                        <a:rPr lang="en-US" dirty="0"/>
                        <a:t>0.000</a:t>
                      </a:r>
                    </a:p>
                  </a:txBody>
                  <a:tcPr/>
                </a:tc>
                <a:extLst>
                  <a:ext uri="{0D108BD9-81ED-4DB2-BD59-A6C34878D82A}">
                    <a16:rowId xmlns:a16="http://schemas.microsoft.com/office/drawing/2014/main" val="2758526600"/>
                  </a:ext>
                </a:extLst>
              </a:tr>
              <a:tr h="354146">
                <a:tc>
                  <a:txBody>
                    <a:bodyPr/>
                    <a:lstStyle/>
                    <a:p>
                      <a:r>
                        <a:rPr lang="en-US" dirty="0"/>
                        <a:t>Umbrella Limit</a:t>
                      </a:r>
                    </a:p>
                  </a:txBody>
                  <a:tcPr/>
                </a:tc>
                <a:tc>
                  <a:txBody>
                    <a:bodyPr/>
                    <a:lstStyle/>
                    <a:p>
                      <a:pPr algn="r"/>
                      <a:r>
                        <a:rPr lang="en-US" dirty="0"/>
                        <a:t>0.076</a:t>
                      </a:r>
                    </a:p>
                  </a:txBody>
                  <a:tcPr/>
                </a:tc>
                <a:extLst>
                  <a:ext uri="{0D108BD9-81ED-4DB2-BD59-A6C34878D82A}">
                    <a16:rowId xmlns:a16="http://schemas.microsoft.com/office/drawing/2014/main" val="2685242021"/>
                  </a:ext>
                </a:extLst>
              </a:tr>
              <a:tr h="354146">
                <a:tc>
                  <a:txBody>
                    <a:bodyPr/>
                    <a:lstStyle/>
                    <a:p>
                      <a:r>
                        <a:rPr lang="en-US" dirty="0"/>
                        <a:t>Months Before Incident</a:t>
                      </a:r>
                    </a:p>
                  </a:txBody>
                  <a:tcPr/>
                </a:tc>
                <a:tc>
                  <a:txBody>
                    <a:bodyPr/>
                    <a:lstStyle/>
                    <a:p>
                      <a:pPr algn="r"/>
                      <a:r>
                        <a:rPr lang="en-US" dirty="0"/>
                        <a:t>0.958</a:t>
                      </a:r>
                    </a:p>
                  </a:txBody>
                  <a:tcPr/>
                </a:tc>
                <a:extLst>
                  <a:ext uri="{0D108BD9-81ED-4DB2-BD59-A6C34878D82A}">
                    <a16:rowId xmlns:a16="http://schemas.microsoft.com/office/drawing/2014/main" val="3238220543"/>
                  </a:ext>
                </a:extLst>
              </a:tr>
              <a:tr h="354146">
                <a:tc>
                  <a:txBody>
                    <a:bodyPr/>
                    <a:lstStyle/>
                    <a:p>
                      <a:r>
                        <a:rPr lang="en-US" dirty="0"/>
                        <a:t>Witnesses</a:t>
                      </a:r>
                    </a:p>
                  </a:txBody>
                  <a:tcPr/>
                </a:tc>
                <a:tc>
                  <a:txBody>
                    <a:bodyPr/>
                    <a:lstStyle/>
                    <a:p>
                      <a:pPr algn="r"/>
                      <a:r>
                        <a:rPr lang="en-US" dirty="0"/>
                        <a:t>0.130</a:t>
                      </a:r>
                    </a:p>
                  </a:txBody>
                  <a:tcPr/>
                </a:tc>
                <a:extLst>
                  <a:ext uri="{0D108BD9-81ED-4DB2-BD59-A6C34878D82A}">
                    <a16:rowId xmlns:a16="http://schemas.microsoft.com/office/drawing/2014/main" val="2271766725"/>
                  </a:ext>
                </a:extLst>
              </a:tr>
              <a:tr h="354146">
                <a:tc>
                  <a:txBody>
                    <a:bodyPr/>
                    <a:lstStyle/>
                    <a:p>
                      <a:r>
                        <a:rPr lang="en-US" dirty="0"/>
                        <a:t>Deductible</a:t>
                      </a:r>
                    </a:p>
                  </a:txBody>
                  <a:tcPr/>
                </a:tc>
                <a:tc>
                  <a:txBody>
                    <a:bodyPr/>
                    <a:lstStyle/>
                    <a:p>
                      <a:pPr algn="r"/>
                      <a:r>
                        <a:rPr lang="en-US" dirty="0"/>
                        <a:t>0.662</a:t>
                      </a:r>
                    </a:p>
                  </a:txBody>
                  <a:tcPr/>
                </a:tc>
                <a:extLst>
                  <a:ext uri="{0D108BD9-81ED-4DB2-BD59-A6C34878D82A}">
                    <a16:rowId xmlns:a16="http://schemas.microsoft.com/office/drawing/2014/main" val="3847627010"/>
                  </a:ext>
                </a:extLst>
              </a:tr>
            </a:tbl>
          </a:graphicData>
        </a:graphic>
      </p:graphicFrame>
      <p:sp>
        <p:nvSpPr>
          <p:cNvPr id="6" name="TextBox 5">
            <a:extLst>
              <a:ext uri="{FF2B5EF4-FFF2-40B4-BE49-F238E27FC236}">
                <a16:creationId xmlns:a16="http://schemas.microsoft.com/office/drawing/2014/main" id="{CF85272F-62A9-4A9D-A066-95BE878B11A8}"/>
              </a:ext>
            </a:extLst>
          </p:cNvPr>
          <p:cNvSpPr txBox="1"/>
          <p:nvPr/>
        </p:nvSpPr>
        <p:spPr>
          <a:xfrm>
            <a:off x="838200" y="1510146"/>
            <a:ext cx="10210800" cy="707886"/>
          </a:xfrm>
          <a:prstGeom prst="rect">
            <a:avLst/>
          </a:prstGeom>
          <a:noFill/>
        </p:spPr>
        <p:txBody>
          <a:bodyPr wrap="square" rtlCol="0">
            <a:spAutoFit/>
          </a:bodyPr>
          <a:lstStyle/>
          <a:p>
            <a:r>
              <a:rPr lang="en-US" sz="2000" dirty="0"/>
              <a:t>Hypothesis:  There is no difference in the means of variables in the fraud reported subset and the same variables in the fraud not reported subset.</a:t>
            </a:r>
          </a:p>
        </p:txBody>
      </p:sp>
      <p:sp>
        <p:nvSpPr>
          <p:cNvPr id="7" name="TextBox 6">
            <a:extLst>
              <a:ext uri="{FF2B5EF4-FFF2-40B4-BE49-F238E27FC236}">
                <a16:creationId xmlns:a16="http://schemas.microsoft.com/office/drawing/2014/main" id="{3B4356D8-D308-40E8-9FED-B01D4330DBA8}"/>
              </a:ext>
            </a:extLst>
          </p:cNvPr>
          <p:cNvSpPr txBox="1"/>
          <p:nvPr/>
        </p:nvSpPr>
        <p:spPr>
          <a:xfrm>
            <a:off x="1011381" y="5052011"/>
            <a:ext cx="961505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Total Claim Amount, the p-value of 0.000 is significant and thus we reject the null hypothesis that there is no difference in the means of Total Claim Amount in the fraud reported subset and the fraud not reported subset.</a:t>
            </a:r>
          </a:p>
          <a:p>
            <a:pPr marL="285750" indent="-285750">
              <a:buFont typeface="Arial" panose="020B0604020202020204" pitchFamily="34" charset="0"/>
              <a:buChar char="•"/>
            </a:pPr>
            <a:r>
              <a:rPr lang="en-US" dirty="0"/>
              <a:t>The p-values of the other variables are all &gt; 0.05, which means it is plausible that the observed difference in means are just the result of random sampling.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94400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F823-A991-48A6-A86F-3FF72FD61661}"/>
              </a:ext>
            </a:extLst>
          </p:cNvPr>
          <p:cNvSpPr>
            <a:spLocks noGrp="1"/>
          </p:cNvSpPr>
          <p:nvPr>
            <p:ph type="title"/>
          </p:nvPr>
        </p:nvSpPr>
        <p:spPr/>
        <p:txBody>
          <a:bodyPr/>
          <a:lstStyle/>
          <a:p>
            <a:r>
              <a:rPr lang="en-US" b="1" i="1" u="dbl" dirty="0"/>
              <a:t>Logistic Regression</a:t>
            </a:r>
          </a:p>
        </p:txBody>
      </p:sp>
      <p:sp>
        <p:nvSpPr>
          <p:cNvPr id="3" name="TextBox 2">
            <a:extLst>
              <a:ext uri="{FF2B5EF4-FFF2-40B4-BE49-F238E27FC236}">
                <a16:creationId xmlns:a16="http://schemas.microsoft.com/office/drawing/2014/main" id="{3AA9EFD6-4664-41D5-BE30-CB43249B052E}"/>
              </a:ext>
            </a:extLst>
          </p:cNvPr>
          <p:cNvSpPr txBox="1"/>
          <p:nvPr/>
        </p:nvSpPr>
        <p:spPr>
          <a:xfrm>
            <a:off x="544945" y="1545771"/>
            <a:ext cx="10086109" cy="4493538"/>
          </a:xfrm>
          <a:prstGeom prst="rect">
            <a:avLst/>
          </a:prstGeom>
          <a:noFill/>
        </p:spPr>
        <p:txBody>
          <a:bodyPr wrap="square" rtlCol="0">
            <a:spAutoFit/>
          </a:bodyPr>
          <a:lstStyle/>
          <a:p>
            <a:pPr marL="285750" indent="-285750">
              <a:buFont typeface="Arial" panose="020B0604020202020204" pitchFamily="34" charset="0"/>
              <a:buChar char="•"/>
            </a:pPr>
            <a:r>
              <a:rPr lang="en-US" sz="2200" dirty="0"/>
              <a:t>My outcome variable is a binary categorical variable and therefore I am using logistic regression to try to determine explanatory variables to predict the fraud reported variable.  Note:  I am able to use the categorical variables in the regression model as I converted them to numeric data types.</a:t>
            </a:r>
          </a:p>
          <a:p>
            <a:pPr marL="285750" indent="-285750">
              <a:buFont typeface="Arial" panose="020B0604020202020204" pitchFamily="34" charset="0"/>
              <a:buChar char="•"/>
            </a:pPr>
            <a:r>
              <a:rPr lang="en-US" sz="2200" dirty="0"/>
              <a:t>I ran the logistic regression model on all the variable to look for variables with best pseudo r-squared results because they are an indicator of fit.</a:t>
            </a:r>
          </a:p>
          <a:p>
            <a:pPr marL="285750" indent="-285750">
              <a:buFont typeface="Arial" panose="020B0604020202020204" pitchFamily="34" charset="0"/>
              <a:buChar char="•"/>
            </a:pPr>
            <a:r>
              <a:rPr lang="en-US" sz="2200" dirty="0"/>
              <a:t>However, the models with just the variables with the highest pseudo r-squared values did not return the best results.  </a:t>
            </a:r>
          </a:p>
          <a:p>
            <a:pPr marL="285750" indent="-285750">
              <a:buFont typeface="Arial" panose="020B0604020202020204" pitchFamily="34" charset="0"/>
              <a:buChar char="•"/>
            </a:pPr>
            <a:r>
              <a:rPr lang="en-US" sz="2200" dirty="0"/>
              <a:t>The model with the best results was the model with all the permissible variables including (excluding those variables causing multicollinearity).</a:t>
            </a:r>
          </a:p>
          <a:p>
            <a:pPr marL="285750" indent="-285750">
              <a:buFont typeface="Arial" panose="020B0604020202020204" pitchFamily="34" charset="0"/>
              <a:buChar char="•"/>
            </a:pPr>
            <a:r>
              <a:rPr lang="en-US" sz="2200" dirty="0"/>
              <a:t>Conclusion is that none of the variables separately or in small combinations are as predictive as including all of the variables. </a:t>
            </a:r>
          </a:p>
        </p:txBody>
      </p:sp>
    </p:spTree>
    <p:extLst>
      <p:ext uri="{BB962C8B-B14F-4D97-AF65-F5344CB8AC3E}">
        <p14:creationId xmlns:p14="http://schemas.microsoft.com/office/powerpoint/2010/main" val="181907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162920-5A69-487F-8003-A7D155F660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782" y="204643"/>
            <a:ext cx="4885244" cy="4351338"/>
          </a:xfrm>
        </p:spPr>
      </p:pic>
      <p:pic>
        <p:nvPicPr>
          <p:cNvPr id="8" name="Picture 7">
            <a:extLst>
              <a:ext uri="{FF2B5EF4-FFF2-40B4-BE49-F238E27FC236}">
                <a16:creationId xmlns:a16="http://schemas.microsoft.com/office/drawing/2014/main" id="{CB5D990B-AEF4-4BCE-9375-A0B4A7C7B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643"/>
            <a:ext cx="5410955" cy="4925112"/>
          </a:xfrm>
          <a:prstGeom prst="rect">
            <a:avLst/>
          </a:prstGeom>
        </p:spPr>
      </p:pic>
      <p:pic>
        <p:nvPicPr>
          <p:cNvPr id="10" name="Picture 9">
            <a:extLst>
              <a:ext uri="{FF2B5EF4-FFF2-40B4-BE49-F238E27FC236}">
                <a16:creationId xmlns:a16="http://schemas.microsoft.com/office/drawing/2014/main" id="{41FD66C9-025C-4A3C-B74C-8DE2D37C4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45" y="4700459"/>
            <a:ext cx="5106113" cy="1952898"/>
          </a:xfrm>
          <a:prstGeom prst="rect">
            <a:avLst/>
          </a:prstGeom>
        </p:spPr>
      </p:pic>
    </p:spTree>
    <p:extLst>
      <p:ext uri="{BB962C8B-B14F-4D97-AF65-F5344CB8AC3E}">
        <p14:creationId xmlns:p14="http://schemas.microsoft.com/office/powerpoint/2010/main" val="72873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50C6-6110-4F37-8893-59C0584D0EE0}"/>
              </a:ext>
            </a:extLst>
          </p:cNvPr>
          <p:cNvSpPr>
            <a:spLocks noGrp="1"/>
          </p:cNvSpPr>
          <p:nvPr>
            <p:ph type="title"/>
          </p:nvPr>
        </p:nvSpPr>
        <p:spPr/>
        <p:txBody>
          <a:bodyPr/>
          <a:lstStyle/>
          <a:p>
            <a:r>
              <a:rPr lang="en-US" b="1" i="1" u="dbl" dirty="0">
                <a:solidFill>
                  <a:schemeClr val="accent2">
                    <a:lumMod val="75000"/>
                  </a:schemeClr>
                </a:solidFill>
              </a:rPr>
              <a:t>Conclusion</a:t>
            </a:r>
          </a:p>
        </p:txBody>
      </p:sp>
      <p:sp>
        <p:nvSpPr>
          <p:cNvPr id="3" name="TextBox 2">
            <a:extLst>
              <a:ext uri="{FF2B5EF4-FFF2-40B4-BE49-F238E27FC236}">
                <a16:creationId xmlns:a16="http://schemas.microsoft.com/office/drawing/2014/main" id="{8F25B946-9464-44E7-A936-8DD1DF206E52}"/>
              </a:ext>
            </a:extLst>
          </p:cNvPr>
          <p:cNvSpPr txBox="1"/>
          <p:nvPr/>
        </p:nvSpPr>
        <p:spPr>
          <a:xfrm>
            <a:off x="845127" y="2369127"/>
            <a:ext cx="10571018" cy="1938992"/>
          </a:xfrm>
          <a:prstGeom prst="rect">
            <a:avLst/>
          </a:prstGeom>
          <a:noFill/>
        </p:spPr>
        <p:txBody>
          <a:bodyPr wrap="square" rtlCol="0">
            <a:spAutoFit/>
          </a:bodyPr>
          <a:lstStyle/>
          <a:p>
            <a:r>
              <a:rPr lang="en-US" sz="2400" dirty="0"/>
              <a:t>I was hoping that the analysis would show certain variables were strongly indicative of predicting fraudulent auto insurance claims .  Some of the individual variables seem more significant than others, such as </a:t>
            </a:r>
            <a:r>
              <a:rPr lang="en-US" sz="2400" dirty="0" err="1"/>
              <a:t>incident_severity</a:t>
            </a:r>
            <a:r>
              <a:rPr lang="en-US" sz="2400" dirty="0"/>
              <a:t>, </a:t>
            </a:r>
            <a:r>
              <a:rPr lang="en-US" sz="2400" dirty="0" err="1"/>
              <a:t>total_claim_amount</a:t>
            </a:r>
            <a:r>
              <a:rPr lang="en-US" sz="2400" dirty="0"/>
              <a:t>, </a:t>
            </a:r>
            <a:r>
              <a:rPr lang="en-US" sz="2400" dirty="0" err="1"/>
              <a:t>umbrella_limit</a:t>
            </a:r>
            <a:r>
              <a:rPr lang="en-US" sz="2400" dirty="0"/>
              <a:t>, and witnesses.  However, none of these show very strong correlations or indications of influence in the predictive models.</a:t>
            </a:r>
          </a:p>
        </p:txBody>
      </p:sp>
    </p:spTree>
    <p:extLst>
      <p:ext uri="{BB962C8B-B14F-4D97-AF65-F5344CB8AC3E}">
        <p14:creationId xmlns:p14="http://schemas.microsoft.com/office/powerpoint/2010/main" val="126488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1BAAC-006B-4B6C-91D5-F8C4F31BE6A3}"/>
              </a:ext>
            </a:extLst>
          </p:cNvPr>
          <p:cNvSpPr txBox="1"/>
          <p:nvPr/>
        </p:nvSpPr>
        <p:spPr>
          <a:xfrm>
            <a:off x="1524001" y="858982"/>
            <a:ext cx="8723085" cy="646331"/>
          </a:xfrm>
          <a:prstGeom prst="rect">
            <a:avLst/>
          </a:prstGeom>
          <a:noFill/>
        </p:spPr>
        <p:txBody>
          <a:bodyPr wrap="square" rtlCol="0">
            <a:spAutoFit/>
          </a:bodyPr>
          <a:lstStyle/>
          <a:p>
            <a:pPr algn="ctr"/>
            <a:r>
              <a:rPr lang="en-US" sz="3600" b="1" i="1" u="dbl" dirty="0">
                <a:solidFill>
                  <a:schemeClr val="accent2">
                    <a:lumMod val="75000"/>
                  </a:schemeClr>
                </a:solidFill>
              </a:rPr>
              <a:t>Statistical Questions </a:t>
            </a:r>
          </a:p>
        </p:txBody>
      </p:sp>
      <p:sp>
        <p:nvSpPr>
          <p:cNvPr id="3" name="TextBox 2">
            <a:extLst>
              <a:ext uri="{FF2B5EF4-FFF2-40B4-BE49-F238E27FC236}">
                <a16:creationId xmlns:a16="http://schemas.microsoft.com/office/drawing/2014/main" id="{525DC94C-BAE1-4A13-8AD1-958CA07BAC99}"/>
              </a:ext>
            </a:extLst>
          </p:cNvPr>
          <p:cNvSpPr txBox="1"/>
          <p:nvPr/>
        </p:nvSpPr>
        <p:spPr>
          <a:xfrm>
            <a:off x="754743" y="2396836"/>
            <a:ext cx="10798627" cy="39703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factors in auto insurance claims indicate that the claims are fraudulent claims?</a:t>
            </a:r>
          </a:p>
          <a:p>
            <a:endParaRPr lang="en-US" sz="2400" dirty="0"/>
          </a:p>
          <a:p>
            <a:pPr marL="285750" indent="-285750">
              <a:buFont typeface="Arial" panose="020B0604020202020204" pitchFamily="34" charset="0"/>
              <a:buChar char="•"/>
            </a:pPr>
            <a:r>
              <a:rPr lang="en-US" sz="2400" dirty="0"/>
              <a:t>Which combination of factors about the insured, auto policy and alleged damage incident indicate potential fraudulent claims?</a:t>
            </a:r>
          </a:p>
          <a:p>
            <a:endParaRPr lang="en-US" sz="2400" dirty="0"/>
          </a:p>
          <a:p>
            <a:pPr marL="285750" indent="-285750">
              <a:buFont typeface="Arial" panose="020B0604020202020204" pitchFamily="34" charset="0"/>
              <a:buChar char="•"/>
            </a:pPr>
            <a:r>
              <a:rPr lang="en-US" sz="2400" dirty="0"/>
              <a:t>Are the values of variables in observations in which fraud was reported differ statistically from the values of variables in observation in which no fraud was reported?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9019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A473-EA38-4C83-9776-A4FB1BF1862E}"/>
              </a:ext>
            </a:extLst>
          </p:cNvPr>
          <p:cNvSpPr>
            <a:spLocks noGrp="1"/>
          </p:cNvSpPr>
          <p:nvPr>
            <p:ph type="title"/>
          </p:nvPr>
        </p:nvSpPr>
        <p:spPr/>
        <p:txBody>
          <a:bodyPr/>
          <a:lstStyle/>
          <a:p>
            <a:pPr algn="ctr"/>
            <a:r>
              <a:rPr lang="en-US" i="1" u="sng" dirty="0">
                <a:solidFill>
                  <a:schemeClr val="accent2">
                    <a:lumMod val="75000"/>
                  </a:schemeClr>
                </a:solidFill>
              </a:rPr>
              <a:t>Key Variables Used During Analysis</a:t>
            </a:r>
          </a:p>
        </p:txBody>
      </p:sp>
      <p:sp>
        <p:nvSpPr>
          <p:cNvPr id="3" name="TextBox 2">
            <a:extLst>
              <a:ext uri="{FF2B5EF4-FFF2-40B4-BE49-F238E27FC236}">
                <a16:creationId xmlns:a16="http://schemas.microsoft.com/office/drawing/2014/main" id="{986D2D4E-ACD3-4A71-9B59-D2ECD01C380E}"/>
              </a:ext>
            </a:extLst>
          </p:cNvPr>
          <p:cNvSpPr txBox="1"/>
          <p:nvPr/>
        </p:nvSpPr>
        <p:spPr>
          <a:xfrm flipH="1">
            <a:off x="1223355" y="2220685"/>
            <a:ext cx="892787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Total Claim Amount – Total amount of auto insurance claim.  It combines amounts for vehicle claims, injury claims and property claims.    </a:t>
            </a:r>
          </a:p>
          <a:p>
            <a:pPr marL="285750" indent="-285750">
              <a:buFont typeface="Arial" panose="020B0604020202020204" pitchFamily="34" charset="0"/>
              <a:buChar char="•"/>
            </a:pPr>
            <a:r>
              <a:rPr lang="en-US" sz="2400" dirty="0"/>
              <a:t>Umbrella Limit – Limit of umbrella insurance coverage.</a:t>
            </a:r>
          </a:p>
          <a:p>
            <a:pPr marL="285750" indent="-285750">
              <a:buFont typeface="Arial" panose="020B0604020202020204" pitchFamily="34" charset="0"/>
              <a:buChar char="•"/>
            </a:pPr>
            <a:r>
              <a:rPr lang="en-US" sz="2400" dirty="0"/>
              <a:t>Months Before Incident – created variable indicating number of months between the policy bind data and the date of the claim incident.</a:t>
            </a:r>
          </a:p>
          <a:p>
            <a:pPr marL="285750" indent="-285750">
              <a:buFont typeface="Arial" panose="020B0604020202020204" pitchFamily="34" charset="0"/>
              <a:buChar char="•"/>
            </a:pPr>
            <a:r>
              <a:rPr lang="en-US" sz="2400" dirty="0"/>
              <a:t>Witnesses – Number of witnesses to the claim incident.</a:t>
            </a:r>
          </a:p>
          <a:p>
            <a:pPr marL="285750" indent="-285750">
              <a:buFont typeface="Arial" panose="020B0604020202020204" pitchFamily="34" charset="0"/>
              <a:buChar char="•"/>
            </a:pPr>
            <a:r>
              <a:rPr lang="en-US" sz="2400" dirty="0"/>
              <a:t>Deductible – Auto insurance policy deductible amount.</a:t>
            </a:r>
          </a:p>
          <a:p>
            <a:pPr marL="285750" indent="-285750">
              <a:buFont typeface="Arial" panose="020B0604020202020204" pitchFamily="34" charset="0"/>
              <a:buChar char="•"/>
            </a:pPr>
            <a:r>
              <a:rPr lang="en-US" sz="2400" dirty="0"/>
              <a:t>Incident Severity – severity of the claim incident:  Major Damage, Minor Damage, Trivial Damage or Total Loss</a:t>
            </a:r>
          </a:p>
        </p:txBody>
      </p:sp>
    </p:spTree>
    <p:extLst>
      <p:ext uri="{BB962C8B-B14F-4D97-AF65-F5344CB8AC3E}">
        <p14:creationId xmlns:p14="http://schemas.microsoft.com/office/powerpoint/2010/main" val="404146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62014" y="374280"/>
            <a:ext cx="10515600" cy="823912"/>
          </a:xfrm>
        </p:spPr>
        <p:txBody>
          <a:bodyPr/>
          <a:lstStyle/>
          <a:p>
            <a:r>
              <a:rPr lang="en-US" i="1" u="sng" dirty="0">
                <a:solidFill>
                  <a:schemeClr val="accent2">
                    <a:lumMod val="75000"/>
                  </a:schemeClr>
                </a:solidFill>
              </a:rPr>
              <a:t>Total Claims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76056"/>
            <a:ext cx="5157787" cy="494001"/>
          </a:xfrm>
        </p:spPr>
        <p:txBody>
          <a:bodyPr/>
          <a:lstStyle/>
          <a:p>
            <a:r>
              <a:rPr lang="en-US" dirty="0"/>
              <a:t>Total Claims – Fraud Reported</a:t>
            </a:r>
          </a:p>
        </p:txBody>
      </p:sp>
      <p:pic>
        <p:nvPicPr>
          <p:cNvPr id="10" name="Content Placeholder 9">
            <a:extLst>
              <a:ext uri="{FF2B5EF4-FFF2-40B4-BE49-F238E27FC236}">
                <a16:creationId xmlns:a16="http://schemas.microsoft.com/office/drawing/2014/main" id="{3AEEF71A-AEC6-4B1E-935A-2BF89DD474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9613" y="2068312"/>
            <a:ext cx="5081158" cy="3348002"/>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72200" y="1331803"/>
            <a:ext cx="5183188" cy="494001"/>
          </a:xfrm>
        </p:spPr>
        <p:txBody>
          <a:bodyPr/>
          <a:lstStyle/>
          <a:p>
            <a:r>
              <a:rPr lang="en-US" dirty="0"/>
              <a:t>Total Claims – No Fraud Reported</a:t>
            </a:r>
          </a:p>
        </p:txBody>
      </p:sp>
      <p:pic>
        <p:nvPicPr>
          <p:cNvPr id="12" name="Content Placeholder 11">
            <a:extLst>
              <a:ext uri="{FF2B5EF4-FFF2-40B4-BE49-F238E27FC236}">
                <a16:creationId xmlns:a16="http://schemas.microsoft.com/office/drawing/2014/main" id="{1D3DBCA3-41AC-458E-BB4C-4B5DDBC32C6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2093027"/>
            <a:ext cx="5157375"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839788" y="5481944"/>
            <a:ext cx="9407236" cy="646331"/>
          </a:xfrm>
          <a:prstGeom prst="rect">
            <a:avLst/>
          </a:prstGeom>
          <a:noFill/>
        </p:spPr>
        <p:txBody>
          <a:bodyPr wrap="square" rtlCol="0">
            <a:spAutoFit/>
          </a:bodyPr>
          <a:lstStyle/>
          <a:p>
            <a:r>
              <a:rPr lang="en-US" dirty="0"/>
              <a:t>Proportion of cases at $10,000: fraud reported cases is 30% less than fraud not reported cases.</a:t>
            </a:r>
          </a:p>
          <a:p>
            <a:r>
              <a:rPr lang="en-US" dirty="0"/>
              <a:t>Proportion of cases at $70,000: fraud reported cases is 50% higher than fraud not reported cases.</a:t>
            </a:r>
          </a:p>
        </p:txBody>
      </p:sp>
    </p:spTree>
    <p:extLst>
      <p:ext uri="{BB962C8B-B14F-4D97-AF65-F5344CB8AC3E}">
        <p14:creationId xmlns:p14="http://schemas.microsoft.com/office/powerpoint/2010/main" val="47201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1034411" y="454728"/>
            <a:ext cx="10515600" cy="823912"/>
          </a:xfrm>
        </p:spPr>
        <p:txBody>
          <a:bodyPr/>
          <a:lstStyle/>
          <a:p>
            <a:r>
              <a:rPr lang="en-US" i="1" u="sng" dirty="0">
                <a:solidFill>
                  <a:schemeClr val="accent2">
                    <a:lumMod val="75000"/>
                  </a:schemeClr>
                </a:solidFill>
              </a:rPr>
              <a:t>Umbrella Limit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681163"/>
            <a:ext cx="5157787" cy="494001"/>
          </a:xfrm>
        </p:spPr>
        <p:txBody>
          <a:bodyPr/>
          <a:lstStyle/>
          <a:p>
            <a:r>
              <a:rPr lang="en-US" dirty="0"/>
              <a:t>Umbrella Limit – Fraud Reported</a:t>
            </a:r>
          </a:p>
        </p:txBody>
      </p:sp>
      <p:pic>
        <p:nvPicPr>
          <p:cNvPr id="8" name="Content Placeholder 7">
            <a:extLst>
              <a:ext uri="{FF2B5EF4-FFF2-40B4-BE49-F238E27FC236}">
                <a16:creationId xmlns:a16="http://schemas.microsoft.com/office/drawing/2014/main" id="{CA4F7AFE-3BF3-45A0-8E8C-D6E2836B68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980211"/>
            <a:ext cx="4184650" cy="2818452"/>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72200" y="1681163"/>
            <a:ext cx="5183188" cy="494001"/>
          </a:xfrm>
        </p:spPr>
        <p:txBody>
          <a:bodyPr/>
          <a:lstStyle/>
          <a:p>
            <a:r>
              <a:rPr lang="en-US" dirty="0"/>
              <a:t>Umbrella Limit – No Fraud Reported</a:t>
            </a:r>
          </a:p>
        </p:txBody>
      </p:sp>
      <p:pic>
        <p:nvPicPr>
          <p:cNvPr id="15" name="Content Placeholder 14">
            <a:extLst>
              <a:ext uri="{FF2B5EF4-FFF2-40B4-BE49-F238E27FC236}">
                <a16:creationId xmlns:a16="http://schemas.microsoft.com/office/drawing/2014/main" id="{3668AF50-44A2-4743-AC00-4BB951F97BD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979677"/>
            <a:ext cx="4186237" cy="2819521"/>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Fraud reported cases:  lower at zero limit and higher at $4 - $5 million.</a:t>
            </a:r>
          </a:p>
          <a:p>
            <a:r>
              <a:rPr lang="en-US" dirty="0"/>
              <a:t>Fraud not reported cases: higher at zero limit and lower at $4 - $5 million.</a:t>
            </a:r>
          </a:p>
        </p:txBody>
      </p:sp>
    </p:spTree>
    <p:extLst>
      <p:ext uri="{BB962C8B-B14F-4D97-AF65-F5344CB8AC3E}">
        <p14:creationId xmlns:p14="http://schemas.microsoft.com/office/powerpoint/2010/main" val="191889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Months Before Incident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fontScale="85000" lnSpcReduction="10000"/>
          </a:bodyPr>
          <a:lstStyle/>
          <a:p>
            <a:r>
              <a:rPr lang="en-US" dirty="0"/>
              <a:t>Months Before Incident – Fraud Reported</a:t>
            </a:r>
          </a:p>
        </p:txBody>
      </p:sp>
      <p:pic>
        <p:nvPicPr>
          <p:cNvPr id="8" name="Content Placeholder 7">
            <a:extLst>
              <a:ext uri="{FF2B5EF4-FFF2-40B4-BE49-F238E27FC236}">
                <a16:creationId xmlns:a16="http://schemas.microsoft.com/office/drawing/2014/main" id="{2FBA7BFE-B747-47CB-A07A-B0DDC46BE8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173836"/>
            <a:ext cx="4852506" cy="3328158"/>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fontScale="85000" lnSpcReduction="10000"/>
          </a:bodyPr>
          <a:lstStyle/>
          <a:p>
            <a:r>
              <a:rPr lang="en-US" dirty="0"/>
              <a:t>Months Before Incident – No Fraud Reported</a:t>
            </a:r>
          </a:p>
        </p:txBody>
      </p:sp>
      <p:pic>
        <p:nvPicPr>
          <p:cNvPr id="15" name="Content Placeholder 14">
            <a:extLst>
              <a:ext uri="{FF2B5EF4-FFF2-40B4-BE49-F238E27FC236}">
                <a16:creationId xmlns:a16="http://schemas.microsoft.com/office/drawing/2014/main" id="{64E64E8C-0957-4318-B482-A5560F7E41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46387" y="2202584"/>
            <a:ext cx="4852506"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Fraud reported cases at 50 months is proportionally lower than fraud not reported cases.</a:t>
            </a:r>
          </a:p>
          <a:p>
            <a:r>
              <a:rPr lang="en-US" dirty="0"/>
              <a:t>Fraud reported cases at 250 months is proportionally higher than fraud not reported cases.</a:t>
            </a:r>
          </a:p>
        </p:txBody>
      </p:sp>
    </p:spTree>
    <p:extLst>
      <p:ext uri="{BB962C8B-B14F-4D97-AF65-F5344CB8AC3E}">
        <p14:creationId xmlns:p14="http://schemas.microsoft.com/office/powerpoint/2010/main" val="412387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Witnesses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a:bodyPr>
          <a:lstStyle/>
          <a:p>
            <a:r>
              <a:rPr lang="en-US" dirty="0"/>
              <a:t>Witnesses – Fraud Reported</a:t>
            </a:r>
          </a:p>
        </p:txBody>
      </p:sp>
      <p:pic>
        <p:nvPicPr>
          <p:cNvPr id="9" name="Content Placeholder 8">
            <a:extLst>
              <a:ext uri="{FF2B5EF4-FFF2-40B4-BE49-F238E27FC236}">
                <a16:creationId xmlns:a16="http://schemas.microsoft.com/office/drawing/2014/main" id="{DDCA36F1-8717-44BD-BB88-663B8A3486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228" y="2156009"/>
            <a:ext cx="4852506" cy="3328158"/>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a:bodyPr>
          <a:lstStyle/>
          <a:p>
            <a:r>
              <a:rPr lang="en-US" dirty="0"/>
              <a:t>Witnesses – No Fraud Reported</a:t>
            </a:r>
          </a:p>
        </p:txBody>
      </p:sp>
      <p:pic>
        <p:nvPicPr>
          <p:cNvPr id="14" name="Content Placeholder 13">
            <a:extLst>
              <a:ext uri="{FF2B5EF4-FFF2-40B4-BE49-F238E27FC236}">
                <a16:creationId xmlns:a16="http://schemas.microsoft.com/office/drawing/2014/main" id="{D5898EAF-41E6-49FC-8FD6-85308D2EC69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2156009"/>
            <a:ext cx="4941426"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Witness counts increase from 0 to 2 in fraud reported cases, but decreases / remains flat for fraud not reported cases.</a:t>
            </a:r>
          </a:p>
        </p:txBody>
      </p:sp>
    </p:spTree>
    <p:extLst>
      <p:ext uri="{BB962C8B-B14F-4D97-AF65-F5344CB8AC3E}">
        <p14:creationId xmlns:p14="http://schemas.microsoft.com/office/powerpoint/2010/main" val="87206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Deductibles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a:bodyPr>
          <a:lstStyle/>
          <a:p>
            <a:r>
              <a:rPr lang="en-US" dirty="0"/>
              <a:t>Deductibles – Fraud Reported</a:t>
            </a:r>
          </a:p>
        </p:txBody>
      </p:sp>
      <p:pic>
        <p:nvPicPr>
          <p:cNvPr id="8" name="Content Placeholder 7">
            <a:extLst>
              <a:ext uri="{FF2B5EF4-FFF2-40B4-BE49-F238E27FC236}">
                <a16:creationId xmlns:a16="http://schemas.microsoft.com/office/drawing/2014/main" id="{A7CCF841-81F2-4BCB-BE16-C4BEA70E24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963" y="2173836"/>
            <a:ext cx="4877911" cy="3328158"/>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a:bodyPr>
          <a:lstStyle/>
          <a:p>
            <a:r>
              <a:rPr lang="en-US" dirty="0"/>
              <a:t>Deductibles – No Fraud Reported</a:t>
            </a:r>
          </a:p>
        </p:txBody>
      </p:sp>
      <p:pic>
        <p:nvPicPr>
          <p:cNvPr id="15" name="Content Placeholder 14">
            <a:extLst>
              <a:ext uri="{FF2B5EF4-FFF2-40B4-BE49-F238E27FC236}">
                <a16:creationId xmlns:a16="http://schemas.microsoft.com/office/drawing/2014/main" id="{70624A77-2552-4A75-89D4-3C7F0999EFE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2202584"/>
            <a:ext cx="4954129"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Fraud reported cases have higher counts at $500 and $2,000 deductible amounts but fraud not reported cases have higher counts at $1,000 deductible amounts.</a:t>
            </a:r>
          </a:p>
        </p:txBody>
      </p:sp>
    </p:spTree>
    <p:extLst>
      <p:ext uri="{BB962C8B-B14F-4D97-AF65-F5344CB8AC3E}">
        <p14:creationId xmlns:p14="http://schemas.microsoft.com/office/powerpoint/2010/main" val="8854632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1496</TotalTime>
  <Words>1604</Words>
  <Application>Microsoft Office PowerPoint</Application>
  <PresentationFormat>Widescreen</PresentationFormat>
  <Paragraphs>243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Auto Insurance Claim Fraud Predictors</vt:lpstr>
      <vt:lpstr>PowerPoint Presentation</vt:lpstr>
      <vt:lpstr>PowerPoint Presentation</vt:lpstr>
      <vt:lpstr>Key Variables Used During Analysis</vt:lpstr>
      <vt:lpstr>Total Claims Histograms</vt:lpstr>
      <vt:lpstr>Umbrella Limit Histograms</vt:lpstr>
      <vt:lpstr>Months Before Incident Histograms</vt:lpstr>
      <vt:lpstr>Witnesses Histograms</vt:lpstr>
      <vt:lpstr>Deductibles Histograms</vt:lpstr>
      <vt:lpstr>Incident Severity Histograms</vt:lpstr>
      <vt:lpstr>Total Claim Amount – Descriptive Statistics</vt:lpstr>
      <vt:lpstr>Umbrella Limit – Descriptive Statistics</vt:lpstr>
      <vt:lpstr>Months Before Incident – Descriptive Statistics</vt:lpstr>
      <vt:lpstr>Witnesses – Descriptive Statistics</vt:lpstr>
      <vt:lpstr>Deductible Amount – Descriptive Statistics</vt:lpstr>
      <vt:lpstr>Incident Severity PMF</vt:lpstr>
      <vt:lpstr>Total Claims Cumulative Distribution Functions</vt:lpstr>
      <vt:lpstr>Total Claims Probability Plots</vt:lpstr>
      <vt:lpstr>Scatterplots and Correlation</vt:lpstr>
      <vt:lpstr>Scatterplots and Correlation</vt:lpstr>
      <vt:lpstr>Scatterplots and Correlation: Total Claims and Months Before Incident</vt:lpstr>
      <vt:lpstr>Scatterplots and Correlation: Umbrella Limit and Months Before Incident</vt:lpstr>
      <vt:lpstr>Hypothesis Testing</vt:lpstr>
      <vt:lpstr>Logistic Regression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Claim Fraud Predictors</dc:title>
  <dc:creator>Mary Donovan Martello</dc:creator>
  <cp:lastModifiedBy>Mary Donovan Martello</cp:lastModifiedBy>
  <cp:revision>75</cp:revision>
  <cp:lastPrinted>2020-05-28T21:50:24Z</cp:lastPrinted>
  <dcterms:created xsi:type="dcterms:W3CDTF">2020-05-27T14:26:04Z</dcterms:created>
  <dcterms:modified xsi:type="dcterms:W3CDTF">2020-10-03T17:55:07Z</dcterms:modified>
</cp:coreProperties>
</file>