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Assistan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3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5.xml"/><Relationship Id="rId44" Type="http://schemas.openxmlformats.org/officeDocument/2006/relationships/font" Target="fonts/Assistant-regular.fntdata"/><Relationship Id="rId21" Type="http://schemas.openxmlformats.org/officeDocument/2006/relationships/slide" Target="slides/slide14.xml"/><Relationship Id="rId43" Type="http://schemas.openxmlformats.org/officeDocument/2006/relationships/font" Target="fonts/Lat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Assistant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7bbe355e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77bbe355e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7bbe355e7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77bbe355e7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77bbe355e7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277bbe355e7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77bbe355e7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77bbe355e7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7bbe355e7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77bbe355e7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7bbe355e7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77bbe355e7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7bbe355e7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77bbe355e7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7bbe355e7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77bbe355e7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7bbe355e7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77bbe355e7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7bbe355e7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77bbe355e7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77bbe355e7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77bbe355e7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7bbe355e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77bbe355e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7bbe355e7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77bbe355e7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77bbe355e7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277bbe355e7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77bbe355e7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77bbe355e7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7bbe355e7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77bbe355e7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77bbe355e7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277bbe355e7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7bbe355e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277bbe355e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77bbe355e7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77bbe355e7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77bbe355e7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277bbe355e7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77bbe355e7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77bbe355e7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77bbe355e7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77bbe355e7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7bbe355e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77bbe355e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77bbe355e7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277bbe355e7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77bbe355e7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277bbe355e7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7bbe355e7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277bbe355e7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7bbe355e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77bbe355e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7bbe355e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77bbe355e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7bbe355e7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77bbe355e7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7bbe355e7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77bbe355e7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7bbe355e7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77bbe355e7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7bbe355e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77bbe355e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Google Shape;64;p1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6" name="Google Shape;66;p1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68" name="Google Shape;68;p1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 rot="2700000">
            <a:off x="585685" y="481415"/>
            <a:ext cx="694882" cy="564848"/>
            <a:chOff x="919500" y="1916075"/>
            <a:chExt cx="1067700" cy="867900"/>
          </a:xfrm>
        </p:grpSpPr>
        <p:sp>
          <p:nvSpPr>
            <p:cNvPr id="81" name="Google Shape;81;p1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7"/>
          <p:cNvGrpSpPr/>
          <p:nvPr/>
        </p:nvGrpSpPr>
        <p:grpSpPr>
          <a:xfrm rot="8100000">
            <a:off x="7746889" y="3437649"/>
            <a:ext cx="912919" cy="742084"/>
            <a:chOff x="521400" y="3135325"/>
            <a:chExt cx="1067700" cy="867900"/>
          </a:xfrm>
        </p:grpSpPr>
        <p:sp>
          <p:nvSpPr>
            <p:cNvPr id="84" name="Google Shape;84;p1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18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92" name="Google Shape;92;p18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18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8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0" name="Google Shape;100;p18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24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1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3" name="Google Shape;173;p3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5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4" name="Google Shape;194;p3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6" name="Google Shape;196;p3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98" name="Google Shape;198;p3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3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2" name="Google Shape;202;p36"/>
          <p:cNvGrpSpPr/>
          <p:nvPr/>
        </p:nvGrpSpPr>
        <p:grpSpPr>
          <a:xfrm rot="2700000">
            <a:off x="585687" y="481413"/>
            <a:ext cx="694882" cy="564848"/>
            <a:chOff x="919500" y="1916075"/>
            <a:chExt cx="1067700" cy="867900"/>
          </a:xfrm>
        </p:grpSpPr>
        <p:sp>
          <p:nvSpPr>
            <p:cNvPr id="203" name="Google Shape;203;p3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36"/>
          <p:cNvGrpSpPr/>
          <p:nvPr/>
        </p:nvGrpSpPr>
        <p:grpSpPr>
          <a:xfrm rot="8100000">
            <a:off x="7746891" y="3437653"/>
            <a:ext cx="912919" cy="742084"/>
            <a:chOff x="521400" y="3135325"/>
            <a:chExt cx="1067700" cy="867900"/>
          </a:xfrm>
        </p:grpSpPr>
        <p:sp>
          <p:nvSpPr>
            <p:cNvPr id="206" name="Google Shape;206;p3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p4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232" name="Google Shape;232;p4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4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0" name="Google Shape;240;p4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5" name="Google Shape;275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7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7" name="Google Shape;277;p47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1" name="Google Shape;281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85" name="Google Shape;285;p49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49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1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7" name="Google Shape;297;p5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51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9" name="Google Shape;299;p5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7"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53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23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8.xml"/><Relationship Id="rId6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56" name="Google Shape;56;p13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1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1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7157996" y="4762665"/>
            <a:ext cx="1308600" cy="2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3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82" name="Google Shape;182;p33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3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Are you ready to start?</a:t>
            </a:r>
            <a:endParaRPr/>
          </a:p>
        </p:txBody>
      </p:sp>
      <p:sp>
        <p:nvSpPr>
          <p:cNvPr id="318" name="Google Shape;318;p5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319" name="Google Shape;319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8" name="Google Shape;418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64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20" name="Google Shape;420;p6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64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23" name="Google Shape;423;p6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5" name="Google Shape;42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725" y="1180988"/>
            <a:ext cx="6288799" cy="25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Nested 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1" name="Google Shape;431;p6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When you have an if statement inside another if statement this is called a </a:t>
            </a:r>
            <a:r>
              <a:rPr b="1" lang="en" sz="2200"/>
              <a:t>nested if statement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2" name="Google Shape;432;p6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p65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34" name="Google Shape;434;p6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65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37" name="Google Shape;437;p6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Nested 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4" name="Google Shape;444;p6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5" name="Google Shape;445;p6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6" name="Google Shape;446;p66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47" name="Google Shape;447;p6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66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50" name="Google Shape;450;p6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575" y="1089175"/>
            <a:ext cx="5137821" cy="2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shorthand 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If you only want to execute one statement, you can put it on the same line as the if statement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9" name="Google Shape;459;p6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0" name="Google Shape;460;p67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61" name="Google Shape;461;p6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67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64" name="Google Shape;464;p6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6" name="Google Shape;46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163" y="2063738"/>
            <a:ext cx="54197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311700" y="2987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else statement</a:t>
            </a:r>
            <a:endParaRPr/>
          </a:p>
        </p:txBody>
      </p:sp>
      <p:sp>
        <p:nvSpPr>
          <p:cNvPr id="472" name="Google Shape;472;p6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12" y="1314275"/>
            <a:ext cx="1562574" cy="1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else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else statement provides an alternate code to execute if the expression in the if statement evaluates to </a:t>
            </a:r>
            <a:r>
              <a:rPr b="1" lang="en" sz="2200"/>
              <a:t>False</a:t>
            </a:r>
            <a:endParaRPr b="1"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The </a:t>
            </a:r>
            <a:r>
              <a:rPr b="1" lang="en" sz="2200"/>
              <a:t>indented code</a:t>
            </a:r>
            <a:r>
              <a:rPr lang="en" sz="2200"/>
              <a:t> following the else statement is only executed if the expression evaluates to </a:t>
            </a:r>
            <a:r>
              <a:rPr b="1" lang="en" sz="2200"/>
              <a:t>False</a:t>
            </a:r>
            <a:endParaRPr b="1" sz="2200"/>
          </a:p>
        </p:txBody>
      </p:sp>
      <p:sp>
        <p:nvSpPr>
          <p:cNvPr id="480" name="Google Shape;480;p6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69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82" name="Google Shape;482;p69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9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69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85" name="Google Shape;485;p69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9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else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2" name="Google Shape;492;p7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3" name="Google Shape;493;p70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94" name="Google Shape;494;p7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70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97" name="Google Shape;497;p7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9" name="Google Shape;49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00" y="1314950"/>
            <a:ext cx="6124050" cy="2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/>
          <p:nvPr>
            <p:ph type="title"/>
          </p:nvPr>
        </p:nvSpPr>
        <p:spPr>
          <a:xfrm>
            <a:off x="311700" y="2987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elif statement</a:t>
            </a:r>
            <a:endParaRPr/>
          </a:p>
        </p:txBody>
      </p:sp>
      <p:sp>
        <p:nvSpPr>
          <p:cNvPr id="505" name="Google Shape;505;p7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12" y="1314275"/>
            <a:ext cx="1562574" cy="1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2" name="Google Shape;512;p7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The elif statement allows you to perform additional checks after an initial of statement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difference between an elif and an else statement is that you can provide another condition to be checked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13" name="Google Shape;513;p7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72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15" name="Google Shape;515;p7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72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518" name="Google Shape;518;p7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7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6" name="Google Shape;526;p7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7" name="Google Shape;527;p73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28" name="Google Shape;528;p7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73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531" name="Google Shape;531;p7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3" name="Google Shape;53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779" y="1308288"/>
            <a:ext cx="4724250" cy="2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 of the class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Recap of last session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statement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else statement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elif statement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try/except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finally clause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2000"/>
              <a:t>pass statement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6" name="Google Shape;326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56"/>
          <p:cNvGrpSpPr/>
          <p:nvPr/>
        </p:nvGrpSpPr>
        <p:grpSpPr>
          <a:xfrm rot="2700000">
            <a:off x="7815863" y="3738064"/>
            <a:ext cx="1067690" cy="867892"/>
            <a:chOff x="919500" y="1916075"/>
            <a:chExt cx="1067700" cy="867900"/>
          </a:xfrm>
        </p:grpSpPr>
        <p:sp>
          <p:nvSpPr>
            <p:cNvPr id="328" name="Google Shape;328;p5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56"/>
          <p:cNvGrpSpPr/>
          <p:nvPr/>
        </p:nvGrpSpPr>
        <p:grpSpPr>
          <a:xfrm rot="8100353">
            <a:off x="415571" y="3830665"/>
            <a:ext cx="734820" cy="597312"/>
            <a:chOff x="521400" y="3135325"/>
            <a:chExt cx="1067700" cy="867900"/>
          </a:xfrm>
        </p:grpSpPr>
        <p:sp>
          <p:nvSpPr>
            <p:cNvPr id="331" name="Google Shape;331;p5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When to use the elif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9" name="Google Shape;539;p7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several if statements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0" name="Google Shape;540;p7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395750"/>
            <a:ext cx="8454313" cy="33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When to use the elif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7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if - else switch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8" name="Google Shape;548;p7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9" name="Google Shape;549;p75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50" name="Google Shape;550;p7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75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553" name="Google Shape;553;p7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5" name="Google Shape;55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375" y="1738638"/>
            <a:ext cx="73152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When to use the elif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7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elif statement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2" name="Google Shape;562;p7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p76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564" name="Google Shape;564;p7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6" name="Google Shape;56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75" y="1504950"/>
            <a:ext cx="8082374" cy="235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Google Shape;567;p76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68" name="Google Shape;568;p7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shorthand if - else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5" name="Google Shape;575;p7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If you have only one if and one else statement you can put it on the same line: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6" name="Google Shape;576;p7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7" name="Google Shape;577;p77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78" name="Google Shape;578;p7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77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581" name="Google Shape;581;p7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7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3" name="Google Shape;58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02" y="2096302"/>
            <a:ext cx="6188950" cy="14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/>
          <p:nvPr>
            <p:ph type="title"/>
          </p:nvPr>
        </p:nvSpPr>
        <p:spPr>
          <a:xfrm>
            <a:off x="311700" y="2987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try/except</a:t>
            </a:r>
            <a:endParaRPr/>
          </a:p>
        </p:txBody>
      </p:sp>
      <p:sp>
        <p:nvSpPr>
          <p:cNvPr id="589" name="Google Shape;589;p7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12" y="1314275"/>
            <a:ext cx="1562574" cy="1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try/except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6" name="Google Shape;596;p7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The try-except clause is used to prevent our program from crashing if an exception is raised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97" name="Google Shape;597;p7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8" name="Google Shape;598;p79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599" name="Google Shape;599;p79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79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79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02" name="Google Shape;602;p79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79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4" name="Google Shape;60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75" y="2079688"/>
            <a:ext cx="50101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try/except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0" name="Google Shape;610;p8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1" name="Google Shape;611;p80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12" name="Google Shape;612;p8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80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15" name="Google Shape;615;p8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7" name="Google Shape;61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250" y="1589775"/>
            <a:ext cx="6852000" cy="19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try/except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3" name="Google Shape;623;p8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4" name="Google Shape;624;p81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25" name="Google Shape;625;p81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1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81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28" name="Google Shape;628;p81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1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30" name="Google Shape;63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300" y="1917025"/>
            <a:ext cx="5373377" cy="1487596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You should always try to use specific exception when working with try/except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You will learn about exceptions later in the semester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try/except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7" name="Google Shape;637;p8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Note: The try/except clause can only catch</a:t>
            </a:r>
            <a:r>
              <a:rPr b="1" lang="en" sz="2200"/>
              <a:t> </a:t>
            </a:r>
            <a:r>
              <a:rPr b="1" lang="en" sz="2200">
                <a:highlight>
                  <a:srgbClr val="E06666"/>
                </a:highlight>
              </a:rPr>
              <a:t>runtime errors</a:t>
            </a:r>
            <a:r>
              <a:rPr b="1" lang="en" sz="2200"/>
              <a:t> </a:t>
            </a:r>
            <a:r>
              <a:rPr lang="en" sz="2200"/>
              <a:t>!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This means that you cannot catch Syntax Errors using try/except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2200"/>
              <a:t>runtime error:</a:t>
            </a:r>
            <a:r>
              <a:rPr lang="en" sz="2200"/>
              <a:t> error that occurs during a programs execution</a:t>
            </a:r>
            <a:endParaRPr sz="2200"/>
          </a:p>
        </p:txBody>
      </p:sp>
      <p:sp>
        <p:nvSpPr>
          <p:cNvPr id="638" name="Google Shape;638;p8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2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40" name="Google Shape;640;p8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82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43" name="Google Shape;643;p8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n"/>
              <a:t>Background knowledge: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a Python program is executed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0" name="Google Shape;650;p83"/>
          <p:cNvSpPr txBox="1"/>
          <p:nvPr>
            <p:ph idx="1" type="body"/>
          </p:nvPr>
        </p:nvSpPr>
        <p:spPr>
          <a:xfrm>
            <a:off x="311700" y="1249850"/>
            <a:ext cx="85206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Python program is created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Compilation</a:t>
            </a:r>
            <a:endParaRPr b="1"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program is converted into byte code</a:t>
            </a:r>
            <a:endParaRPr b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Interpretation</a:t>
            </a:r>
            <a:endParaRPr b="1" sz="2200"/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byte code is is converted into machine code by PVM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machine code instructions are executed by processor and results are displayed</a:t>
            </a:r>
            <a:endParaRPr sz="2200"/>
          </a:p>
        </p:txBody>
      </p:sp>
      <p:sp>
        <p:nvSpPr>
          <p:cNvPr id="651" name="Google Shape;651;p8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2" name="Google Shape;652;p83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53" name="Google Shape;653;p8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83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56" name="Google Shape;656;p8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311700" y="2987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Recap lesson 3</a:t>
            </a:r>
            <a:endParaRPr/>
          </a:p>
        </p:txBody>
      </p:sp>
      <p:sp>
        <p:nvSpPr>
          <p:cNvPr id="338" name="Google Shape;338;p5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12" y="1314275"/>
            <a:ext cx="1562574" cy="1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try/except/else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3" name="Google Shape;663;p8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We can also use the else statement if we only want to run certain code when we do not encounter an exception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64" name="Google Shape;664;p8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5" name="Google Shape;665;p84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66" name="Google Shape;666;p8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84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69" name="Google Shape;669;p8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1" name="Google Shape;671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25" y="2036950"/>
            <a:ext cx="5695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finally clause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7" name="Google Shape;677;p8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The </a:t>
            </a:r>
            <a:r>
              <a:rPr b="1" lang="en" sz="2200"/>
              <a:t>finally</a:t>
            </a:r>
            <a:r>
              <a:rPr lang="en" sz="2200"/>
              <a:t> clause is a way to always execute code no matter if an exception occurs or not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78" name="Google Shape;678;p8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9" name="Google Shape;679;p85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80" name="Google Shape;680;p8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85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83" name="Google Shape;683;p8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675" y="1998850"/>
            <a:ext cx="4953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pass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1" name="Google Shape;691;p8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If you use an if statement and for some reason you want it to do nothing you can use the </a:t>
            </a:r>
            <a:r>
              <a:rPr b="1" lang="en" sz="2200"/>
              <a:t>pass</a:t>
            </a:r>
            <a:r>
              <a:rPr lang="en" sz="2200"/>
              <a:t> statement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92" name="Google Shape;692;p8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3" name="Google Shape;693;p86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694" name="Google Shape;694;p8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86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697" name="Google Shape;697;p8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9" name="Google Shape;69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425" y="2228550"/>
            <a:ext cx="281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Get input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5" name="Google Shape;345;p5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Get input using the input() - function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58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348" name="Google Shape;348;p58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58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351" name="Google Shape;351;p58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Convert variables, type()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Convert variables into other data types using: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int()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str()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…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 type() to get the type of a variable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59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361" name="Google Shape;361;p59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59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364" name="Google Shape;364;p59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Assignment operators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Use “=” to assign a value to a variable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 “+=” or “-=” to increase/decrease the value of a variable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2" name="Google Shape;372;p6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60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374" name="Google Shape;374;p6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60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377" name="Google Shape;377;p6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Logical operators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Use </a:t>
            </a:r>
            <a:r>
              <a:rPr b="1" lang="en" sz="2200"/>
              <a:t>and</a:t>
            </a:r>
            <a:r>
              <a:rPr lang="en" sz="2200"/>
              <a:t>, </a:t>
            </a:r>
            <a:r>
              <a:rPr b="1" lang="en" sz="2200"/>
              <a:t>or</a:t>
            </a:r>
            <a:r>
              <a:rPr lang="en" sz="2200"/>
              <a:t> and </a:t>
            </a:r>
            <a:r>
              <a:rPr b="1" lang="en" sz="2200"/>
              <a:t>not</a:t>
            </a:r>
            <a:r>
              <a:rPr lang="en" sz="2200"/>
              <a:t> to combine conditional statements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relevant for this lesson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5" name="Google Shape;385;p6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61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387" name="Google Shape;387;p61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1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61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390" name="Google Shape;390;p61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1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311700" y="2987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712" y="1314275"/>
            <a:ext cx="1562574" cy="1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 statement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200"/>
              <a:t>Is used to determine the execution of code based on the evaluation of a boolean expression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If the expression evaluates to </a:t>
            </a:r>
            <a:r>
              <a:rPr b="1" i="1" lang="en" sz="2200"/>
              <a:t>True</a:t>
            </a:r>
            <a:r>
              <a:rPr lang="en" sz="2200"/>
              <a:t>, the following indented code is executed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If the expression evaluated to </a:t>
            </a:r>
            <a:r>
              <a:rPr b="1" i="1" lang="en" sz="2200"/>
              <a:t>False</a:t>
            </a:r>
            <a:r>
              <a:rPr lang="en" sz="2200"/>
              <a:t>, the indented code following the if statement is skipped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92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6" name="Google Shape;406;p63"/>
          <p:cNvGrpSpPr/>
          <p:nvPr/>
        </p:nvGrpSpPr>
        <p:grpSpPr>
          <a:xfrm rot="2700000">
            <a:off x="7815864" y="3738063"/>
            <a:ext cx="1067690" cy="867892"/>
            <a:chOff x="919500" y="1916075"/>
            <a:chExt cx="1067700" cy="867900"/>
          </a:xfrm>
        </p:grpSpPr>
        <p:sp>
          <p:nvSpPr>
            <p:cNvPr id="407" name="Google Shape;407;p6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63"/>
          <p:cNvGrpSpPr/>
          <p:nvPr/>
        </p:nvGrpSpPr>
        <p:grpSpPr>
          <a:xfrm rot="8100353">
            <a:off x="339369" y="4211438"/>
            <a:ext cx="734820" cy="597312"/>
            <a:chOff x="521400" y="3135325"/>
            <a:chExt cx="1067700" cy="867900"/>
          </a:xfrm>
        </p:grpSpPr>
        <p:sp>
          <p:nvSpPr>
            <p:cNvPr id="410" name="Google Shape;410;p6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