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1.xml" ContentType="application/vnd.openxmlformats-officedocument.presentationml.notes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1" autoAdjust="0"/>
    <p:restoredTop sz="94660"/>
  </p:normalViewPr>
  <p:slideViewPr>
    <p:cSldViewPr snapToGrid="0">
      <p:cViewPr varScale="1">
        <p:scale>
          <a:sx n="53" d="100"/>
          <a:sy n="53" d="100"/>
        </p:scale>
        <p:origin x="180" y="5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1" name=""/>
        <p:cNvGrpSpPr/>
        <p:nvPr/>
      </p:nvGrpSpPr>
      <p:grpSpPr>
        <a:xfrm>
          <a:off x="0" y="0"/>
          <a:ext cx="0" cy="0"/>
          <a:chOff x="0" y="0"/>
          <a:chExt cx="0" cy="0"/>
        </a:xfrm>
      </p:grpSpPr>
      <p:sp>
        <p:nvSpPr>
          <p:cNvPr id="104866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0" name=""/>
          <p:cNvSpPr>
            <a:spLocks noGrp="1"/>
          </p:cNvSpPr>
          <p:nvPr>
            <p:ph type="body"/>
          </p:nvPr>
        </p:nvSpPr>
        <p:spPr/>
        <p:txBody>
          <a:bodyPr/>
          <a:p>
            <a:r>
              <a:rPr altLang="en-US" lang="zh-CN"/>
              <a:t>⁷Conversation with Gemini
Give me solution for this exercise and tell me about it 
I'm sorry, I don't have access to image information yet. I'm still under development and learning how to process image information.
Give me explanation about configuring DNS,DHCP and web server on Linux 
Show drafts
Configuring DNS, DHCP, and Web Server on Linux
Understanding the Components
Before diving into the configuration, let's briefly understand what each component does:
DNS (Domain Name System): Translates human-readable domain names (like [invalid URL removed]) into machine-readable IP addresses.
DHCP (Dynamic Host Configuration Protocol): Automatically assigns IP addresses, subnet masks, default gateways, and DNS server addresses to devices on a network.
Web Server: Delivers web content (HTML, images, etc.) to clients (browsers) over the HTTP protocol.
Configuring DNS
Popular DNS software: BIND (Berkeley Internet Name Domain)
Steps:
Install BIND:
Bash
sudo apt install bind9
Use code with caution.
Configure BIND:
Edit the configuration files: /etc/bind/named.conf, /etc/bind/named.conf.options, /etc/bind/named.conf.local.
Define zones (forward and reverse lookup), resource records (A, NS, MX, etc.), and other parameters.
Example configuration:
zone "example.com" IN {
    type master;
    file "/etc/bind/db.example.com";
};
Create zone files:
Create files like /etc/bind/db.example.com to define domain-specific records.
Start and enable BIND service:
Bash
sudo systemctl start bind9
sudo systemctl enable bind9
Use code with caution.
Configuring DHCP
Popular DHCP software: ISC DHCP
Steps:
Install ISC DHCP:
Bash
sudo apt install isc-dhcp-server
Use code with caution.
Configure DHCP:
Edit the configuration file: /etc/dhcp/dhcpd.conf.
Define network ranges, subnet masks, default gateways, DNS servers, and lease times.
Example configuration:
subnet 192.168.1.0 netmask 255.255.255.0 {
    range 192.168.1.100 192.168.1.200;
    option routers 192.168.1.1;
    option domain-name-servers   
 8.8.8.8, 8.8.4.4;
}
Start and enable DHCP service:
Bash
sudo systemctl start isc-dhcp-server
sudo systemctl enable isc-dhcp-server
Use code with caution.
Configuring Web Server
Popular web server software: Apache, Nginx
Steps:
Install web server:
Bash
sudo apt install apache2
``` (for Apache)
```bash
sudo apt install nginx
``` (for Nginx)
Use code with caution.
Configure web server:
Edit the configuration file (e.g., /etc/apache2/apache2.conf for Apache, /etc/nginx/nginx.conf for Nginx).
Define document root, virtual hosts, error pages, and other settings.
Create web content:
Place your website files in the document root (usually /var/www/html for Apache).
Start and enable web server service:
Bash
sudo systemctl start apache2
sudo systemctl enable apache2
``` (for Apache)
```bash
sudo systemctl start nginx
sudo systemctl enable nginx
``` (for Nginx)
Use code with caution.
Additional Considerations
Firewall: Configure your firewall (e.g., ufw) to allow traffic for DNS, DHCP, and web services.
Network interfaces: Ensure correct network interface configuration (e.g., IP addresses, routing).
Testing: Thoroughly test the configuration of each service to ensure proper functionality.
Security: Implement security measures to protect your servers (e.g., strong passwords, regular updates, firewalls).
Note: This is a basic overview. The actual configuration will vary depending on your specific requirements and Linux distribution. Refer to the official documentation for detailed instructions and troubleshooting.
Would you like to focus on a specific component or do you have a particular use case in mind?
I can provide more detailed instructions and examples based on your needs.
Sources and related content
www.tutorialspoint.com
www.tutorialspoint.com</a:t>
            </a:r>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3" name=""/>
        <p:cNvGrpSpPr/>
        <p:nvPr/>
      </p:nvGrpSpPr>
      <p:grpSpPr>
        <a:xfrm>
          <a:off x="0" y="0"/>
          <a:ext cx="0" cy="0"/>
          <a:chOff x="0" y="0"/>
          <a:chExt cx="0" cy="0"/>
        </a:xfrm>
      </p:grpSpPr>
      <p:sp>
        <p:nvSpPr>
          <p:cNvPr id="1048594"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1048595"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US"/>
          </a:p>
        </p:txBody>
      </p:sp>
      <p:sp>
        <p:nvSpPr>
          <p:cNvPr id="1048596" name="Date Placeholder 3"/>
          <p:cNvSpPr>
            <a:spLocks noGrp="1"/>
          </p:cNvSpPr>
          <p:nvPr>
            <p:ph type="dt" sz="half" idx="10"/>
          </p:nvPr>
        </p:nvSpPr>
        <p:spPr/>
        <p:txBody>
          <a:bodyPr/>
          <a:p>
            <a:fld id="{63A1C593-65D0-4073-BCC9-577B9352EA97}" type="datetimeFigureOut">
              <a:rPr lang="en-US" smtClean="0"/>
            </a:fld>
            <a:endParaRPr lang="en-US"/>
          </a:p>
        </p:txBody>
      </p:sp>
      <p:sp>
        <p:nvSpPr>
          <p:cNvPr id="1048597" name="Footer Placeholder 4"/>
          <p:cNvSpPr>
            <a:spLocks noGrp="1"/>
          </p:cNvSpPr>
          <p:nvPr>
            <p:ph type="ftr" sz="quarter" idx="11"/>
          </p:nvPr>
        </p:nvSpPr>
        <p:spPr/>
        <p:txBody>
          <a:bodyPr/>
          <a:p>
            <a:endParaRPr lang="en-US"/>
          </a:p>
        </p:txBody>
      </p:sp>
      <p:sp>
        <p:nvSpPr>
          <p:cNvPr id="1048598"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27" name="Title 1"/>
          <p:cNvSpPr>
            <a:spLocks noGrp="1"/>
          </p:cNvSpPr>
          <p:nvPr>
            <p:ph type="title"/>
          </p:nvPr>
        </p:nvSpPr>
        <p:spPr/>
        <p:txBody>
          <a:bodyPr/>
          <a:p>
            <a:r>
              <a:rPr lang="en-US" smtClean="0"/>
              <a:t>Click to edit Master title style</a:t>
            </a:r>
            <a:endParaRPr lang="en-US"/>
          </a:p>
        </p:txBody>
      </p:sp>
      <p:sp>
        <p:nvSpPr>
          <p:cNvPr id="1048628"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29"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30" name="Footer Placeholder 4"/>
          <p:cNvSpPr>
            <a:spLocks noGrp="1"/>
          </p:cNvSpPr>
          <p:nvPr>
            <p:ph type="ftr" sz="quarter" idx="11"/>
          </p:nvPr>
        </p:nvSpPr>
        <p:spPr/>
        <p:txBody>
          <a:bodyPr/>
          <a:p>
            <a:endParaRPr lang="en-US"/>
          </a:p>
        </p:txBody>
      </p:sp>
      <p:sp>
        <p:nvSpPr>
          <p:cNvPr id="1048631"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3" name=""/>
        <p:cNvGrpSpPr/>
        <p:nvPr/>
      </p:nvGrpSpPr>
      <p:grpSpPr>
        <a:xfrm>
          <a:off x="0" y="0"/>
          <a:ext cx="0" cy="0"/>
          <a:chOff x="0" y="0"/>
          <a:chExt cx="0" cy="0"/>
        </a:xfrm>
      </p:grpSpPr>
      <p:sp>
        <p:nvSpPr>
          <p:cNvPr id="1048616"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US"/>
          </a:p>
        </p:txBody>
      </p:sp>
      <p:sp>
        <p:nvSpPr>
          <p:cNvPr id="1048617" name="Vertical Text Placeholder 2"/>
          <p:cNvSpPr>
            <a:spLocks noGrp="1"/>
          </p:cNvSpPr>
          <p:nvPr>
            <p:ph type="body" orient="vert" idx="1"/>
          </p:nvPr>
        </p:nvSpPr>
        <p:spPr>
          <a:xfrm>
            <a:off x="838200" y="365125"/>
            <a:ext cx="7734300" cy="5811838"/>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18"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19" name="Footer Placeholder 4"/>
          <p:cNvSpPr>
            <a:spLocks noGrp="1"/>
          </p:cNvSpPr>
          <p:nvPr>
            <p:ph type="ftr" sz="quarter" idx="11"/>
          </p:nvPr>
        </p:nvSpPr>
        <p:spPr/>
        <p:txBody>
          <a:bodyPr/>
          <a:p>
            <a:endParaRPr lang="en-US"/>
          </a:p>
        </p:txBody>
      </p:sp>
      <p:sp>
        <p:nvSpPr>
          <p:cNvPr id="1048620"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x">
  <p:cSld name="Title and Text">
    <p:spTree>
      <p:nvGrpSpPr>
        <p:cNvPr id="42" name=""/>
        <p:cNvGrpSpPr/>
        <p:nvPr/>
      </p:nvGrpSpPr>
      <p:grpSpPr>
        <a:xfrm>
          <a:off x="0" y="0"/>
          <a:ext cx="0" cy="0"/>
          <a:chOff x="0" y="0"/>
          <a:chExt cx="0" cy="0"/>
        </a:xfrm>
      </p:grpSpPr>
      <p:sp>
        <p:nvSpPr>
          <p:cNvPr id="1048611" name="Title 1"/>
          <p:cNvSpPr>
            <a:spLocks noGrp="1"/>
          </p:cNvSpPr>
          <p:nvPr>
            <p:ph type="title"/>
          </p:nvPr>
        </p:nvSpPr>
        <p:spPr/>
        <p:txBody>
          <a:bodyPr/>
          <a:p>
            <a:r>
              <a:rPr lang="en-US" smtClean="0"/>
              <a:t>Click to edit Master title style</a:t>
            </a:r>
            <a:endParaRPr lang="en-US"/>
          </a:p>
        </p:txBody>
      </p:sp>
      <p:sp>
        <p:nvSpPr>
          <p:cNvPr id="1048612" name="Text Placeholder 2"/>
          <p:cNvSpPr>
            <a:spLocks noGrp="1"/>
          </p:cNvSpPr>
          <p:nvPr>
            <p:ph type="body"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13"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14" name="Footer Placeholder 4"/>
          <p:cNvSpPr>
            <a:spLocks noGrp="1"/>
          </p:cNvSpPr>
          <p:nvPr>
            <p:ph type="ftr" sz="quarter" idx="11"/>
          </p:nvPr>
        </p:nvSpPr>
        <p:spPr/>
        <p:txBody>
          <a:bodyPr/>
          <a:p>
            <a:endParaRPr lang="en-US"/>
          </a:p>
        </p:txBody>
      </p:sp>
      <p:sp>
        <p:nvSpPr>
          <p:cNvPr id="1048615"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 name=""/>
        <p:cNvGrpSpPr/>
        <p:nvPr/>
      </p:nvGrpSpPr>
      <p:grpSpPr>
        <a:xfrm>
          <a:off x="0" y="0"/>
          <a:ext cx="0" cy="0"/>
          <a:chOff x="0" y="0"/>
          <a:chExt cx="0" cy="0"/>
        </a:xfrm>
      </p:grpSpPr>
      <p:sp>
        <p:nvSpPr>
          <p:cNvPr id="1048581" name="Title 1"/>
          <p:cNvSpPr>
            <a:spLocks noGrp="1"/>
          </p:cNvSpPr>
          <p:nvPr>
            <p:ph type="title"/>
          </p:nvPr>
        </p:nvSpPr>
        <p:spPr/>
        <p:txBody>
          <a:bodyPr/>
          <a:p>
            <a:r>
              <a:rPr lang="en-US" smtClean="0"/>
              <a:t>Click to edit Master title style</a:t>
            </a:r>
            <a:endParaRPr lang="en-US"/>
          </a:p>
        </p:txBody>
      </p:sp>
      <p:sp>
        <p:nvSpPr>
          <p:cNvPr id="1048582"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583" name="Date Placeholder 3"/>
          <p:cNvSpPr>
            <a:spLocks noGrp="1"/>
          </p:cNvSpPr>
          <p:nvPr>
            <p:ph type="dt" sz="half" idx="10"/>
          </p:nvPr>
        </p:nvSpPr>
        <p:spPr/>
        <p:txBody>
          <a:bodyPr/>
          <a:p>
            <a:fld id="{63A1C593-65D0-4073-BCC9-577B9352EA97}" type="datetimeFigureOut">
              <a:rPr lang="en-US" smtClean="0"/>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3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1048633"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endParaRPr lang="en-US" smtClean="0"/>
          </a:p>
        </p:txBody>
      </p:sp>
      <p:sp>
        <p:nvSpPr>
          <p:cNvPr id="1048634"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35" name="Footer Placeholder 4"/>
          <p:cNvSpPr>
            <a:spLocks noGrp="1"/>
          </p:cNvSpPr>
          <p:nvPr>
            <p:ph type="ftr" sz="quarter" idx="11"/>
          </p:nvPr>
        </p:nvSpPr>
        <p:spPr/>
        <p:txBody>
          <a:bodyPr/>
          <a:p>
            <a:endParaRPr lang="en-US"/>
          </a:p>
        </p:txBody>
      </p:sp>
      <p:sp>
        <p:nvSpPr>
          <p:cNvPr id="104863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37" name="Title 1"/>
          <p:cNvSpPr>
            <a:spLocks noGrp="1"/>
          </p:cNvSpPr>
          <p:nvPr>
            <p:ph type="title"/>
          </p:nvPr>
        </p:nvSpPr>
        <p:spPr/>
        <p:txBody>
          <a:bodyPr/>
          <a:p>
            <a:r>
              <a:rPr lang="en-US" smtClean="0"/>
              <a:t>Click to edit Master title style</a:t>
            </a:r>
            <a:endParaRPr lang="en-US"/>
          </a:p>
        </p:txBody>
      </p:sp>
      <p:sp>
        <p:nvSpPr>
          <p:cNvPr id="1048638" name="Content Placeholder 2"/>
          <p:cNvSpPr>
            <a:spLocks noGrp="1"/>
          </p:cNvSpPr>
          <p:nvPr>
            <p:ph sz="half" idx="1"/>
          </p:nvPr>
        </p:nvSpPr>
        <p:spPr>
          <a:xfrm>
            <a:off x="838200" y="1825625"/>
            <a:ext cx="5181600" cy="435133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39" name="Content Placeholder 3"/>
          <p:cNvSpPr>
            <a:spLocks noGrp="1"/>
          </p:cNvSpPr>
          <p:nvPr>
            <p:ph sz="half" idx="2"/>
          </p:nvPr>
        </p:nvSpPr>
        <p:spPr>
          <a:xfrm>
            <a:off x="6172200" y="1825625"/>
            <a:ext cx="5181600" cy="435133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0" name="Date Placeholder 4"/>
          <p:cNvSpPr>
            <a:spLocks noGrp="1"/>
          </p:cNvSpPr>
          <p:nvPr>
            <p:ph type="dt" sz="half" idx="10"/>
          </p:nvPr>
        </p:nvSpPr>
        <p:spPr/>
        <p:txBody>
          <a:bodyPr/>
          <a:p>
            <a:fld id="{63A1C593-65D0-4073-BCC9-577B9352EA97}" type="datetimeFigureOut">
              <a:rPr lang="en-US" smtClean="0"/>
            </a:fld>
            <a:endParaRPr lang="en-US"/>
          </a:p>
        </p:txBody>
      </p:sp>
      <p:sp>
        <p:nvSpPr>
          <p:cNvPr id="1048641" name="Footer Placeholder 5"/>
          <p:cNvSpPr>
            <a:spLocks noGrp="1"/>
          </p:cNvSpPr>
          <p:nvPr>
            <p:ph type="ftr" sz="quarter" idx="11"/>
          </p:nvPr>
        </p:nvSpPr>
        <p:spPr/>
        <p:txBody>
          <a:bodyPr/>
          <a:p>
            <a:endParaRPr lang="en-US"/>
          </a:p>
        </p:txBody>
      </p:sp>
      <p:sp>
        <p:nvSpPr>
          <p:cNvPr id="1048642"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8" name=""/>
        <p:cNvGrpSpPr/>
        <p:nvPr/>
      </p:nvGrpSpPr>
      <p:grpSpPr>
        <a:xfrm>
          <a:off x="0" y="0"/>
          <a:ext cx="0" cy="0"/>
          <a:chOff x="0" y="0"/>
          <a:chExt cx="0" cy="0"/>
        </a:xfrm>
      </p:grpSpPr>
      <p:sp>
        <p:nvSpPr>
          <p:cNvPr id="1048643" name="Title 1"/>
          <p:cNvSpPr>
            <a:spLocks noGrp="1"/>
          </p:cNvSpPr>
          <p:nvPr>
            <p:ph type="title"/>
          </p:nvPr>
        </p:nvSpPr>
        <p:spPr>
          <a:xfrm>
            <a:off x="839788" y="365125"/>
            <a:ext cx="10515600" cy="1325563"/>
          </a:xfrm>
        </p:spPr>
        <p:txBody>
          <a:bodyPr/>
          <a:p>
            <a:r>
              <a:rPr lang="en-US" smtClean="0"/>
              <a:t>Click to edit Master title style</a:t>
            </a:r>
            <a:endParaRPr lang="en-US"/>
          </a:p>
        </p:txBody>
      </p:sp>
      <p:sp>
        <p:nvSpPr>
          <p:cNvPr id="1048644"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45" name="Content Placeholder 3"/>
          <p:cNvSpPr>
            <a:spLocks noGrp="1"/>
          </p:cNvSpPr>
          <p:nvPr>
            <p:ph sz="half" idx="2"/>
          </p:nvPr>
        </p:nvSpPr>
        <p:spPr>
          <a:xfrm>
            <a:off x="839788" y="2505075"/>
            <a:ext cx="5157787"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6"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47" name="Content Placeholder 5"/>
          <p:cNvSpPr>
            <a:spLocks noGrp="1"/>
          </p:cNvSpPr>
          <p:nvPr>
            <p:ph sz="quarter" idx="4"/>
          </p:nvPr>
        </p:nvSpPr>
        <p:spPr>
          <a:xfrm>
            <a:off x="6172200" y="2505075"/>
            <a:ext cx="5183188"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8" name="Date Placeholder 6"/>
          <p:cNvSpPr>
            <a:spLocks noGrp="1"/>
          </p:cNvSpPr>
          <p:nvPr>
            <p:ph type="dt" sz="half" idx="10"/>
          </p:nvPr>
        </p:nvSpPr>
        <p:spPr/>
        <p:txBody>
          <a:bodyPr/>
          <a:p>
            <a:fld id="{63A1C593-65D0-4073-BCC9-577B9352EA97}" type="datetimeFigureOut">
              <a:rPr lang="en-US" smtClean="0"/>
            </a:fld>
            <a:endParaRPr lang="en-US"/>
          </a:p>
        </p:txBody>
      </p:sp>
      <p:sp>
        <p:nvSpPr>
          <p:cNvPr id="1048649" name="Footer Placeholder 7"/>
          <p:cNvSpPr>
            <a:spLocks noGrp="1"/>
          </p:cNvSpPr>
          <p:nvPr>
            <p:ph type="ftr" sz="quarter" idx="11"/>
          </p:nvPr>
        </p:nvSpPr>
        <p:spPr/>
        <p:txBody>
          <a:bodyPr/>
          <a:p>
            <a:endParaRPr lang="en-US"/>
          </a:p>
        </p:txBody>
      </p:sp>
      <p:sp>
        <p:nvSpPr>
          <p:cNvPr id="1048650"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07" name="Title 1"/>
          <p:cNvSpPr>
            <a:spLocks noGrp="1"/>
          </p:cNvSpPr>
          <p:nvPr>
            <p:ph type="title"/>
          </p:nvPr>
        </p:nvSpPr>
        <p:spPr/>
        <p:txBody>
          <a:bodyPr/>
          <a:p>
            <a:r>
              <a:rPr lang="en-US" smtClean="0"/>
              <a:t>Click to edit Master title style</a:t>
            </a:r>
            <a:endParaRPr lang="en-US"/>
          </a:p>
        </p:txBody>
      </p:sp>
      <p:sp>
        <p:nvSpPr>
          <p:cNvPr id="1048608" name="Date Placeholder 2"/>
          <p:cNvSpPr>
            <a:spLocks noGrp="1"/>
          </p:cNvSpPr>
          <p:nvPr>
            <p:ph type="dt" sz="half" idx="10"/>
          </p:nvPr>
        </p:nvSpPr>
        <p:spPr/>
        <p:txBody>
          <a:bodyPr/>
          <a:p>
            <a:fld id="{63A1C593-65D0-4073-BCC9-577B9352EA97}" type="datetimeFigureOut">
              <a:rPr lang="en-US" smtClean="0"/>
            </a:fld>
            <a:endParaRPr lang="en-US"/>
          </a:p>
        </p:txBody>
      </p:sp>
      <p:sp>
        <p:nvSpPr>
          <p:cNvPr id="1048609" name="Footer Placeholder 3"/>
          <p:cNvSpPr>
            <a:spLocks noGrp="1"/>
          </p:cNvSpPr>
          <p:nvPr>
            <p:ph type="ftr" sz="quarter" idx="11"/>
          </p:nvPr>
        </p:nvSpPr>
        <p:spPr/>
        <p:txBody>
          <a:bodyPr/>
          <a:p>
            <a:endParaRPr lang="en-US"/>
          </a:p>
        </p:txBody>
      </p:sp>
      <p:sp>
        <p:nvSpPr>
          <p:cNvPr id="1048610"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51" name="Date Placeholder 1"/>
          <p:cNvSpPr>
            <a:spLocks noGrp="1"/>
          </p:cNvSpPr>
          <p:nvPr>
            <p:ph type="dt" sz="half" idx="10"/>
          </p:nvPr>
        </p:nvSpPr>
        <p:spPr/>
        <p:txBody>
          <a:bodyPr/>
          <a:p>
            <a:fld id="{63A1C593-65D0-4073-BCC9-577B9352EA97}" type="datetimeFigureOut">
              <a:rPr lang="en-US" smtClean="0"/>
            </a:fld>
            <a:endParaRPr lang="en-US"/>
          </a:p>
        </p:txBody>
      </p:sp>
      <p:sp>
        <p:nvSpPr>
          <p:cNvPr id="1048652" name="Footer Placeholder 2"/>
          <p:cNvSpPr>
            <a:spLocks noGrp="1"/>
          </p:cNvSpPr>
          <p:nvPr>
            <p:ph type="ftr" sz="quarter" idx="11"/>
          </p:nvPr>
        </p:nvSpPr>
        <p:spPr/>
        <p:txBody>
          <a:bodyPr/>
          <a:p>
            <a:endParaRPr lang="en-US"/>
          </a:p>
        </p:txBody>
      </p:sp>
      <p:sp>
        <p:nvSpPr>
          <p:cNvPr id="1048653"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54"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55"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endParaRPr lang="en-US" smtClean="0"/>
          </a:p>
        </p:txBody>
      </p:sp>
      <p:sp>
        <p:nvSpPr>
          <p:cNvPr id="1048657" name="Date Placeholder 4"/>
          <p:cNvSpPr>
            <a:spLocks noGrp="1"/>
          </p:cNvSpPr>
          <p:nvPr>
            <p:ph type="dt" sz="half" idx="10"/>
          </p:nvPr>
        </p:nvSpPr>
        <p:spPr/>
        <p:txBody>
          <a:bodyPr/>
          <a:p>
            <a:fld id="{63A1C593-65D0-4073-BCC9-577B9352EA97}" type="datetimeFigureOut">
              <a:rPr lang="en-US" smtClean="0"/>
            </a:fld>
            <a:endParaRPr lang="en-US"/>
          </a:p>
        </p:txBody>
      </p:sp>
      <p:sp>
        <p:nvSpPr>
          <p:cNvPr id="1048658" name="Footer Placeholder 5"/>
          <p:cNvSpPr>
            <a:spLocks noGrp="1"/>
          </p:cNvSpPr>
          <p:nvPr>
            <p:ph type="ftr" sz="quarter" idx="11"/>
          </p:nvPr>
        </p:nvSpPr>
        <p:spPr/>
        <p:txBody>
          <a:bodyPr/>
          <a:p>
            <a:endParaRPr lang="en-US"/>
          </a:p>
        </p:txBody>
      </p:sp>
      <p:sp>
        <p:nvSpPr>
          <p:cNvPr id="1048659"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21"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22"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23"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endParaRPr lang="en-US" smtClean="0"/>
          </a:p>
        </p:txBody>
      </p:sp>
      <p:sp>
        <p:nvSpPr>
          <p:cNvPr id="1048624" name="Date Placeholder 4"/>
          <p:cNvSpPr>
            <a:spLocks noGrp="1"/>
          </p:cNvSpPr>
          <p:nvPr>
            <p:ph type="dt" sz="half" idx="10"/>
          </p:nvPr>
        </p:nvSpPr>
        <p:spPr/>
        <p:txBody>
          <a:bodyPr/>
          <a:p>
            <a:fld id="{63A1C593-65D0-4073-BCC9-577B9352EA97}" type="datetimeFigureOut">
              <a:rPr lang="en-US" smtClean="0"/>
            </a:fld>
            <a:endParaRPr lang="en-US"/>
          </a:p>
        </p:txBody>
      </p:sp>
      <p:sp>
        <p:nvSpPr>
          <p:cNvPr id="1048625" name="Footer Placeholder 5"/>
          <p:cNvSpPr>
            <a:spLocks noGrp="1"/>
          </p:cNvSpPr>
          <p:nvPr>
            <p:ph type="ftr" sz="quarter" idx="11"/>
          </p:nvPr>
        </p:nvSpPr>
        <p:spPr/>
        <p:txBody>
          <a:bodyPr/>
          <a:p>
            <a:endParaRPr lang="en-US"/>
          </a:p>
        </p:txBody>
      </p:sp>
      <p:sp>
        <p:nvSpPr>
          <p:cNvPr id="1048626"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9B618960-8005-486C-9A75-10CB2AAC16F9}"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p:grpSpPr>
      <p:sp>
        <p:nvSpPr>
          <p:cNvPr id="1048599" name="Title 1"/>
          <p:cNvSpPr>
            <a:spLocks noGrp="1"/>
          </p:cNvSpPr>
          <p:nvPr>
            <p:ph type="ctrTitle"/>
          </p:nvPr>
        </p:nvSpPr>
        <p:spPr>
          <a:xfrm>
            <a:off x="1524000" y="208280"/>
            <a:ext cx="9144000" cy="2402205"/>
          </a:xfrm>
        </p:spPr>
        <p:txBody>
          <a:bodyPr/>
          <a:p>
            <a:pPr algn="l"/>
            <a:r>
              <a:rPr sz="4000" lang="en-US"/>
              <a:t>TO configure</a:t>
            </a:r>
            <a:br>
              <a:rPr sz="4000" lang="en-US"/>
            </a:br>
            <a:r>
              <a:rPr sz="4000" lang="en-US"/>
              <a:t>DNS(Domain Name System)</a:t>
            </a:r>
            <a:br>
              <a:rPr sz="4000" lang="en-US"/>
            </a:br>
            <a:r>
              <a:rPr sz="4000" lang="en-US"/>
              <a:t>DHCP</a:t>
            </a:r>
            <a:br>
              <a:rPr sz="4000" lang="en-US"/>
            </a:br>
            <a:r>
              <a:rPr sz="4000" lang="en-US"/>
              <a:t>Web Server</a:t>
            </a:r>
            <a:endParaRPr sz="4000" lang="en-US"/>
          </a:p>
        </p:txBody>
      </p:sp>
      <p:sp>
        <p:nvSpPr>
          <p:cNvPr id="1048600" name="Subtitle 2"/>
          <p:cNvSpPr>
            <a:spLocks noGrp="1"/>
          </p:cNvSpPr>
          <p:nvPr>
            <p:ph type="subTitle" idx="1"/>
          </p:nvPr>
        </p:nvSpPr>
        <p:spPr>
          <a:xfrm>
            <a:off x="5024120" y="3545205"/>
            <a:ext cx="6729730" cy="2927350"/>
          </a:xfrm>
        </p:spPr>
        <p:txBody>
          <a:bodyPr>
            <a:normAutofit/>
          </a:bodyPr>
          <a:p>
            <a:r>
              <a:rPr lang="en-US"/>
              <a:t>Presented by </a:t>
            </a:r>
            <a:endParaRPr lang="en-US"/>
          </a:p>
          <a:p>
            <a:r>
              <a:rPr lang="en-US"/>
              <a:t>Razia(02)</a:t>
            </a:r>
            <a:endParaRPr lang="en-US"/>
          </a:p>
          <a:p>
            <a:r>
              <a:rPr lang="en-US"/>
              <a:t>Syed Mushtaque Shah(20)</a:t>
            </a:r>
            <a:endParaRPr lang="en-US"/>
          </a:p>
          <a:p>
            <a:r>
              <a:rPr lang="en-US"/>
              <a:t>Saifullah (26)</a:t>
            </a:r>
            <a:endParaRPr lang="en-US"/>
          </a:p>
          <a:p>
            <a:r>
              <a:rPr lang="en-US"/>
              <a:t>Mary Florence(46)</a:t>
            </a:r>
            <a:endParaRPr lang="en-US"/>
          </a:p>
          <a:p>
            <a:r>
              <a:rPr lang="en-US"/>
              <a:t>Musain(56)</a:t>
            </a:r>
            <a:endParaRPr lang="en-US"/>
          </a:p>
        </p:txBody>
      </p:sp>
      <p:pic>
        <p:nvPicPr>
          <p:cNvPr id="2097152" name="Picture 4"/>
          <p:cNvPicPr>
            <a:picLocks noChangeAspect="1"/>
          </p:cNvPicPr>
          <p:nvPr/>
        </p:nvPicPr>
        <p:blipFill>
          <a:blip xmlns:r="http://schemas.openxmlformats.org/officeDocument/2006/relationships" r:embed="rId1"/>
          <a:srcRect t="5448"/>
          <a:stretch>
            <a:fillRect/>
          </a:stretch>
        </p:blipFill>
        <p:spPr>
          <a:xfrm>
            <a:off x="7252335" y="713740"/>
            <a:ext cx="901065" cy="977265"/>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p:grpSpPr>
      <p:sp>
        <p:nvSpPr>
          <p:cNvPr id="1048588" name="Title 3"/>
          <p:cNvSpPr>
            <a:spLocks noGrp="1"/>
          </p:cNvSpPr>
          <p:nvPr>
            <p:ph type="title"/>
          </p:nvPr>
        </p:nvSpPr>
        <p:spPr/>
        <p:txBody>
          <a:bodyPr/>
          <a:p>
            <a:endParaRPr lang="en-US"/>
          </a:p>
        </p:txBody>
      </p:sp>
      <p:sp>
        <p:nvSpPr>
          <p:cNvPr id="1048589" name="Content Placeholder 4"/>
          <p:cNvSpPr>
            <a:spLocks noGrp="1"/>
          </p:cNvSpPr>
          <p:nvPr>
            <p:ph idx="1"/>
          </p:nvPr>
        </p:nvSpPr>
        <p:spPr/>
        <p:txBody>
          <a:bodyPr>
            <a:normAutofit fontScale="25000" lnSpcReduction="20000"/>
          </a:bodyPr>
          <a:p>
            <a:r>
              <a:rPr lang="en-US"/>
              <a:t>Conversation with Gemini</a:t>
            </a:r>
            <a:endParaRPr lang="en-US"/>
          </a:p>
          <a:p>
            <a:r>
              <a:rPr lang="en-US"/>
              <a:t>Give me solution for this exercise and tell me about it </a:t>
            </a:r>
            <a:endParaRPr lang="en-US"/>
          </a:p>
          <a:p>
            <a:r>
              <a:rPr lang="en-US"/>
              <a:t>I'm sorry, I don't have access to image information yet. I'm still under development and learning how to process image information.</a:t>
            </a:r>
            <a:endParaRPr lang="en-US"/>
          </a:p>
          <a:p>
            <a:r>
              <a:rPr lang="en-US"/>
              <a:t>Give me explanation about configuring DNS,DHCP and web server on Linux </a:t>
            </a:r>
            <a:endParaRPr lang="en-US"/>
          </a:p>
          <a:p>
            <a:r>
              <a:rPr lang="en-US"/>
              <a:t>Show drafts</a:t>
            </a:r>
            <a:endParaRPr lang="en-US"/>
          </a:p>
          <a:p>
            <a:r>
              <a:rPr lang="en-US"/>
              <a:t>Configuring DNS, DHCP, and Web Server on Linux</a:t>
            </a:r>
            <a:endParaRPr lang="en-US"/>
          </a:p>
          <a:p>
            <a:r>
              <a:rPr lang="en-US"/>
              <a:t>Understanding the Components</a:t>
            </a:r>
            <a:endParaRPr lang="en-US"/>
          </a:p>
          <a:p>
            <a:r>
              <a:rPr lang="en-US"/>
              <a:t>Before diving into the configuration, let's briefly understand what each component does:</a:t>
            </a:r>
            <a:endParaRPr lang="en-US"/>
          </a:p>
          <a:p>
            <a:r>
              <a:rPr lang="en-US"/>
              <a:t>DNS (Domain Name System): Translates human-readable domain names (like [invalid URL removed]) into machine-readable IP addresses.</a:t>
            </a:r>
            <a:endParaRPr lang="en-US"/>
          </a:p>
          <a:p>
            <a:r>
              <a:rPr lang="en-US"/>
              <a:t>DHCP (Dynamic Host Configuration Protocol): Automatically assigns IP addresses, subnet masks, default gateways, and DNS server addresses to devices on a network.</a:t>
            </a:r>
            <a:endParaRPr lang="en-US"/>
          </a:p>
          <a:p>
            <a:r>
              <a:rPr lang="en-US"/>
              <a:t>Web Server: Delivers web content (HTML, images, etc.) to clients (browsers) over the HTTP protocol.</a:t>
            </a:r>
            <a:endParaRPr lang="en-US"/>
          </a:p>
          <a:p>
            <a:r>
              <a:rPr lang="en-US"/>
              <a:t>Configuring DNS</a:t>
            </a:r>
            <a:endParaRPr lang="en-US"/>
          </a:p>
          <a:p>
            <a:r>
              <a:rPr lang="en-US"/>
              <a:t>Popular DNS software: BIND (Berkeley Internet Name Domain)</a:t>
            </a:r>
            <a:endParaRPr lang="en-US"/>
          </a:p>
          <a:p>
            <a:r>
              <a:rPr lang="en-US"/>
              <a:t>Steps:</a:t>
            </a:r>
            <a:endParaRPr lang="en-US"/>
          </a:p>
          <a:p>
            <a:r>
              <a:rPr lang="en-US"/>
              <a:t>Install BIND:</a:t>
            </a:r>
            <a:endParaRPr lang="en-US"/>
          </a:p>
          <a:p>
            <a:r>
              <a:rPr lang="en-US"/>
              <a:t>Bash</a:t>
            </a:r>
            <a:endParaRPr lang="en-US"/>
          </a:p>
          <a:p>
            <a:r>
              <a:rPr lang="en-US"/>
              <a:t>sudo apt install bind9</a:t>
            </a:r>
            <a:endParaRPr lang="en-US"/>
          </a:p>
          <a:p>
            <a:r>
              <a:rPr lang="en-US"/>
              <a:t>Use code with caution.</a:t>
            </a:r>
            <a:endParaRPr lang="en-US"/>
          </a:p>
          <a:p>
            <a:r>
              <a:rPr lang="en-US"/>
              <a:t>Configure BIND:</a:t>
            </a:r>
            <a:endParaRPr lang="en-US"/>
          </a:p>
          <a:p>
            <a:r>
              <a:rPr lang="en-US"/>
              <a:t>Edit the configuration files: /etc/bind/named.conf, /etc/bind/named.conf.options, /etc/bind/named.conf.local.</a:t>
            </a:r>
            <a:endParaRPr lang="en-US"/>
          </a:p>
          <a:p>
            <a:r>
              <a:rPr lang="en-US"/>
              <a:t>Define zones (forward and reverse lookup), resource records (A, NS, MX, etc.), and other parameters.</a:t>
            </a:r>
            <a:endParaRPr lang="en-US"/>
          </a:p>
          <a:p>
            <a:r>
              <a:rPr lang="en-US"/>
              <a:t>Example configuration:</a:t>
            </a:r>
            <a:endParaRPr lang="en-US"/>
          </a:p>
          <a:p>
            <a:r>
              <a:rPr lang="en-US"/>
              <a:t>zone "example.com" IN {</a:t>
            </a:r>
            <a:endParaRPr lang="en-US"/>
          </a:p>
          <a:p>
            <a:r>
              <a:rPr lang="en-US"/>
              <a:t>    type master;</a:t>
            </a:r>
            <a:endParaRPr lang="en-US"/>
          </a:p>
          <a:p>
            <a:r>
              <a:rPr lang="en-US"/>
              <a:t>    file "/etc/bind/db.example.com";</a:t>
            </a:r>
            <a:endParaRPr lang="en-US"/>
          </a:p>
          <a:p>
            <a:r>
              <a:rPr lang="en-US"/>
              <a:t>};</a:t>
            </a:r>
            <a:endParaRPr lang="en-US"/>
          </a:p>
          <a:p>
            <a:r>
              <a:rPr lang="en-US"/>
              <a:t>Create zone files:</a:t>
            </a:r>
            <a:endParaRPr lang="en-US"/>
          </a:p>
          <a:p>
            <a:r>
              <a:rPr lang="en-US"/>
              <a:t>Create files like /etc/bind/db.example.com to define domain-specific records.</a:t>
            </a:r>
            <a:endParaRPr lang="en-US"/>
          </a:p>
          <a:p>
            <a:r>
              <a:rPr lang="en-US"/>
              <a:t>Start and enable BIND service:</a:t>
            </a:r>
            <a:endParaRPr lang="en-US"/>
          </a:p>
          <a:p>
            <a:r>
              <a:rPr lang="en-US"/>
              <a:t>Bash</a:t>
            </a:r>
            <a:endParaRPr lang="en-US"/>
          </a:p>
          <a:p>
            <a:r>
              <a:rPr lang="en-US"/>
              <a:t>sudo systemctl start bind9</a:t>
            </a:r>
            <a:endParaRPr lang="en-US"/>
          </a:p>
          <a:p>
            <a:r>
              <a:rPr lang="en-US"/>
              <a:t>sudo systemctl enable bind9</a:t>
            </a:r>
            <a:endParaRPr lang="en-US"/>
          </a:p>
          <a:p>
            <a:r>
              <a:rPr lang="en-US"/>
              <a:t>Use code with caution.</a:t>
            </a:r>
            <a:endParaRPr lang="en-US"/>
          </a:p>
          <a:p>
            <a:r>
              <a:rPr lang="en-US"/>
              <a:t>Configuring DHCP</a:t>
            </a:r>
            <a:endParaRPr lang="en-US"/>
          </a:p>
          <a:p>
            <a:r>
              <a:rPr lang="en-US"/>
              <a:t>Popular DHCP software: ISC DHCP</a:t>
            </a:r>
            <a:endParaRPr lang="en-US"/>
          </a:p>
          <a:p>
            <a:r>
              <a:rPr lang="en-US"/>
              <a:t>Steps:</a:t>
            </a:r>
            <a:endParaRPr lang="en-US"/>
          </a:p>
          <a:p>
            <a:r>
              <a:rPr lang="en-US"/>
              <a:t>Install ISC DHCP:</a:t>
            </a:r>
            <a:endParaRPr lang="en-US"/>
          </a:p>
          <a:p>
            <a:r>
              <a:rPr lang="en-US"/>
              <a:t>Bash</a:t>
            </a:r>
            <a:endParaRPr lang="en-US"/>
          </a:p>
          <a:p>
            <a:r>
              <a:rPr lang="en-US"/>
              <a:t>sudo apt install isc-dhcp-server</a:t>
            </a:r>
            <a:endParaRPr lang="en-US"/>
          </a:p>
          <a:p>
            <a:r>
              <a:rPr lang="en-US"/>
              <a:t>Use code with caution.</a:t>
            </a:r>
            <a:endParaRPr lang="en-US"/>
          </a:p>
          <a:p>
            <a:r>
              <a:rPr lang="en-US"/>
              <a:t>Configure DHCP:</a:t>
            </a:r>
            <a:endParaRPr lang="en-US"/>
          </a:p>
          <a:p>
            <a:r>
              <a:rPr lang="en-US"/>
              <a:t>Edit the configuration file: /etc/dhcp/dhcpd.conf.</a:t>
            </a:r>
            <a:endParaRPr lang="en-US"/>
          </a:p>
          <a:p>
            <a:r>
              <a:rPr lang="en-US"/>
              <a:t>Define network ranges, subnet masks, default gateways, DNS servers, and lease times.</a:t>
            </a:r>
            <a:endParaRPr lang="en-US"/>
          </a:p>
          <a:p>
            <a:r>
              <a:rPr lang="en-US"/>
              <a:t>Example configuration:</a:t>
            </a:r>
            <a:endParaRPr lang="en-US"/>
          </a:p>
          <a:p>
            <a:r>
              <a:rPr lang="en-US"/>
              <a:t>subnet 192.168.1.0 netmask 255.255.255.0 {</a:t>
            </a:r>
            <a:endParaRPr lang="en-US"/>
          </a:p>
          <a:p>
            <a:r>
              <a:rPr lang="en-US"/>
              <a:t>    range 192.168.1.100 192.168.1.200;</a:t>
            </a:r>
            <a:endParaRPr lang="en-US"/>
          </a:p>
          <a:p>
            <a:r>
              <a:rPr lang="en-US"/>
              <a:t>    option routers 192.168.1.1;</a:t>
            </a:r>
            <a:endParaRPr lang="en-US"/>
          </a:p>
          <a:p>
            <a:r>
              <a:rPr lang="en-US"/>
              <a:t>    option domain-name-servers   </a:t>
            </a:r>
            <a:endParaRPr lang="en-US"/>
          </a:p>
          <a:p>
            <a:r>
              <a:rPr lang="en-US"/>
              <a:t> 8.8.8.8, 8.8.4.4;</a:t>
            </a:r>
            <a:endParaRPr lang="en-US"/>
          </a:p>
          <a:p>
            <a:r>
              <a:rPr lang="en-US"/>
              <a:t>}</a:t>
            </a:r>
            <a:endParaRPr lang="en-US"/>
          </a:p>
          <a:p>
            <a:r>
              <a:rPr lang="en-US"/>
              <a:t>Start and enable DHCP service:</a:t>
            </a:r>
            <a:endParaRPr lang="en-US"/>
          </a:p>
          <a:p>
            <a:r>
              <a:rPr lang="en-US"/>
              <a:t>Bash</a:t>
            </a:r>
            <a:endParaRPr lang="en-US"/>
          </a:p>
          <a:p>
            <a:r>
              <a:rPr lang="en-US"/>
              <a:t>sudo systemctl start isc-dhcp-server</a:t>
            </a:r>
            <a:endParaRPr lang="en-US"/>
          </a:p>
          <a:p>
            <a:r>
              <a:rPr lang="en-US"/>
              <a:t>sudo systemctl enable isc-dhcp-server</a:t>
            </a:r>
            <a:endParaRPr lang="en-US"/>
          </a:p>
          <a:p>
            <a:r>
              <a:rPr lang="en-US"/>
              <a:t>Use code with caution.</a:t>
            </a:r>
            <a:endParaRPr lang="en-US"/>
          </a:p>
          <a:p>
            <a:r>
              <a:rPr lang="en-US"/>
              <a:t>Configuring Web Server</a:t>
            </a:r>
            <a:endParaRPr lang="en-US"/>
          </a:p>
          <a:p>
            <a:r>
              <a:rPr lang="en-US"/>
              <a:t>Popular web server software: Apache, Nginx</a:t>
            </a:r>
            <a:endParaRPr lang="en-US"/>
          </a:p>
          <a:p>
            <a:r>
              <a:rPr lang="en-US"/>
              <a:t>Steps:</a:t>
            </a:r>
            <a:endParaRPr lang="en-US"/>
          </a:p>
          <a:p>
            <a:r>
              <a:rPr lang="en-US"/>
              <a:t>Install web server:</a:t>
            </a:r>
            <a:endParaRPr lang="en-US"/>
          </a:p>
          <a:p>
            <a:r>
              <a:rPr lang="en-US"/>
              <a:t>Bash</a:t>
            </a:r>
            <a:endParaRPr lang="en-US"/>
          </a:p>
          <a:p>
            <a:r>
              <a:rPr lang="en-US"/>
              <a:t>sudo apt install apache2</a:t>
            </a:r>
            <a:endParaRPr lang="en-US"/>
          </a:p>
          <a:p>
            <a:r>
              <a:rPr lang="en-US"/>
              <a:t>``` (for Apache)</a:t>
            </a:r>
            <a:endParaRPr lang="en-US"/>
          </a:p>
          <a:p>
            <a:r>
              <a:rPr lang="en-US"/>
              <a:t>```bash</a:t>
            </a:r>
            <a:endParaRPr lang="en-US"/>
          </a:p>
          <a:p>
            <a:r>
              <a:rPr lang="en-US"/>
              <a:t>sudo apt install nginx</a:t>
            </a:r>
            <a:endParaRPr lang="en-US"/>
          </a:p>
          <a:p>
            <a:r>
              <a:rPr lang="en-US"/>
              <a:t>``` (for Nginx)</a:t>
            </a:r>
            <a:endParaRPr lang="en-US"/>
          </a:p>
          <a:p>
            <a:r>
              <a:rPr lang="en-US"/>
              <a:t>Use code with caution.</a:t>
            </a:r>
            <a:endParaRPr lang="en-US"/>
          </a:p>
          <a:p>
            <a:r>
              <a:rPr lang="en-US"/>
              <a:t>Configure web server:</a:t>
            </a:r>
            <a:endParaRPr lang="en-US"/>
          </a:p>
          <a:p>
            <a:r>
              <a:rPr lang="en-US"/>
              <a:t>Edit the configuration file (e.g., /etc/apache2/apache2.conf for Apache, /etc/nginx/nginx.conf for Nginx).</a:t>
            </a:r>
            <a:endParaRPr lang="en-US"/>
          </a:p>
          <a:p>
            <a:r>
              <a:rPr lang="en-US"/>
              <a:t>Define document root, virtual hosts, error pages, and other settings.</a:t>
            </a:r>
            <a:endParaRPr lang="en-US"/>
          </a:p>
          <a:p>
            <a:r>
              <a:rPr lang="en-US"/>
              <a:t>Create web content:</a:t>
            </a:r>
            <a:endParaRPr lang="en-US"/>
          </a:p>
          <a:p>
            <a:r>
              <a:rPr lang="en-US"/>
              <a:t>Place your website files in the document root (usually /var/www/html for Apache).</a:t>
            </a:r>
            <a:endParaRPr lang="en-US"/>
          </a:p>
          <a:p>
            <a:r>
              <a:rPr lang="en-US"/>
              <a:t>Start and enable web server service:</a:t>
            </a:r>
            <a:endParaRPr lang="en-US"/>
          </a:p>
          <a:p>
            <a:r>
              <a:rPr lang="en-US"/>
              <a:t>Bash</a:t>
            </a:r>
            <a:endParaRPr lang="en-US"/>
          </a:p>
          <a:p>
            <a:r>
              <a:rPr lang="en-US"/>
              <a:t>sudo systemctl start apache2</a:t>
            </a:r>
            <a:endParaRPr lang="en-US"/>
          </a:p>
          <a:p>
            <a:r>
              <a:rPr lang="en-US"/>
              <a:t>sudo systemctl enable apache2</a:t>
            </a:r>
            <a:endParaRPr lang="en-US"/>
          </a:p>
          <a:p>
            <a:r>
              <a:rPr lang="en-US"/>
              <a:t>``` (for Apache)</a:t>
            </a:r>
            <a:endParaRPr lang="en-US"/>
          </a:p>
          <a:p>
            <a:r>
              <a:rPr lang="en-US"/>
              <a:t>```bash</a:t>
            </a:r>
            <a:endParaRPr lang="en-US"/>
          </a:p>
          <a:p>
            <a:r>
              <a:rPr lang="en-US"/>
              <a:t>sudo systemctl start nginx</a:t>
            </a:r>
            <a:endParaRPr lang="en-US"/>
          </a:p>
          <a:p>
            <a:r>
              <a:rPr lang="en-US"/>
              <a:t>sudo systemctl enable nginx</a:t>
            </a:r>
            <a:endParaRPr lang="en-US"/>
          </a:p>
          <a:p>
            <a:r>
              <a:rPr lang="en-US"/>
              <a:t>``` (for Nginx)</a:t>
            </a:r>
            <a:endParaRPr lang="en-US"/>
          </a:p>
          <a:p>
            <a:r>
              <a:rPr lang="en-US"/>
              <a:t>Use code with caution.</a:t>
            </a:r>
            <a:endParaRPr lang="en-US"/>
          </a:p>
          <a:p>
            <a:r>
              <a:rPr lang="en-US"/>
              <a:t>Additional Considerations</a:t>
            </a:r>
            <a:endParaRPr lang="en-US"/>
          </a:p>
          <a:p>
            <a:r>
              <a:rPr lang="en-US"/>
              <a:t>Firewall: Configure your firewall (e.g., ufw) to allow traffic for DNS, DHCP, and web services.</a:t>
            </a:r>
            <a:endParaRPr lang="en-US"/>
          </a:p>
          <a:p>
            <a:r>
              <a:rPr lang="en-US"/>
              <a:t>Network interfaces: Ensure correct network interface configuration (e.g., IP addresses, routing).</a:t>
            </a:r>
            <a:endParaRPr lang="en-US"/>
          </a:p>
          <a:p>
            <a:r>
              <a:rPr lang="en-US"/>
              <a:t>Testing: Thoroughly test the configuration of each service to ensure proper functionality.</a:t>
            </a:r>
            <a:endParaRPr lang="en-US"/>
          </a:p>
          <a:p>
            <a:r>
              <a:rPr lang="en-US"/>
              <a:t>Security: Implement security measures to protect your servers (e.g., strong passwords, regular updates, firewalls).</a:t>
            </a:r>
            <a:endParaRPr lang="en-US"/>
          </a:p>
          <a:p>
            <a:r>
              <a:rPr lang="en-US"/>
              <a:t>Note: This is a basic overview. The actual configuration will vary depending on your specific requirements and Linux distribution. Refer to the official documentation for detailed instructions and troubleshooting.</a:t>
            </a:r>
            <a:endParaRPr lang="en-US"/>
          </a:p>
          <a:p>
            <a:r>
              <a:rPr lang="en-US"/>
              <a:t>Would you like to focus on a specific component or do you have a particular use case in mind?</a:t>
            </a:r>
            <a:endParaRPr lang="en-US"/>
          </a:p>
          <a:p>
            <a:r>
              <a:rPr lang="en-US"/>
              <a:t>I can provide more detailed instructions and examples based on your needs.</a:t>
            </a:r>
            <a:endParaRPr lang="en-US"/>
          </a:p>
          <a:p>
            <a:r>
              <a:rPr lang="en-US"/>
              <a:t>Sources and related content</a:t>
            </a:r>
            <a:endParaRPr lang="en-US"/>
          </a:p>
          <a:p>
            <a:r>
              <a:rPr lang="en-US"/>
              <a:t>www.tutorialspoint.com</a:t>
            </a:r>
            <a:endParaRPr lang="en-US"/>
          </a:p>
          <a:p>
            <a:r>
              <a:rPr lang="en-US"/>
              <a:t>www.tutorialspoint.com</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p:grpSpPr>
      <p:sp>
        <p:nvSpPr>
          <p:cNvPr id="1048586" name="Title 3"/>
          <p:cNvSpPr>
            <a:spLocks noGrp="1"/>
          </p:cNvSpPr>
          <p:nvPr>
            <p:ph type="title"/>
          </p:nvPr>
        </p:nvSpPr>
        <p:spPr/>
        <p:txBody>
          <a:bodyPr/>
          <a:p>
            <a:endParaRPr lang="en-US"/>
          </a:p>
        </p:txBody>
      </p:sp>
      <p:sp>
        <p:nvSpPr>
          <p:cNvPr id="1048587" name="Content Placeholder 4"/>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p:bgPr>
    </p:bg>
    <p:spTree>
      <p:nvGrpSpPr>
        <p:cNvPr id="35" name=""/>
        <p:cNvGrpSpPr/>
        <p:nvPr/>
      </p:nvGrpSpPr>
      <p:grpSpPr>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p:grpSpPr>
      <p:sp>
        <p:nvSpPr>
          <p:cNvPr id="1048601" name="Content Placeholder 4"/>
          <p:cNvSpPr>
            <a:spLocks noGrp="1"/>
          </p:cNvSpPr>
          <p:nvPr>
            <p:ph idx="1"/>
          </p:nvPr>
        </p:nvSpPr>
        <p:spPr>
          <a:xfrm>
            <a:off x="709295" y="525780"/>
            <a:ext cx="10515600" cy="5894070"/>
          </a:xfrm>
        </p:spPr>
        <p:txBody>
          <a:bodyPr/>
          <a:p>
            <a:pPr>
              <a:lnSpc>
                <a:spcPct val="100000"/>
              </a:lnSpc>
            </a:pPr>
            <a:r>
              <a:rPr sz="2400" lang="en-US"/>
              <a:t>It is like a phonebook for internet,translating human-readable domain names(like[invalid URL removed]) into machine readable IP addresses that computer can understand.</a:t>
            </a:r>
            <a:endParaRPr sz="2400" lang="en-US"/>
          </a:p>
          <a:p>
            <a:pPr>
              <a:lnSpc>
                <a:spcPct val="100000"/>
              </a:lnSpc>
            </a:pPr>
            <a:r>
              <a:rPr sz="2400" lang="en-US"/>
              <a:t>DNS is a critical infrastructure that enables communication between human and computers on the internet.</a:t>
            </a:r>
            <a:endParaRPr sz="2400" lang="en-US"/>
          </a:p>
          <a:p>
            <a:pPr>
              <a:lnSpc>
                <a:spcPct val="100000"/>
              </a:lnSpc>
            </a:pPr>
            <a:r>
              <a:rPr sz="2400" lang="en-US"/>
              <a:t>DNS is essential for: </a:t>
            </a:r>
            <a:endParaRPr sz="2400" lang="en-US"/>
          </a:p>
          <a:p>
            <a:pPr>
              <a:lnSpc>
                <a:spcPct val="100000"/>
              </a:lnSpc>
            </a:pPr>
            <a:r>
              <a:rPr b="1" sz="2000" lang="en-US">
                <a:latin typeface="+mj-ea"/>
                <a:cs typeface="+mj-ea"/>
              </a:rPr>
              <a:t>Load balacing</a:t>
            </a:r>
            <a:r>
              <a:rPr b="1" sz="2000" lang="en-US"/>
              <a:t>: (</a:t>
            </a:r>
            <a:r>
              <a:rPr sz="2400" lang="en-US"/>
              <a:t>Distributing traffic across multiple servers)</a:t>
            </a:r>
            <a:endParaRPr sz="2400" lang="en-US"/>
          </a:p>
          <a:p>
            <a:pPr>
              <a:lnSpc>
                <a:spcPct val="100000"/>
              </a:lnSpc>
            </a:pPr>
            <a:r>
              <a:rPr b="1" sz="2000" lang="en-US">
                <a:latin typeface="+mj-ea"/>
                <a:cs typeface="+mj-ea"/>
              </a:rPr>
              <a:t>Domain name resolution: </a:t>
            </a:r>
            <a:r>
              <a:rPr sz="2400" lang="en-US"/>
              <a:t>(Translating domain names into IP addresses)</a:t>
            </a:r>
            <a:endParaRPr sz="2400" lang="en-US"/>
          </a:p>
          <a:p>
            <a:pPr>
              <a:lnSpc>
                <a:spcPct val="100000"/>
              </a:lnSpc>
            </a:pPr>
            <a:r>
              <a:rPr b="1" sz="2000" lang="en-US">
                <a:latin typeface="+mj-ea"/>
                <a:cs typeface="+mj-ea"/>
              </a:rPr>
              <a:t>Reduncacy:</a:t>
            </a:r>
            <a:r>
              <a:rPr b="1" sz="2000" lang="en-US"/>
              <a:t> </a:t>
            </a:r>
            <a:r>
              <a:rPr sz="2400" lang="en-US"/>
              <a:t>(Ensuring high availability and fault tolerance)</a:t>
            </a:r>
            <a:endParaRPr sz="2400" lang="en-US"/>
          </a:p>
          <a:p>
            <a:pPr>
              <a:lnSpc>
                <a:spcPct val="100000"/>
              </a:lnSpc>
            </a:pPr>
            <a:r>
              <a:rPr b="1" sz="2000" lang="en-US">
                <a:latin typeface="+mj-ea"/>
                <a:cs typeface="+mj-ea"/>
              </a:rPr>
              <a:t>Security: </a:t>
            </a:r>
            <a:r>
              <a:rPr sz="2400" lang="en-US"/>
              <a:t>(helping to prevent cyber attacks and malware spread)</a:t>
            </a:r>
            <a:endParaRPr sz="2400" lang="en-US"/>
          </a:p>
          <a:p>
            <a:pPr>
              <a:lnSpc>
                <a:spcPct val="100000"/>
              </a:lnSpc>
            </a:pPr>
            <a:r>
              <a:rPr sz="2400" lang="en-US"/>
              <a:t>DNS records come in various tyes:</a:t>
            </a:r>
            <a:endParaRPr sz="2400" lang="en-US"/>
          </a:p>
          <a:p>
            <a:pPr>
              <a:lnSpc>
                <a:spcPct val="100000"/>
              </a:lnSpc>
            </a:pPr>
            <a:r>
              <a:rPr sz="2400" lang="en-US"/>
              <a:t>A(Address), CNAME(Canonical Name),MX(Mail Exchange),NS(Name Server),PTR(Pointer)</a:t>
            </a:r>
            <a:endParaRPr sz="24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p:bgPr>
    </p:bg>
    <p:spTree>
      <p:nvGrpSpPr>
        <p:cNvPr id="37" name=""/>
        <p:cNvGrpSpPr/>
        <p:nvPr/>
      </p:nvGrpSpPr>
      <p:grpSpPr>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p:grpSpPr>
      <p:sp>
        <p:nvSpPr>
          <p:cNvPr id="1048602" name="Title 3"/>
          <p:cNvSpPr>
            <a:spLocks noGrp="1"/>
          </p:cNvSpPr>
          <p:nvPr>
            <p:ph type="title"/>
          </p:nvPr>
        </p:nvSpPr>
        <p:spPr/>
        <p:txBody>
          <a:bodyPr/>
          <a:p>
            <a:endParaRPr lang="en-US"/>
          </a:p>
        </p:txBody>
      </p:sp>
      <p:sp>
        <p:nvSpPr>
          <p:cNvPr id="1048603" name="Content Placeholder 4"/>
          <p:cNvSpPr>
            <a:spLocks noGrp="1"/>
          </p:cNvSpPr>
          <p:nvPr>
            <p:ph idx="1"/>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p:grpSpPr>
      <p:sp>
        <p:nvSpPr>
          <p:cNvPr id="1048604" name="Content Placeholder 2"/>
          <p:cNvSpPr>
            <a:spLocks noGrp="1"/>
          </p:cNvSpPr>
          <p:nvPr>
            <p:ph idx="1"/>
          </p:nvPr>
        </p:nvSpPr>
        <p:spPr>
          <a:xfrm>
            <a:off x="838200" y="454025"/>
            <a:ext cx="10515600" cy="5723255"/>
          </a:xfrm>
        </p:spPr>
        <p:txBody>
          <a:bodyPr/>
          <a:p>
            <a:r>
              <a:rPr b="1" sz="2400" lang="en-US"/>
              <a:t>DHCP is network protocol that assigns IP addresses and other network settings to devices on a network automatically</a:t>
            </a:r>
            <a:endParaRPr b="1" sz="2400" lang="en-US"/>
          </a:p>
          <a:p>
            <a:pPr>
              <a:buFont typeface="Wingdings" panose="05000000000000000000" charset="0"/>
              <a:buChar char="Ø"/>
            </a:pPr>
            <a:r>
              <a:rPr b="1" sz="2400" lang="en-US"/>
              <a:t>Dynamic:</a:t>
            </a:r>
            <a:r>
              <a:rPr sz="2400" lang="en-US"/>
              <a:t> IP addresses are assigned dynamically,meaning they can changew each time a device connects to network.</a:t>
            </a:r>
            <a:endParaRPr sz="2400" lang="en-US"/>
          </a:p>
          <a:p>
            <a:pPr>
              <a:buFont typeface="Wingdings" panose="05000000000000000000" charset="0"/>
              <a:buChar char="Ø"/>
            </a:pPr>
            <a:r>
              <a:rPr b="1" sz="2400" lang="en-US"/>
              <a:t>Host:</a:t>
            </a:r>
            <a:r>
              <a:rPr sz="2400" lang="en-US"/>
              <a:t>Refers to device on the network ,like computer etc</a:t>
            </a:r>
            <a:endParaRPr sz="2400" lang="en-US"/>
          </a:p>
          <a:p>
            <a:pPr>
              <a:buFont typeface="Wingdings" panose="05000000000000000000" charset="0"/>
              <a:buChar char="Ø"/>
            </a:pPr>
            <a:r>
              <a:rPr b="1" sz="2400" lang="en-US"/>
              <a:t>Configuration:</a:t>
            </a:r>
            <a:r>
              <a:rPr sz="2400" lang="en-US"/>
              <a:t>DHCP sets up the necessary network settings for each device.</a:t>
            </a:r>
            <a:endParaRPr sz="2400" lang="en-US"/>
          </a:p>
          <a:p>
            <a:pPr>
              <a:buFont typeface="Wingdings" panose="05000000000000000000" charset="0"/>
              <a:buChar char="Ø"/>
            </a:pPr>
            <a:r>
              <a:rPr b="1" sz="2400" lang="en-US"/>
              <a:t>Protocol: </a:t>
            </a:r>
            <a:r>
              <a:rPr sz="2400" lang="en-US"/>
              <a:t>A set of rules govering how data is transmitted and recieved</a:t>
            </a:r>
            <a:endParaRPr sz="2400" lang="en-US"/>
          </a:p>
          <a:p>
            <a:pPr indent="0" marL="0">
              <a:buNone/>
            </a:pPr>
            <a:r>
              <a:rPr b="1" sz="2400" lang="en-US"/>
              <a:t>   DHCP simplifies the network administration by:</a:t>
            </a:r>
            <a:endParaRPr b="1" sz="2400" lang="en-US"/>
          </a:p>
          <a:p>
            <a:pPr indent="0" marL="0">
              <a:buNone/>
            </a:pPr>
            <a:r>
              <a:rPr b="1" sz="2400" lang="en-US"/>
              <a:t>    </a:t>
            </a:r>
            <a:r>
              <a:rPr sz="2400" lang="en-US"/>
              <a:t>Assigning IP addresses automatically.</a:t>
            </a:r>
            <a:endParaRPr sz="2400" lang="en-US"/>
          </a:p>
          <a:p>
            <a:pPr indent="0" marL="0">
              <a:buNone/>
            </a:pPr>
            <a:r>
              <a:rPr sz="2400" lang="en-US"/>
              <a:t>    Eliminating IP addresses conflicts.</a:t>
            </a:r>
            <a:endParaRPr sz="2400" lang="en-US"/>
          </a:p>
          <a:p>
            <a:pPr indent="0" marL="0">
              <a:buNone/>
            </a:pPr>
            <a:r>
              <a:rPr sz="2400" lang="en-US"/>
              <a:t>    Providing additional network settings.</a:t>
            </a:r>
            <a:endParaRPr sz="24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p:grpSpPr>
      <p:sp>
        <p:nvSpPr>
          <p:cNvPr id="1048605" name="Title 3"/>
          <p:cNvSpPr>
            <a:spLocks noGrp="1"/>
          </p:cNvSpPr>
          <p:nvPr>
            <p:ph type="title"/>
          </p:nvPr>
        </p:nvSpPr>
        <p:spPr/>
        <p:txBody>
          <a:bodyPr/>
          <a:p>
            <a:endParaRPr lang="en-US"/>
          </a:p>
        </p:txBody>
      </p:sp>
      <p:sp>
        <p:nvSpPr>
          <p:cNvPr id="1048606" name="Content Placeholder 4"/>
          <p:cNvSpPr>
            <a:spLocks noGrp="1"/>
          </p:cNvSpPr>
          <p:nvPr>
            <p:ph idx="1"/>
          </p:nvPr>
        </p:nvSpPr>
        <p:spPr/>
        <p:txBody>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p:grpSpPr>
      <p:sp>
        <p:nvSpPr>
          <p:cNvPr id="1048592" name="Title 3"/>
          <p:cNvSpPr>
            <a:spLocks noGrp="1"/>
          </p:cNvSpPr>
          <p:nvPr>
            <p:ph type="title"/>
          </p:nvPr>
        </p:nvSpPr>
        <p:spPr/>
        <p:txBody>
          <a:bodyPr/>
          <a:p>
            <a:endParaRPr lang="en-US"/>
          </a:p>
        </p:txBody>
      </p:sp>
      <p:sp>
        <p:nvSpPr>
          <p:cNvPr id="1048593" name="Content Placeholder 4"/>
          <p:cNvSpPr>
            <a:spLocks noGrp="1"/>
          </p:cNvSpPr>
          <p:nvPr>
            <p:ph idx="1"/>
          </p:nvPr>
        </p:nvSpPr>
        <p:spPr/>
        <p:txBody>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p:grpSpPr>
      <p:sp>
        <p:nvSpPr>
          <p:cNvPr id="1048591" name="Content Placeholder 4"/>
          <p:cNvSpPr>
            <a:spLocks noGrp="1"/>
          </p:cNvSpPr>
          <p:nvPr>
            <p:ph idx="1"/>
          </p:nvPr>
        </p:nvSpPr>
        <p:spPr>
          <a:xfrm>
            <a:off x="838200" y="340360"/>
            <a:ext cx="10515600" cy="5836920"/>
          </a:xfrm>
        </p:spPr>
        <p:txBody>
          <a:bodyPr>
            <a:normAutofit fontScale="91667" lnSpcReduction="20000"/>
          </a:bodyPr>
          <a:p>
            <a:r>
              <a:rPr b="1" sz="2400" lang="en-US"/>
              <a:t>Web servers are computers that store and manage websites, handling incoming requests from clients (web browsers) and sending responses.</a:t>
            </a:r>
            <a:endParaRPr b="1" sz="2400" lang="en-US"/>
          </a:p>
          <a:p>
            <a:r>
              <a:rPr b="1" sz="2400" lang="en-US"/>
              <a:t>They use HTTP(Hyper Text Transfer Protocol) to communicate with clients.</a:t>
            </a:r>
            <a:endParaRPr b="1" sz="2400" lang="en-US"/>
          </a:p>
          <a:p>
            <a:r>
              <a:rPr b="1" sz="2400" lang="en-US"/>
              <a:t>Delivers  wrb contents (browsers) to client over HTTP protocol.</a:t>
            </a:r>
            <a:endParaRPr b="1" sz="2400" lang="en-US"/>
          </a:p>
          <a:p>
            <a:r>
              <a:rPr b="1" sz="2400" lang="en-US"/>
              <a:t>Key features are:</a:t>
            </a:r>
            <a:endParaRPr b="1" sz="2400" lang="en-US"/>
          </a:p>
          <a:p>
            <a:pPr>
              <a:buFont typeface="Wingdings" panose="05000000000000000000" charset="0"/>
              <a:buChar char="§"/>
            </a:pPr>
            <a:r>
              <a:rPr sz="2400" lang="en-US"/>
              <a:t>hosting</a:t>
            </a:r>
            <a:endParaRPr sz="2400" lang="en-US"/>
          </a:p>
          <a:p>
            <a:pPr>
              <a:buFont typeface="Wingdings" panose="05000000000000000000" charset="0"/>
              <a:buChar char="§"/>
            </a:pPr>
            <a:r>
              <a:rPr sz="2400" lang="en-US"/>
              <a:t>request handling</a:t>
            </a:r>
            <a:endParaRPr sz="2400" lang="en-US"/>
          </a:p>
          <a:p>
            <a:pPr>
              <a:buFont typeface="Wingdings" panose="05000000000000000000" charset="0"/>
              <a:buChar char="§"/>
            </a:pPr>
            <a:r>
              <a:rPr sz="2400" lang="en-US"/>
              <a:t>resonse sending</a:t>
            </a:r>
            <a:endParaRPr sz="2400" lang="en-US"/>
          </a:p>
          <a:p>
            <a:pPr>
              <a:buFont typeface="Wingdings" panose="05000000000000000000" charset="0"/>
              <a:buChar char="§"/>
            </a:pPr>
            <a:r>
              <a:rPr sz="2400" lang="en-US"/>
              <a:t>security</a:t>
            </a:r>
            <a:endParaRPr sz="2400" lang="en-US"/>
          </a:p>
          <a:p>
            <a:pPr>
              <a:buFont typeface="Wingdings" panose="05000000000000000000" charset="0"/>
              <a:buChar char="§"/>
            </a:pPr>
            <a:r>
              <a:rPr sz="2400" lang="en-US"/>
              <a:t>performance optimization</a:t>
            </a:r>
            <a:endParaRPr sz="2400" lang="en-US"/>
          </a:p>
          <a:p>
            <a:pPr>
              <a:buFont typeface="Wingdings" panose="05000000000000000000" charset="0"/>
              <a:buChar char="§"/>
            </a:pPr>
            <a:r>
              <a:rPr b="1" sz="2400" lang="en-US"/>
              <a:t>Web servers can be classified into :</a:t>
            </a:r>
            <a:endParaRPr b="1" sz="2400" lang="en-US"/>
          </a:p>
          <a:p>
            <a:pPr>
              <a:buFont typeface="Wingdings" panose="05000000000000000000" charset="0"/>
              <a:buChar char="§"/>
            </a:pPr>
            <a:r>
              <a:rPr sz="2400" lang="en-US"/>
              <a:t>shared web server</a:t>
            </a:r>
            <a:endParaRPr sz="2400" lang="en-US"/>
          </a:p>
          <a:p>
            <a:pPr>
              <a:buFont typeface="Wingdings" panose="05000000000000000000" charset="0"/>
              <a:buChar char="§"/>
            </a:pPr>
            <a:r>
              <a:rPr sz="2400" lang="en-US"/>
              <a:t>Dedicated web server</a:t>
            </a:r>
            <a:endParaRPr sz="2400" lang="en-US"/>
          </a:p>
          <a:p>
            <a:pPr>
              <a:buFont typeface="Wingdings" panose="05000000000000000000" charset="0"/>
              <a:buChar char="§"/>
            </a:pPr>
            <a:r>
              <a:rPr sz="2400" lang="en-US"/>
              <a:t>Cloud web server </a:t>
            </a:r>
            <a:endParaRPr sz="2400" lang="en-US"/>
          </a:p>
          <a:p>
            <a:pPr>
              <a:buFont typeface="Wingdings" panose="05000000000000000000" charset="0"/>
              <a:buChar char="§"/>
            </a:pPr>
            <a:r>
              <a:rPr sz="2400" lang="en-US"/>
              <a:t>Load balancing</a:t>
            </a:r>
            <a:endParaRPr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WPS Presentation</dc:title>
  <dc:creator>M AKMAL KZ</dc:creator>
  <cp:lastModifiedBy>M AKMAL KZ</cp:lastModifiedBy>
  <dcterms:created xsi:type="dcterms:W3CDTF">2024-08-20T06:04:00Z</dcterms:created>
  <dcterms:modified xsi:type="dcterms:W3CDTF">2024-08-20T18:56:05Z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a1bc11123bde4628a36c2a1c1ead8c8f</vt:lpwstr>
  </property>
  <property fmtid="{D5CDD505-2E9C-101B-9397-08002B2CF9AE}" pid="3" name="KSOProductBuildVer">
    <vt:lpwstr>1033-12.2.0.17562</vt:lpwstr>
  </property>
</Properties>
</file>