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786b564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786b564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2e5e65e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2e5e65e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86b5643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786b5643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7c89df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77c89df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77c89df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77c89df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77c89df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77c89df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77c89dfc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77c89df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77c89df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77c89df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77c89dfc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77c89dfc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tatista.com/topics/2704/online-travel-market/" TargetMode="External"/><Relationship Id="rId4" Type="http://schemas.openxmlformats.org/officeDocument/2006/relationships/hyperlink" Target="https://www.amazon.in/b?ie=UTF8&amp;node=1698544203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trello.com/b/DZfkgxOh/amazon-travel-roadma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Amazon’s Travel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 Girgis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r>
              <a:rPr lang="en"/>
              <a:t> 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https://www.statista.com/topics/2704/online-travel-market/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https://www.amazon.in/b?ie=UTF8&amp;node=16985442031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TRAVEL BOOKING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3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recent times, it has become more and more common for consumers to book trips themselves, particularly via OTAs (online traveling agency.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According to Statista, As of </a:t>
            </a:r>
            <a:r>
              <a:rPr b="1" lang="en">
                <a:solidFill>
                  <a:srgbClr val="FFFFFF"/>
                </a:solidFill>
              </a:rPr>
              <a:t>2020</a:t>
            </a:r>
            <a:r>
              <a:rPr lang="en"/>
              <a:t>, </a:t>
            </a:r>
            <a:r>
              <a:rPr b="1" lang="en">
                <a:solidFill>
                  <a:srgbClr val="FFFFFF"/>
                </a:solidFill>
              </a:rPr>
              <a:t>65 percent </a:t>
            </a:r>
            <a:r>
              <a:rPr lang="en"/>
              <a:t>of revenue in the global travel and tourism market came from online sales channels.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that year, the online travel agent market size worldwide was approximately </a:t>
            </a:r>
            <a:r>
              <a:rPr b="1" lang="en">
                <a:solidFill>
                  <a:srgbClr val="FFFFFF"/>
                </a:solidFill>
              </a:rPr>
              <a:t>432 billion</a:t>
            </a:r>
            <a:r>
              <a:rPr lang="en"/>
              <a:t> U.S. dollars and it was forecast to reach over </a:t>
            </a:r>
            <a:r>
              <a:rPr b="1" lang="en">
                <a:solidFill>
                  <a:srgbClr val="FFFFFF"/>
                </a:solidFill>
              </a:rPr>
              <a:t>833 billion</a:t>
            </a:r>
            <a:r>
              <a:rPr lang="en"/>
              <a:t> U.S. dollars by </a:t>
            </a:r>
            <a:r>
              <a:rPr b="1" lang="en">
                <a:solidFill>
                  <a:srgbClr val="FFFFFF"/>
                </a:solidFill>
              </a:rPr>
              <a:t>2025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000" y="1170125"/>
            <a:ext cx="3269600" cy="3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online travel amazon's proposal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On demand </a:t>
            </a:r>
            <a:r>
              <a:rPr lang="en"/>
              <a:t>: The customer could book the flight and be on the plane in</a:t>
            </a:r>
            <a:r>
              <a:rPr b="1" lang="en">
                <a:solidFill>
                  <a:srgbClr val="FFFFFF"/>
                </a:solidFill>
              </a:rPr>
              <a:t> less than 5 hours 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Price </a:t>
            </a:r>
            <a:r>
              <a:rPr lang="en"/>
              <a:t>: The customer could search and book a flight at a savings of</a:t>
            </a:r>
            <a:r>
              <a:rPr b="1" lang="en">
                <a:solidFill>
                  <a:srgbClr val="FFFFFF"/>
                </a:solidFill>
              </a:rPr>
              <a:t> 30% cost </a:t>
            </a:r>
            <a:r>
              <a:rPr lang="en"/>
              <a:t>of the average ticket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booking flight tickets on Amazon, customers can use their existing contact details and payment information, saving the effort of entering this information every time.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competitors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00" y="1408000"/>
            <a:ext cx="2409825" cy="4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225" y="1818700"/>
            <a:ext cx="26193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9800" y="3081975"/>
            <a:ext cx="24098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175" y="2687478"/>
            <a:ext cx="1981200" cy="4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7775" y="3823950"/>
            <a:ext cx="2351850" cy="62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9800" y="2238375"/>
            <a:ext cx="24098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11313" y="3427425"/>
            <a:ext cx="1534928" cy="4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Amazon’s Online Travel </a:t>
            </a:r>
            <a:r>
              <a:rPr lang="en"/>
              <a:t>Strategy</a:t>
            </a:r>
            <a:r>
              <a:rPr lang="en"/>
              <a:t>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Ease to use</a:t>
            </a:r>
            <a:r>
              <a:rPr lang="en"/>
              <a:t> : C</a:t>
            </a:r>
            <a:r>
              <a:rPr lang="en"/>
              <a:t>ustomers can use their existing contact details and payment information, saving the effort of entering this information every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Transparency </a:t>
            </a:r>
            <a:r>
              <a:rPr lang="en"/>
              <a:t>: Customers can see the payable amount including all applicable charges such as convenience fees which are shown transparently.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Cancelation free</a:t>
            </a:r>
            <a:r>
              <a:rPr lang="en"/>
              <a:t> :In case customers need to cancel a ticket, they only pay the airline cancellation penalty with Amazon not levying any additional charges.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Social Media </a:t>
            </a:r>
            <a:r>
              <a:rPr lang="en"/>
              <a:t>: facebook, Instagram, Pintrest, and Youtube.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Internal Media</a:t>
            </a:r>
            <a:r>
              <a:rPr lang="en"/>
              <a:t> : Current Azmon customers.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Business Model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700"/>
            <a:ext cx="8577875" cy="39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Phase 1:</a:t>
            </a:r>
            <a:endParaRPr b="1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MVP - ability to book a flight  in less than 5 hours on same day flights.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Phase 2: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All flights for 30% discount, add recommendations feature , add reviews.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Phase 3 :</a:t>
            </a:r>
            <a:endParaRPr b="1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Notifications for interested flights prices, integrations with different payments tools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0" y="1085975"/>
            <a:ext cx="8168825" cy="325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87600" y="4554475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https://trello.com/b/DZfkgxOh/amazon-travel-roadmap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Timeline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1"/>
          <p:cNvCxnSpPr/>
          <p:nvPr/>
        </p:nvCxnSpPr>
        <p:spPr>
          <a:xfrm>
            <a:off x="457425" y="2879475"/>
            <a:ext cx="8120100" cy="420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1"/>
          <p:cNvCxnSpPr/>
          <p:nvPr/>
        </p:nvCxnSpPr>
        <p:spPr>
          <a:xfrm flipH="1" rot="10800000">
            <a:off x="967700" y="2114250"/>
            <a:ext cx="10500" cy="7152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1"/>
          <p:cNvCxnSpPr/>
          <p:nvPr/>
        </p:nvCxnSpPr>
        <p:spPr>
          <a:xfrm flipH="1" rot="10800000">
            <a:off x="6100450" y="2214150"/>
            <a:ext cx="10500" cy="7152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 flipH="1" rot="10800000">
            <a:off x="4796175" y="2942400"/>
            <a:ext cx="10500" cy="7152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/>
          <p:nvPr/>
        </p:nvCxnSpPr>
        <p:spPr>
          <a:xfrm flipH="1" rot="10800000">
            <a:off x="3307675" y="2164275"/>
            <a:ext cx="10500" cy="7152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/>
          <p:nvPr/>
        </p:nvCxnSpPr>
        <p:spPr>
          <a:xfrm flipH="1" rot="10800000">
            <a:off x="1850775" y="2921475"/>
            <a:ext cx="10500" cy="7152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/>
          <p:nvPr/>
        </p:nvCxnSpPr>
        <p:spPr>
          <a:xfrm flipH="1" rot="10800000">
            <a:off x="8030250" y="2190450"/>
            <a:ext cx="10500" cy="7152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 flipH="1" rot="10800000">
            <a:off x="7235950" y="2942400"/>
            <a:ext cx="10500" cy="7152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/>
        </p:nvSpPr>
        <p:spPr>
          <a:xfrm>
            <a:off x="625850" y="1664025"/>
            <a:ext cx="6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 Sept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454325" y="3846675"/>
            <a:ext cx="6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 Dec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965825" y="1732725"/>
            <a:ext cx="6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 Nov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508925" y="3846675"/>
            <a:ext cx="6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Oct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758600" y="1714050"/>
            <a:ext cx="6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 Jan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596525" y="1748500"/>
            <a:ext cx="6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 Mar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978500" y="3846675"/>
            <a:ext cx="6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 Feb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1430500" y="2114200"/>
            <a:ext cx="9573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2350375" y="3168450"/>
            <a:ext cx="9573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1430500" y="1348925"/>
            <a:ext cx="13617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phase 1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660025" y="2088075"/>
            <a:ext cx="9573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891138" y="1340988"/>
            <a:ext cx="13617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hase 2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365950" y="2011200"/>
            <a:ext cx="9573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003700" y="3147525"/>
            <a:ext cx="9573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560338" y="1469613"/>
            <a:ext cx="13617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