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Montserrat"/>
      <p:regular r:id="rId34"/>
      <p:bold r:id="rId35"/>
      <p:italic r:id="rId36"/>
      <p:boldItalic r:id="rId37"/>
    </p:embeddedFont>
    <p:embeddedFont>
      <p:font typeface="Lato"/>
      <p:regular r:id="rId38"/>
      <p:bold r:id="rId39"/>
      <p:italic r:id="rId40"/>
      <p:boldItalic r:id="rId41"/>
    </p:embeddedFont>
    <p:embeddedFont>
      <p:font typeface="Fira Sans Extra Condensed Medium"/>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2" Type="http://schemas.openxmlformats.org/officeDocument/2006/relationships/font" Target="fonts/FiraSansExtraCondensedMedium-regular.fntdata"/><Relationship Id="rId41" Type="http://schemas.openxmlformats.org/officeDocument/2006/relationships/font" Target="fonts/Lato-boldItalic.fntdata"/><Relationship Id="rId22" Type="http://schemas.openxmlformats.org/officeDocument/2006/relationships/slide" Target="slides/slide17.xml"/><Relationship Id="rId44" Type="http://schemas.openxmlformats.org/officeDocument/2006/relationships/font" Target="fonts/FiraSansExtraCondensedMedium-italic.fntdata"/><Relationship Id="rId21" Type="http://schemas.openxmlformats.org/officeDocument/2006/relationships/slide" Target="slides/slide16.xml"/><Relationship Id="rId43" Type="http://schemas.openxmlformats.org/officeDocument/2006/relationships/font" Target="fonts/FiraSansExtraCondensedMedium-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FiraSansExtraCondensed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tapp.com/collaboration-software/a/microsoft-onenote/compare/zoho-notebook-vs-evernote-vs-google-keep/"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2.com/compare/evernote-vs-google-workspace-vs-microsoft-onenote-vs-zoho-notebook"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ensortower.com/android/US/evernote-corporation/app/evernote-notes-organizer-daily-planner/com.evernote/overview"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ickup.com/blog/evernote-alternatives/" TargetMode="External"/><Relationship Id="rId3" Type="http://schemas.openxmlformats.org/officeDocument/2006/relationships/hyperlink" Target="https://www.youtube.com/watch?v=KBnyayE9Kn0" TargetMode="External"/><Relationship Id="rId4" Type="http://schemas.openxmlformats.org/officeDocument/2006/relationships/hyperlink" Target="https://www.profitwell.com/recur/all/evernote-tradeoffs" TargetMode="External"/><Relationship Id="rId5" Type="http://schemas.openxmlformats.org/officeDocument/2006/relationships/hyperlink" Target="https://expandedramblings.com/index.php/evernote-statistics/" TargetMode="External"/><Relationship Id="rId6" Type="http://schemas.openxmlformats.org/officeDocument/2006/relationships/hyperlink" Target="https://www.helloleads.io/blog/stats-facts/evernote-24-amazing-stats-facts/"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ickup.com/blog/evernote-alternatives/" TargetMode="External"/><Relationship Id="rId3" Type="http://schemas.openxmlformats.org/officeDocument/2006/relationships/hyperlink" Target="https://www.youtube.com/watch?v=KBnyayE9Kn0" TargetMode="External"/><Relationship Id="rId4" Type="http://schemas.openxmlformats.org/officeDocument/2006/relationships/hyperlink" Target="https://www.profitwell.com/recur/all/evernote-tradeoffs" TargetMode="External"/><Relationship Id="rId5" Type="http://schemas.openxmlformats.org/officeDocument/2006/relationships/hyperlink" Target="https://expandedramblings.com/index.php/evernote-statistics/" TargetMode="External"/><Relationship Id="rId6" Type="http://schemas.openxmlformats.org/officeDocument/2006/relationships/hyperlink" Target="https://www.helloleads.io/blog/stats-facts/evernote-24-amazing-stats-fact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ickup.com/blog/evernote-alternatives/" TargetMode="External"/><Relationship Id="rId3" Type="http://schemas.openxmlformats.org/officeDocument/2006/relationships/hyperlink" Target="https://www.youtube.com/watch?v=KBnyayE9Kn0" TargetMode="External"/><Relationship Id="rId4" Type="http://schemas.openxmlformats.org/officeDocument/2006/relationships/hyperlink" Target="https://www.profitwell.com/recur/all/evernote-tradeoffs" TargetMode="External"/><Relationship Id="rId5" Type="http://schemas.openxmlformats.org/officeDocument/2006/relationships/hyperlink" Target="https://expandedramblings.com/index.php/evernote-statistics/" TargetMode="External"/><Relationship Id="rId6" Type="http://schemas.openxmlformats.org/officeDocument/2006/relationships/hyperlink" Target="https://www.helloleads.io/blog/stats-facts/evernote-24-amazing-stats-fact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tapp.com/collaboration-software/a/microsoft-onenote/compare/zoho-notebook-vs-evernote-vs-google-keep/" TargetMode="External"/><Relationship Id="rId3" Type="http://schemas.openxmlformats.org/officeDocument/2006/relationships/hyperlink" Target="https://www.g2.com/compare/evernote-vs-google-workspace-vs-microsoft-onenote-vs-zoho-notebook" TargetMode="External"/><Relationship Id="rId4" Type="http://schemas.openxmlformats.org/officeDocument/2006/relationships/hyperlink" Target="https://www.getapp.com/collaboration-software/a/evernote/"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0" Type="http://schemas.openxmlformats.org/officeDocument/2006/relationships/hyperlink" Target="https://www.g2.com/compare/evernote-vs-google-workspace-vs-microsoft-onenote-vs-zoho-notebook" TargetMode="External"/><Relationship Id="rId11" Type="http://schemas.openxmlformats.org/officeDocument/2006/relationships/hyperlink" Target="https://www.cloudwards.net/best-note-taking-apps/" TargetMode="External"/><Relationship Id="rId22" Type="http://schemas.openxmlformats.org/officeDocument/2006/relationships/hyperlink" Target="https://www.youtube.com/watch?v=KBnyayE9Kn0" TargetMode="External"/><Relationship Id="rId10" Type="http://schemas.openxmlformats.org/officeDocument/2006/relationships/hyperlink" Target="https://www.quora.com/What-are-the-biggest-problems-you-face-in-using-Evernote" TargetMode="External"/><Relationship Id="rId21" Type="http://schemas.openxmlformats.org/officeDocument/2006/relationships/hyperlink" Target="https://sensortower.com/android/US/evernote-corporation/app/evernote-notes-organizer-daily-planner/com.evernote/overview" TargetMode="External"/><Relationship Id="rId13" Type="http://schemas.openxmlformats.org/officeDocument/2006/relationships/hyperlink" Target="https://vizologi.com/business-strategy-canvas/evernote-business-model-canvas/" TargetMode="External"/><Relationship Id="rId12" Type="http://schemas.openxmlformats.org/officeDocument/2006/relationships/hyperlink" Target="https://medium.datadriveninvestor.com/evernote-was-losing-its-market-share-but-7778ac051611" TargetMode="External"/><Relationship Id="rId1" Type="http://schemas.openxmlformats.org/officeDocument/2006/relationships/notesMaster" Target="../notesMasters/notesMaster1.xml"/><Relationship Id="rId2" Type="http://schemas.openxmlformats.org/officeDocument/2006/relationships/hyperlink" Target="https://evernote.com/intl/en/why-evernote" TargetMode="External"/><Relationship Id="rId3" Type="http://schemas.openxmlformats.org/officeDocument/2006/relationships/hyperlink" Target="https://evernote.com/compare-plans" TargetMode="External"/><Relationship Id="rId4" Type="http://schemas.openxmlformats.org/officeDocument/2006/relationships/hyperlink" Target="https://evernote.com/blog/new-features-plans-for-personal-professional-productivity/" TargetMode="External"/><Relationship Id="rId9" Type="http://schemas.openxmlformats.org/officeDocument/2006/relationships/hyperlink" Target="https://nira.com/wp-content/uploads/2019/03/evernote-food-discontinued-august-2015-official-forum-post.png" TargetMode="External"/><Relationship Id="rId15" Type="http://schemas.openxmlformats.org/officeDocument/2006/relationships/hyperlink" Target="https://vizologi.com/vizo-4-0/business-strategy-canvas/evernote-business-model-canvas/" TargetMode="External"/><Relationship Id="rId14" Type="http://schemas.openxmlformats.org/officeDocument/2006/relationships/hyperlink" Target="https://vizologi.com/business-strategy-canvas/evernote-business-model-canvas/" TargetMode="External"/><Relationship Id="rId17" Type="http://schemas.openxmlformats.org/officeDocument/2006/relationships/hyperlink" Target="https://evernote.com/community/referral/?ebcc=ebcc-anshulkumar3743&amp;gspk=ZWJjYy1hbnNodWxrdW1hcjM3NDM&amp;gsxid=9Zf31lenbY8F" TargetMode="External"/><Relationship Id="rId16" Type="http://schemas.openxmlformats.org/officeDocument/2006/relationships/hyperlink" Target="https://www.cloudwards.net/best-note-taking-apps/" TargetMode="External"/><Relationship Id="rId5" Type="http://schemas.openxmlformats.org/officeDocument/2006/relationships/hyperlink" Target="https://www.profitwell.com/recur/all/evernote-tradeoffs" TargetMode="External"/><Relationship Id="rId19" Type="http://schemas.openxmlformats.org/officeDocument/2006/relationships/hyperlink" Target="https://www.cloudwards.net/best-note-taking-apps/" TargetMode="External"/><Relationship Id="rId6" Type="http://schemas.openxmlformats.org/officeDocument/2006/relationships/hyperlink" Target="https://nira.com/evernote-history/" TargetMode="External"/><Relationship Id="rId18" Type="http://schemas.openxmlformats.org/officeDocument/2006/relationships/hyperlink" Target="https://www.getapp.com/collaboration-software/a/microsoft-onenote/compare/zoho-notebook-vs-evernote-vs-google-keep/" TargetMode="External"/><Relationship Id="rId7" Type="http://schemas.openxmlformats.org/officeDocument/2006/relationships/hyperlink" Target="https://nira.com/wp-content/uploads/2019/03/evernote-food-discontinued-august-2015-official-forum-post.png" TargetMode="External"/><Relationship Id="rId8" Type="http://schemas.openxmlformats.org/officeDocument/2006/relationships/hyperlink" Target="https://nira.com/evernote-history/"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itenism.com/slack-product-market-fit-survey/"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rofitwell.com/recur/all/evernote-pricing?__hstc=174954301.1b435c8567581736b59e9130abc37d5f.1601674360982.1602181448613.1602254908662.24&amp;__hssc=174954301.1.1602254908662&amp;__hsfp=251197256"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vernote.com/community/referral/?ebcc=ebcc-anshulkumar3743&amp;gspk=ZWJjYy1hbnNodWxrdW1hcjM3NDM&amp;gsxid=9Zf31lenbY8F"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tapp.com/collaboration-software/a/evernote/alternatives/" TargetMode="External"/><Relationship Id="rId3" Type="http://schemas.openxmlformats.org/officeDocument/2006/relationships/hyperlink" Target="https://hive.com/blog/evernote-alternative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tapp.com/collaboration-software/a/microsoft-onenote/compare/zoho-notebook-vs-evernote-vs-google-keep/"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tapp.com/collaboration-software/a/microsoft-onenote/compare/zoho-notebook-vs-evernote-vs-google-keep/"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868a6a84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f868a6a84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u="sng">
                <a:solidFill>
                  <a:srgbClr val="1155CC"/>
                </a:solidFill>
                <a:highlight>
                  <a:srgbClr val="FFFFFF"/>
                </a:highlight>
                <a:hlinkClick r:id="rId2">
                  <a:extLst>
                    <a:ext uri="{A12FA001-AC4F-418D-AE19-62706E023703}">
                      <ahyp:hlinkClr val="tx"/>
                    </a:ext>
                  </a:extLst>
                </a:hlinkClick>
              </a:rPr>
              <a:t>https://www.getapp.com/collaboration-software/a/microsoft-onenote/compare/zoho-notebook-vs-evernote-vs-google-keep/</a:t>
            </a:r>
            <a:r>
              <a:rPr lang="en" sz="1000">
                <a:solidFill>
                  <a:schemeClr val="dk1"/>
                </a:solidFill>
                <a:highlight>
                  <a:srgbClr val="FFFFFF"/>
                </a:highlight>
              </a:rPr>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868a6a84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868a6a84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u="sng">
                <a:solidFill>
                  <a:srgbClr val="1155CC"/>
                </a:solidFill>
                <a:highlight>
                  <a:srgbClr val="FFFFFF"/>
                </a:highlight>
                <a:hlinkClick r:id="rId2">
                  <a:extLst>
                    <a:ext uri="{A12FA001-AC4F-418D-AE19-62706E023703}">
                      <ahyp:hlinkClr val="tx"/>
                    </a:ext>
                  </a:extLst>
                </a:hlinkClick>
              </a:rPr>
              <a:t>https://www.g2.com/compare/evernote-vs-google-workspace-vs-microsoft-onenote-vs-zoho-notebook</a:t>
            </a:r>
            <a:r>
              <a:rPr lang="en" sz="1000">
                <a:solidFill>
                  <a:schemeClr val="dk1"/>
                </a:solidFill>
                <a:highlight>
                  <a:srgbClr val="FFFFFF"/>
                </a:highlight>
              </a:rPr>
              <a:t> </a:t>
            </a:r>
            <a:endParaRPr sz="1000">
              <a:solidFill>
                <a:schemeClr val="dk1"/>
              </a:solidFill>
              <a:highlight>
                <a:srgbClr val="FFFFFF"/>
              </a:highlight>
            </a:endParaRPr>
          </a:p>
          <a:p>
            <a:pPr indent="0" lvl="0" marL="0" rtl="0" algn="l">
              <a:lnSpc>
                <a:spcPct val="115000"/>
              </a:lnSpc>
              <a:spcBef>
                <a:spcPts val="0"/>
              </a:spcBef>
              <a:spcAft>
                <a:spcPts val="0"/>
              </a:spcAft>
              <a:buNone/>
            </a:pPr>
            <a:r>
              <a:t/>
            </a:r>
            <a:endParaRPr sz="1000">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868a6a84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868a6a84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u="sng">
                <a:solidFill>
                  <a:srgbClr val="1155CC"/>
                </a:solidFill>
                <a:highlight>
                  <a:srgbClr val="FFFFFF"/>
                </a:highlight>
                <a:hlinkClick r:id="rId2">
                  <a:extLst>
                    <a:ext uri="{A12FA001-AC4F-418D-AE19-62706E023703}">
                      <ahyp:hlinkClr val="tx"/>
                    </a:ext>
                  </a:extLst>
                </a:hlinkClick>
              </a:rPr>
              <a:t>https://sensortower.com/android/US/evernote-corporation/app/evernote-notes-organizer-daily-planner/com.evernote/overview</a:t>
            </a:r>
            <a:r>
              <a:rPr lang="en" sz="1000">
                <a:solidFill>
                  <a:schemeClr val="dk1"/>
                </a:solidFill>
                <a:highlight>
                  <a:srgbClr val="FFFFFF"/>
                </a:highlight>
              </a:rPr>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868a6a84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f868a6a84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fcd64108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fcd64108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b="1" lang="en" sz="1000" u="sng">
                <a:solidFill>
                  <a:srgbClr val="1155CC"/>
                </a:solidFill>
                <a:hlinkClick r:id="rId2">
                  <a:extLst>
                    <a:ext uri="{A12FA001-AC4F-418D-AE19-62706E023703}">
                      <ahyp:hlinkClr val="tx"/>
                    </a:ext>
                  </a:extLst>
                </a:hlinkClick>
              </a:rPr>
              <a:t>https://clickup.com/blog/evernote-alternatives/</a:t>
            </a:r>
            <a:endParaRPr b="1" sz="10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1000" u="sng">
                <a:solidFill>
                  <a:srgbClr val="1155CC"/>
                </a:solidFill>
                <a:hlinkClick r:id="rId3">
                  <a:extLst>
                    <a:ext uri="{A12FA001-AC4F-418D-AE19-62706E023703}">
                      <ahyp:hlinkClr val="tx"/>
                    </a:ext>
                  </a:extLst>
                </a:hlinkClick>
              </a:rPr>
              <a:t>https://www.youtube.com/watch?v=KBnyayE9Kn0</a:t>
            </a:r>
            <a:endParaRPr b="1" sz="10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1000" u="sng">
                <a:solidFill>
                  <a:srgbClr val="1155CC"/>
                </a:solidFill>
                <a:hlinkClick r:id="rId4">
                  <a:extLst>
                    <a:ext uri="{A12FA001-AC4F-418D-AE19-62706E023703}">
                      <ahyp:hlinkClr val="tx"/>
                    </a:ext>
                  </a:extLst>
                </a:hlinkClick>
              </a:rPr>
              <a:t>https://www.profitwell.com/recur/all/evernote-tradeoffs</a:t>
            </a:r>
            <a:endParaRPr b="1" sz="10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1000" u="sng">
                <a:solidFill>
                  <a:srgbClr val="1155CC"/>
                </a:solidFill>
                <a:hlinkClick r:id="rId5">
                  <a:extLst>
                    <a:ext uri="{A12FA001-AC4F-418D-AE19-62706E023703}">
                      <ahyp:hlinkClr val="tx"/>
                    </a:ext>
                  </a:extLst>
                </a:hlinkClick>
              </a:rPr>
              <a:t>https://expandedramblings.com/index.php/evernote-statistics/</a:t>
            </a:r>
            <a:endParaRPr b="1" sz="10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1000" u="sng">
                <a:solidFill>
                  <a:srgbClr val="1155CC"/>
                </a:solidFill>
                <a:hlinkClick r:id="rId6">
                  <a:extLst>
                    <a:ext uri="{A12FA001-AC4F-418D-AE19-62706E023703}">
                      <ahyp:hlinkClr val="tx"/>
                    </a:ext>
                  </a:extLst>
                </a:hlinkClick>
              </a:rPr>
              <a:t>https://www.helloleads.io/blog/stats-facts/evernote-24-amazing-stats-facts/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cd641080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fcd641080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fcd641080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fcd641080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b="1" lang="en" sz="1000" u="sng">
                <a:solidFill>
                  <a:srgbClr val="1155CC"/>
                </a:solidFill>
                <a:hlinkClick r:id="rId2">
                  <a:extLst>
                    <a:ext uri="{A12FA001-AC4F-418D-AE19-62706E023703}">
                      <ahyp:hlinkClr val="tx"/>
                    </a:ext>
                  </a:extLst>
                </a:hlinkClick>
              </a:rPr>
              <a:t>https://clickup.com/blog/evernote-alternatives/</a:t>
            </a:r>
            <a:endParaRPr b="1" sz="10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1000" u="sng">
                <a:solidFill>
                  <a:srgbClr val="1155CC"/>
                </a:solidFill>
                <a:hlinkClick r:id="rId3">
                  <a:extLst>
                    <a:ext uri="{A12FA001-AC4F-418D-AE19-62706E023703}">
                      <ahyp:hlinkClr val="tx"/>
                    </a:ext>
                  </a:extLst>
                </a:hlinkClick>
              </a:rPr>
              <a:t>https://www.youtube.com/watch?v=KBnyayE9Kn0</a:t>
            </a:r>
            <a:endParaRPr b="1" sz="10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1000" u="sng">
                <a:solidFill>
                  <a:srgbClr val="1155CC"/>
                </a:solidFill>
                <a:hlinkClick r:id="rId4">
                  <a:extLst>
                    <a:ext uri="{A12FA001-AC4F-418D-AE19-62706E023703}">
                      <ahyp:hlinkClr val="tx"/>
                    </a:ext>
                  </a:extLst>
                </a:hlinkClick>
              </a:rPr>
              <a:t>https://www.profitwell.com/recur/all/evernote-tradeoffs</a:t>
            </a:r>
            <a:endParaRPr b="1" sz="10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1000" u="sng">
                <a:solidFill>
                  <a:srgbClr val="1155CC"/>
                </a:solidFill>
                <a:hlinkClick r:id="rId5">
                  <a:extLst>
                    <a:ext uri="{A12FA001-AC4F-418D-AE19-62706E023703}">
                      <ahyp:hlinkClr val="tx"/>
                    </a:ext>
                  </a:extLst>
                </a:hlinkClick>
              </a:rPr>
              <a:t>https://expandedramblings.com/index.php/evernote-statistics/</a:t>
            </a:r>
            <a:endParaRPr b="1" sz="10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1000" u="sng">
                <a:solidFill>
                  <a:srgbClr val="1155CC"/>
                </a:solidFill>
                <a:hlinkClick r:id="rId6">
                  <a:extLst>
                    <a:ext uri="{A12FA001-AC4F-418D-AE19-62706E023703}">
                      <ahyp:hlinkClr val="tx"/>
                    </a:ext>
                  </a:extLst>
                </a:hlinkClick>
              </a:rPr>
              <a:t>https://www.helloleads.io/blog/stats-facts/evernote-24-amazing-stats-facts/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f9301a536c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f9301a536c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b="1" lang="en" sz="1000" u="sng">
                <a:solidFill>
                  <a:srgbClr val="1155CC"/>
                </a:solidFill>
                <a:hlinkClick r:id="rId2">
                  <a:extLst>
                    <a:ext uri="{A12FA001-AC4F-418D-AE19-62706E023703}">
                      <ahyp:hlinkClr val="tx"/>
                    </a:ext>
                  </a:extLst>
                </a:hlinkClick>
              </a:rPr>
              <a:t>https://clickup.com/blog/evernote-alternatives/</a:t>
            </a:r>
            <a:endParaRPr b="1" sz="10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1000" u="sng">
                <a:solidFill>
                  <a:srgbClr val="1155CC"/>
                </a:solidFill>
                <a:hlinkClick r:id="rId3">
                  <a:extLst>
                    <a:ext uri="{A12FA001-AC4F-418D-AE19-62706E023703}">
                      <ahyp:hlinkClr val="tx"/>
                    </a:ext>
                  </a:extLst>
                </a:hlinkClick>
              </a:rPr>
              <a:t>https://www.youtube.com/watch?v=KBnyayE9Kn0</a:t>
            </a:r>
            <a:endParaRPr b="1" sz="10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1000" u="sng">
                <a:solidFill>
                  <a:srgbClr val="1155CC"/>
                </a:solidFill>
                <a:hlinkClick r:id="rId4">
                  <a:extLst>
                    <a:ext uri="{A12FA001-AC4F-418D-AE19-62706E023703}">
                      <ahyp:hlinkClr val="tx"/>
                    </a:ext>
                  </a:extLst>
                </a:hlinkClick>
              </a:rPr>
              <a:t>https://www.profitwell.com/recur/all/evernote-tradeoffs</a:t>
            </a:r>
            <a:endParaRPr b="1" sz="10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1000" u="sng">
                <a:solidFill>
                  <a:srgbClr val="1155CC"/>
                </a:solidFill>
                <a:hlinkClick r:id="rId5">
                  <a:extLst>
                    <a:ext uri="{A12FA001-AC4F-418D-AE19-62706E023703}">
                      <ahyp:hlinkClr val="tx"/>
                    </a:ext>
                  </a:extLst>
                </a:hlinkClick>
              </a:rPr>
              <a:t>https://expandedramblings.com/index.php/evernote-statistics/</a:t>
            </a:r>
            <a:endParaRPr b="1" sz="10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1000" u="sng">
                <a:solidFill>
                  <a:srgbClr val="1155CC"/>
                </a:solidFill>
                <a:hlinkClick r:id="rId6">
                  <a:extLst>
                    <a:ext uri="{A12FA001-AC4F-418D-AE19-62706E023703}">
                      <ahyp:hlinkClr val="tx"/>
                    </a:ext>
                  </a:extLst>
                </a:hlinkClick>
              </a:rPr>
              <a:t>https://www.helloleads.io/blog/stats-facts/evernote-24-amazing-stats-facts/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9301a536c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f9301a536c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f9301a536c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f9301a536c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868a6a8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868a6a8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https://www.getapp.com/collaboration-software/a/microsoft-onenote/compare/zoho-notebook-vs-evernote-vs-google-keep/</a:t>
            </a:r>
            <a:r>
              <a:rPr lang="en"/>
              <a:t> </a:t>
            </a:r>
            <a:endParaRPr/>
          </a:p>
          <a:p>
            <a:pPr indent="0" lvl="0" marL="0" rtl="0" algn="l">
              <a:spcBef>
                <a:spcPts val="0"/>
              </a:spcBef>
              <a:spcAft>
                <a:spcPts val="0"/>
              </a:spcAft>
              <a:buNone/>
            </a:pPr>
            <a:r>
              <a:rPr lang="en" u="sng">
                <a:solidFill>
                  <a:schemeClr val="hlink"/>
                </a:solidFill>
                <a:hlinkClick r:id="rId3"/>
              </a:rPr>
              <a:t>https://www.g2.com/compare/evernote-vs-google-workspace-vs-microsoft-onenote-vs-zoho-notebook</a:t>
            </a:r>
            <a:r>
              <a:rPr lang="en"/>
              <a:t> </a:t>
            </a:r>
            <a:endParaRPr/>
          </a:p>
          <a:p>
            <a:pPr indent="0" lvl="0" marL="0" rtl="0" algn="l">
              <a:spcBef>
                <a:spcPts val="0"/>
              </a:spcBef>
              <a:spcAft>
                <a:spcPts val="0"/>
              </a:spcAft>
              <a:buNone/>
            </a:pPr>
            <a:r>
              <a:rPr lang="en" u="sng">
                <a:solidFill>
                  <a:schemeClr val="hlink"/>
                </a:solidFill>
                <a:hlinkClick r:id="rId4"/>
              </a:rPr>
              <a:t>https://www.getapp.com/collaboration-software/a/evernote/</a:t>
            </a:r>
            <a:r>
              <a:rPr lang="en"/>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f9301a536c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f9301a536c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f366097ff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f366097ff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f366097fff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f366097fff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f366097fff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f366097fff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f366097ff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f366097ff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Font typeface="Arial"/>
              <a:buChar char="●"/>
            </a:pPr>
            <a:r>
              <a:rPr lang="en" sz="1200" u="sng">
                <a:solidFill>
                  <a:srgbClr val="1155CC"/>
                </a:solidFill>
                <a:hlinkClick r:id="rId2">
                  <a:extLst>
                    <a:ext uri="{A12FA001-AC4F-418D-AE19-62706E023703}">
                      <ahyp:hlinkClr val="tx"/>
                    </a:ext>
                  </a:extLst>
                </a:hlinkClick>
              </a:rPr>
              <a:t>https://evernote.com/intl/en/why-evernote</a:t>
            </a:r>
            <a:r>
              <a:rPr lang="en" sz="1200">
                <a:solidFill>
                  <a:schemeClr val="dk1"/>
                </a:solidFill>
              </a:rPr>
              <a:t>    </a:t>
            </a:r>
            <a:endParaRPr sz="1200">
              <a:solidFill>
                <a:schemeClr val="dk1"/>
              </a:solidFill>
            </a:endParaRPr>
          </a:p>
          <a:p>
            <a:pPr indent="-304800" lvl="0" marL="457200" rtl="0" algn="l">
              <a:lnSpc>
                <a:spcPct val="115000"/>
              </a:lnSpc>
              <a:spcBef>
                <a:spcPts val="0"/>
              </a:spcBef>
              <a:spcAft>
                <a:spcPts val="0"/>
              </a:spcAft>
              <a:buClr>
                <a:schemeClr val="lt1"/>
              </a:buClr>
              <a:buSzPts val="1200"/>
              <a:buFont typeface="Arial"/>
              <a:buChar char="●"/>
            </a:pPr>
            <a:r>
              <a:rPr lang="en" sz="1200">
                <a:solidFill>
                  <a:schemeClr val="dk1"/>
                </a:solidFill>
              </a:rPr>
              <a:t> </a:t>
            </a:r>
            <a:r>
              <a:rPr lang="en" sz="1200" u="sng">
                <a:solidFill>
                  <a:srgbClr val="1155CC"/>
                </a:solidFill>
                <a:hlinkClick r:id="rId3">
                  <a:extLst>
                    <a:ext uri="{A12FA001-AC4F-418D-AE19-62706E023703}">
                      <ahyp:hlinkClr val="tx"/>
                    </a:ext>
                  </a:extLst>
                </a:hlinkClick>
              </a:rPr>
              <a:t>https://evernote.com/compare-plans</a:t>
            </a:r>
            <a:r>
              <a:rPr lang="en" sz="1200">
                <a:solidFill>
                  <a:schemeClr val="dk1"/>
                </a:solidFill>
              </a:rPr>
              <a:t>  </a:t>
            </a:r>
            <a:endParaRPr sz="1200">
              <a:solidFill>
                <a:schemeClr val="dk1"/>
              </a:solidFill>
            </a:endParaRPr>
          </a:p>
          <a:p>
            <a:pPr indent="-304800" lvl="0" marL="457200" rtl="0" algn="l">
              <a:lnSpc>
                <a:spcPct val="115000"/>
              </a:lnSpc>
              <a:spcBef>
                <a:spcPts val="0"/>
              </a:spcBef>
              <a:spcAft>
                <a:spcPts val="0"/>
              </a:spcAft>
              <a:buClr>
                <a:schemeClr val="lt1"/>
              </a:buClr>
              <a:buSzPts val="1200"/>
              <a:buFont typeface="Arial"/>
              <a:buChar char="●"/>
            </a:pPr>
            <a:r>
              <a:rPr lang="en" sz="1200" u="sng">
                <a:solidFill>
                  <a:srgbClr val="1155CC"/>
                </a:solidFill>
                <a:hlinkClick r:id="rId4">
                  <a:extLst>
                    <a:ext uri="{A12FA001-AC4F-418D-AE19-62706E023703}">
                      <ahyp:hlinkClr val="tx"/>
                    </a:ext>
                  </a:extLst>
                </a:hlinkClick>
              </a:rPr>
              <a:t>https://evernote.com/blog/new-features-plans-for-personal-professional-productivity/</a:t>
            </a:r>
            <a:r>
              <a:rPr lang="en" sz="1200">
                <a:solidFill>
                  <a:schemeClr val="dk1"/>
                </a:solidFill>
              </a:rPr>
              <a:t> </a:t>
            </a:r>
            <a:endParaRPr sz="1200">
              <a:solidFill>
                <a:schemeClr val="dk1"/>
              </a:solidFill>
            </a:endParaRPr>
          </a:p>
          <a:p>
            <a:pPr indent="-304800" lvl="0" marL="457200" rtl="0" algn="l">
              <a:lnSpc>
                <a:spcPct val="115000"/>
              </a:lnSpc>
              <a:spcBef>
                <a:spcPts val="0"/>
              </a:spcBef>
              <a:spcAft>
                <a:spcPts val="0"/>
              </a:spcAft>
              <a:buClr>
                <a:schemeClr val="lt1"/>
              </a:buClr>
              <a:buSzPts val="1200"/>
              <a:buFont typeface="Arial"/>
              <a:buChar char="●"/>
            </a:pPr>
            <a:r>
              <a:rPr lang="en" sz="1200" u="sng">
                <a:solidFill>
                  <a:srgbClr val="1155CC"/>
                </a:solidFill>
                <a:hlinkClick r:id="rId5">
                  <a:extLst>
                    <a:ext uri="{A12FA001-AC4F-418D-AE19-62706E023703}">
                      <ahyp:hlinkClr val="tx"/>
                    </a:ext>
                  </a:extLst>
                </a:hlinkClick>
              </a:rPr>
              <a:t>https://www.profitwell.com/recur/all/evernote-tradeoffs</a:t>
            </a:r>
            <a:r>
              <a:rPr lang="en" sz="1200">
                <a:solidFill>
                  <a:schemeClr val="dk1"/>
                </a:solidFill>
              </a:rPr>
              <a:t> </a:t>
            </a:r>
            <a:endParaRPr sz="1200">
              <a:solidFill>
                <a:schemeClr val="dk1"/>
              </a:solidFill>
            </a:endParaRPr>
          </a:p>
          <a:p>
            <a:pPr indent="-304800" lvl="0" marL="457200" rtl="0" algn="l">
              <a:lnSpc>
                <a:spcPct val="115000"/>
              </a:lnSpc>
              <a:spcBef>
                <a:spcPts val="0"/>
              </a:spcBef>
              <a:spcAft>
                <a:spcPts val="0"/>
              </a:spcAft>
              <a:buClr>
                <a:schemeClr val="lt1"/>
              </a:buClr>
              <a:buSzPts val="1200"/>
              <a:buFont typeface="Arial"/>
              <a:buChar char="●"/>
            </a:pPr>
            <a:r>
              <a:rPr lang="en" sz="1200" u="sng">
                <a:solidFill>
                  <a:srgbClr val="1155CC"/>
                </a:solidFill>
                <a:hlinkClick r:id="rId6">
                  <a:extLst>
                    <a:ext uri="{A12FA001-AC4F-418D-AE19-62706E023703}">
                      <ahyp:hlinkClr val="tx"/>
                    </a:ext>
                  </a:extLst>
                </a:hlinkClick>
              </a:rPr>
              <a:t>https://nira.com/evernote-history/</a:t>
            </a:r>
            <a:r>
              <a:rPr lang="en" sz="1200">
                <a:solidFill>
                  <a:schemeClr val="dk1"/>
                </a:solidFill>
              </a:rPr>
              <a:t> </a:t>
            </a:r>
            <a:endParaRPr sz="1200">
              <a:solidFill>
                <a:schemeClr val="dk1"/>
              </a:solidFill>
            </a:endParaRPr>
          </a:p>
          <a:p>
            <a:pPr indent="-304800" lvl="0" marL="457200" rtl="0" algn="l">
              <a:lnSpc>
                <a:spcPct val="115000"/>
              </a:lnSpc>
              <a:spcBef>
                <a:spcPts val="0"/>
              </a:spcBef>
              <a:spcAft>
                <a:spcPts val="0"/>
              </a:spcAft>
              <a:buClr>
                <a:schemeClr val="lt1"/>
              </a:buClr>
              <a:buSzPts val="1200"/>
              <a:buFont typeface="Arial"/>
              <a:buChar char="●"/>
            </a:pPr>
            <a:r>
              <a:rPr lang="en" sz="1200" u="sng">
                <a:solidFill>
                  <a:srgbClr val="1155CC"/>
                </a:solidFill>
                <a:hlinkClick r:id="rId7">
                  <a:extLst>
                    <a:ext uri="{A12FA001-AC4F-418D-AE19-62706E023703}">
                      <ahyp:hlinkClr val="tx"/>
                    </a:ext>
                  </a:extLst>
                </a:hlinkClick>
              </a:rPr>
              <a:t>https://nira.com/wp-content/uploads/2019/03/evernote-food-discontinued-august-2015-official-forum-post.png</a:t>
            </a:r>
            <a:r>
              <a:rPr lang="en" sz="1200">
                <a:solidFill>
                  <a:schemeClr val="dk1"/>
                </a:solidFill>
              </a:rPr>
              <a:t> </a:t>
            </a:r>
            <a:endParaRPr sz="1200">
              <a:solidFill>
                <a:schemeClr val="dk1"/>
              </a:solidFill>
            </a:endParaRPr>
          </a:p>
          <a:p>
            <a:pPr indent="-304800" lvl="0" marL="457200" rtl="0" algn="l">
              <a:lnSpc>
                <a:spcPct val="115000"/>
              </a:lnSpc>
              <a:spcBef>
                <a:spcPts val="0"/>
              </a:spcBef>
              <a:spcAft>
                <a:spcPts val="0"/>
              </a:spcAft>
              <a:buClr>
                <a:schemeClr val="lt1"/>
              </a:buClr>
              <a:buSzPts val="1200"/>
              <a:buFont typeface="Arial"/>
              <a:buChar char="●"/>
            </a:pPr>
            <a:r>
              <a:rPr lang="en" sz="1200" u="sng">
                <a:solidFill>
                  <a:srgbClr val="1155CC"/>
                </a:solidFill>
                <a:hlinkClick r:id="rId8">
                  <a:extLst>
                    <a:ext uri="{A12FA001-AC4F-418D-AE19-62706E023703}">
                      <ahyp:hlinkClr val="tx"/>
                    </a:ext>
                  </a:extLst>
                </a:hlinkClick>
              </a:rPr>
              <a:t>https://nira.com/evernote-history/</a:t>
            </a:r>
            <a:r>
              <a:rPr lang="en" sz="1200">
                <a:solidFill>
                  <a:schemeClr val="dk1"/>
                </a:solidFill>
              </a:rPr>
              <a:t> </a:t>
            </a:r>
            <a:endParaRPr sz="1200">
              <a:solidFill>
                <a:schemeClr val="dk1"/>
              </a:solidFill>
            </a:endParaRPr>
          </a:p>
          <a:p>
            <a:pPr indent="-304800" lvl="0" marL="457200" rtl="0" algn="l">
              <a:lnSpc>
                <a:spcPct val="115000"/>
              </a:lnSpc>
              <a:spcBef>
                <a:spcPts val="0"/>
              </a:spcBef>
              <a:spcAft>
                <a:spcPts val="0"/>
              </a:spcAft>
              <a:buClr>
                <a:schemeClr val="lt1"/>
              </a:buClr>
              <a:buSzPts val="1200"/>
              <a:buFont typeface="Arial"/>
              <a:buChar char="●"/>
            </a:pPr>
            <a:r>
              <a:rPr lang="en" sz="1200" u="sng">
                <a:solidFill>
                  <a:srgbClr val="1155CC"/>
                </a:solidFill>
                <a:hlinkClick r:id="rId9">
                  <a:extLst>
                    <a:ext uri="{A12FA001-AC4F-418D-AE19-62706E023703}">
                      <ahyp:hlinkClr val="tx"/>
                    </a:ext>
                  </a:extLst>
                </a:hlinkClick>
              </a:rPr>
              <a:t>https://nira.com/wp-content/uploads/2019/03/evernote-food-discontinued-august-2015-official-forum-post.png</a:t>
            </a:r>
            <a:r>
              <a:rPr lang="en" sz="1200">
                <a:solidFill>
                  <a:schemeClr val="dk1"/>
                </a:solidFill>
              </a:rPr>
              <a:t> </a:t>
            </a:r>
            <a:endParaRPr sz="1200">
              <a:solidFill>
                <a:schemeClr val="dk1"/>
              </a:solidFill>
            </a:endParaRPr>
          </a:p>
          <a:p>
            <a:pPr indent="-304800" lvl="0" marL="457200" rtl="0" algn="l">
              <a:lnSpc>
                <a:spcPct val="115000"/>
              </a:lnSpc>
              <a:spcBef>
                <a:spcPts val="0"/>
              </a:spcBef>
              <a:spcAft>
                <a:spcPts val="0"/>
              </a:spcAft>
              <a:buClr>
                <a:schemeClr val="lt1"/>
              </a:buClr>
              <a:buSzPts val="1200"/>
              <a:buFont typeface="Arial"/>
              <a:buChar char="●"/>
            </a:pPr>
            <a:r>
              <a:rPr lang="en" sz="1200" u="sng">
                <a:solidFill>
                  <a:srgbClr val="1155CC"/>
                </a:solidFill>
                <a:hlinkClick r:id="rId10">
                  <a:extLst>
                    <a:ext uri="{A12FA001-AC4F-418D-AE19-62706E023703}">
                      <ahyp:hlinkClr val="tx"/>
                    </a:ext>
                  </a:extLst>
                </a:hlinkClick>
              </a:rPr>
              <a:t>https://www.quora.com/What-are-the-biggest-problems-you-face-in-using-Evernote</a:t>
            </a:r>
            <a:r>
              <a:rPr lang="en" sz="1200" u="sng">
                <a:solidFill>
                  <a:srgbClr val="1155CC"/>
                </a:solidFill>
              </a:rPr>
              <a:t> </a:t>
            </a:r>
            <a:endParaRPr sz="1200" u="sng">
              <a:solidFill>
                <a:srgbClr val="1155CC"/>
              </a:solidFill>
            </a:endParaRPr>
          </a:p>
          <a:p>
            <a:pPr indent="-304800" lvl="0" marL="457200" rtl="0" algn="l">
              <a:lnSpc>
                <a:spcPct val="115000"/>
              </a:lnSpc>
              <a:spcBef>
                <a:spcPts val="0"/>
              </a:spcBef>
              <a:spcAft>
                <a:spcPts val="0"/>
              </a:spcAft>
              <a:buClr>
                <a:schemeClr val="lt1"/>
              </a:buClr>
              <a:buSzPts val="1200"/>
              <a:buFont typeface="Arial"/>
              <a:buChar char="●"/>
            </a:pPr>
            <a:r>
              <a:rPr lang="en" sz="1200" u="sng">
                <a:solidFill>
                  <a:srgbClr val="1155CC"/>
                </a:solidFill>
                <a:hlinkClick r:id="rId11">
                  <a:extLst>
                    <a:ext uri="{A12FA001-AC4F-418D-AE19-62706E023703}">
                      <ahyp:hlinkClr val="tx"/>
                    </a:ext>
                  </a:extLst>
                </a:hlinkClick>
              </a:rPr>
              <a:t>https://www.cloudwards.net/best-note-taking-apps/</a:t>
            </a:r>
            <a:r>
              <a:rPr lang="en" sz="1200" u="sng">
                <a:solidFill>
                  <a:srgbClr val="1155CC"/>
                </a:solidFill>
              </a:rPr>
              <a:t> </a:t>
            </a:r>
            <a:endParaRPr sz="1200" u="sng">
              <a:solidFill>
                <a:srgbClr val="1155CC"/>
              </a:solidFill>
            </a:endParaRPr>
          </a:p>
          <a:p>
            <a:pPr indent="-304800" lvl="0" marL="457200" rtl="0" algn="l">
              <a:lnSpc>
                <a:spcPct val="115000"/>
              </a:lnSpc>
              <a:spcBef>
                <a:spcPts val="0"/>
              </a:spcBef>
              <a:spcAft>
                <a:spcPts val="0"/>
              </a:spcAft>
              <a:buClr>
                <a:schemeClr val="lt1"/>
              </a:buClr>
              <a:buSzPts val="1200"/>
              <a:buFont typeface="Arial"/>
              <a:buChar char="●"/>
            </a:pPr>
            <a:r>
              <a:rPr lang="en" sz="1200" u="sng">
                <a:solidFill>
                  <a:srgbClr val="1155CC"/>
                </a:solidFill>
                <a:hlinkClick r:id="rId12">
                  <a:extLst>
                    <a:ext uri="{A12FA001-AC4F-418D-AE19-62706E023703}">
                      <ahyp:hlinkClr val="tx"/>
                    </a:ext>
                  </a:extLst>
                </a:hlinkClick>
              </a:rPr>
              <a:t>https://medium.datadriveninvestor.com/evernote-was-losing-its-market-share-but-7778ac051611</a:t>
            </a:r>
            <a:endParaRPr sz="1200" u="sng">
              <a:solidFill>
                <a:srgbClr val="1155CC"/>
              </a:solidFill>
            </a:endParaRPr>
          </a:p>
          <a:p>
            <a:pPr indent="-304800" lvl="0" marL="457200" rtl="0" algn="l">
              <a:lnSpc>
                <a:spcPct val="115000"/>
              </a:lnSpc>
              <a:spcBef>
                <a:spcPts val="0"/>
              </a:spcBef>
              <a:spcAft>
                <a:spcPts val="0"/>
              </a:spcAft>
              <a:buClr>
                <a:schemeClr val="lt1"/>
              </a:buClr>
              <a:buSzPts val="1200"/>
              <a:buFont typeface="Arial"/>
              <a:buChar char="●"/>
            </a:pPr>
            <a:r>
              <a:rPr lang="en" sz="1200" u="sng">
                <a:solidFill>
                  <a:srgbClr val="1155CC"/>
                </a:solidFill>
                <a:hlinkClick r:id="rId13">
                  <a:extLst>
                    <a:ext uri="{A12FA001-AC4F-418D-AE19-62706E023703}">
                      <ahyp:hlinkClr val="tx"/>
                    </a:ext>
                  </a:extLst>
                </a:hlinkClick>
              </a:rPr>
              <a:t>https://vizologi.com/business-strategy-canvas/evernote-business-model-canva</a:t>
            </a:r>
            <a:r>
              <a:rPr lang="en" sz="1200" u="sng">
                <a:solidFill>
                  <a:srgbClr val="7890CD"/>
                </a:solidFill>
                <a:hlinkClick r:id="rId14">
                  <a:extLst>
                    <a:ext uri="{A12FA001-AC4F-418D-AE19-62706E023703}">
                      <ahyp:hlinkClr val="tx"/>
                    </a:ext>
                  </a:extLst>
                </a:hlinkClick>
              </a:rPr>
              <a:t>s/</a:t>
            </a:r>
            <a:r>
              <a:rPr lang="en" sz="1200" u="sng">
                <a:solidFill>
                  <a:srgbClr val="1155CC"/>
                </a:solidFill>
              </a:rPr>
              <a:t>  </a:t>
            </a:r>
            <a:endParaRPr sz="1200" u="sng">
              <a:solidFill>
                <a:srgbClr val="1155CC"/>
              </a:solidFill>
            </a:endParaRPr>
          </a:p>
          <a:p>
            <a:pPr indent="-311150" lvl="0" marL="457200" rtl="0" algn="l">
              <a:lnSpc>
                <a:spcPct val="115000"/>
              </a:lnSpc>
              <a:spcBef>
                <a:spcPts val="0"/>
              </a:spcBef>
              <a:spcAft>
                <a:spcPts val="0"/>
              </a:spcAft>
              <a:buClr>
                <a:schemeClr val="lt1"/>
              </a:buClr>
              <a:buSzPts val="1300"/>
              <a:buFont typeface="Arial"/>
              <a:buChar char="●"/>
            </a:pPr>
            <a:r>
              <a:rPr lang="en" sz="1300" u="sng">
                <a:solidFill>
                  <a:srgbClr val="1155CC"/>
                </a:solidFill>
                <a:hlinkClick r:id="rId15">
                  <a:extLst>
                    <a:ext uri="{A12FA001-AC4F-418D-AE19-62706E023703}">
                      <ahyp:hlinkClr val="tx"/>
                    </a:ext>
                  </a:extLst>
                </a:hlinkClick>
              </a:rPr>
              <a:t>https://vizologi.com/vizo-4-0/business-strategy-canvas/evernote-business-model-canvas/</a:t>
            </a:r>
            <a:r>
              <a:rPr lang="en" sz="1300" u="sng">
                <a:solidFill>
                  <a:srgbClr val="1155CC"/>
                </a:solidFill>
              </a:rPr>
              <a:t> </a:t>
            </a:r>
            <a:endParaRPr sz="1300" u="sng">
              <a:solidFill>
                <a:srgbClr val="1155CC"/>
              </a:solidFill>
            </a:endParaRPr>
          </a:p>
          <a:p>
            <a:pPr indent="-311150" lvl="0" marL="457200" rtl="0" algn="l">
              <a:lnSpc>
                <a:spcPct val="115000"/>
              </a:lnSpc>
              <a:spcBef>
                <a:spcPts val="0"/>
              </a:spcBef>
              <a:spcAft>
                <a:spcPts val="0"/>
              </a:spcAft>
              <a:buClr>
                <a:schemeClr val="lt1"/>
              </a:buClr>
              <a:buSzPts val="1300"/>
              <a:buFont typeface="Arial"/>
              <a:buChar char="●"/>
            </a:pPr>
            <a:r>
              <a:rPr lang="en" sz="1300" u="sng">
                <a:solidFill>
                  <a:srgbClr val="1155CC"/>
                </a:solidFill>
                <a:hlinkClick r:id="rId16">
                  <a:extLst>
                    <a:ext uri="{A12FA001-AC4F-418D-AE19-62706E023703}">
                      <ahyp:hlinkClr val="tx"/>
                    </a:ext>
                  </a:extLst>
                </a:hlinkClick>
              </a:rPr>
              <a:t>https://www.cloudwards.net/best-note-taking-apps/</a:t>
            </a:r>
            <a:r>
              <a:rPr lang="en" sz="1300" u="sng">
                <a:solidFill>
                  <a:srgbClr val="1155CC"/>
                </a:solidFill>
              </a:rPr>
              <a:t> </a:t>
            </a:r>
            <a:endParaRPr sz="1300" u="sng">
              <a:solidFill>
                <a:srgbClr val="1155CC"/>
              </a:solidFill>
            </a:endParaRPr>
          </a:p>
          <a:p>
            <a:pPr indent="-311150" lvl="0" marL="457200" rtl="0" algn="l">
              <a:lnSpc>
                <a:spcPct val="115000"/>
              </a:lnSpc>
              <a:spcBef>
                <a:spcPts val="0"/>
              </a:spcBef>
              <a:spcAft>
                <a:spcPts val="0"/>
              </a:spcAft>
              <a:buClr>
                <a:schemeClr val="lt1"/>
              </a:buClr>
              <a:buSzPts val="1300"/>
              <a:buFont typeface="Arial"/>
              <a:buChar char="●"/>
            </a:pPr>
            <a:r>
              <a:rPr lang="en" sz="1300" u="sng">
                <a:solidFill>
                  <a:srgbClr val="1155CC"/>
                </a:solidFill>
                <a:hlinkClick r:id="rId17">
                  <a:extLst>
                    <a:ext uri="{A12FA001-AC4F-418D-AE19-62706E023703}">
                      <ahyp:hlinkClr val="tx"/>
                    </a:ext>
                  </a:extLst>
                </a:hlinkClick>
              </a:rPr>
              <a:t>https://evernote.com/community/referral/?ebcc=ebcc-anshulkumar3743&amp;gspk=ZWJjYy1hbnNodWxrdW1hcjM3NDM&amp;gsxid=9Zf31lenbY8F</a:t>
            </a:r>
            <a:r>
              <a:rPr lang="en" sz="1300" u="sng">
                <a:solidFill>
                  <a:srgbClr val="1155CC"/>
                </a:solidFill>
              </a:rPr>
              <a:t> </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Arial"/>
              <a:buChar char="●"/>
            </a:pPr>
            <a:r>
              <a:rPr lang="en" sz="1300" u="sng">
                <a:solidFill>
                  <a:srgbClr val="1155CC"/>
                </a:solidFill>
                <a:hlinkClick r:id="rId18">
                  <a:extLst>
                    <a:ext uri="{A12FA001-AC4F-418D-AE19-62706E023703}">
                      <ahyp:hlinkClr val="tx"/>
                    </a:ext>
                  </a:extLst>
                </a:hlinkClick>
              </a:rPr>
              <a:t>https://www.getapp.com/collaboration-software/a/microsoft-onenote/compare/zoho-notebook-vs-evernote-vs-google-keep/</a:t>
            </a:r>
            <a:r>
              <a:rPr lang="en" sz="1300">
                <a:solidFill>
                  <a:schemeClr val="dk1"/>
                </a:solidFill>
              </a:rPr>
              <a:t> </a:t>
            </a:r>
            <a:endParaRPr sz="1300">
              <a:solidFill>
                <a:schemeClr val="dk1"/>
              </a:solidFill>
            </a:endParaRPr>
          </a:p>
          <a:p>
            <a:pPr indent="-311150" lvl="0" marL="457200" rtl="0" algn="l">
              <a:lnSpc>
                <a:spcPct val="115000"/>
              </a:lnSpc>
              <a:spcBef>
                <a:spcPts val="0"/>
              </a:spcBef>
              <a:spcAft>
                <a:spcPts val="0"/>
              </a:spcAft>
              <a:buClr>
                <a:schemeClr val="lt1"/>
              </a:buClr>
              <a:buSzPts val="1300"/>
              <a:buFont typeface="Arial"/>
              <a:buChar char="●"/>
            </a:pPr>
            <a:r>
              <a:rPr lang="en" sz="1300" u="sng">
                <a:solidFill>
                  <a:srgbClr val="1155CC"/>
                </a:solidFill>
                <a:hlinkClick r:id="rId19">
                  <a:extLst>
                    <a:ext uri="{A12FA001-AC4F-418D-AE19-62706E023703}">
                      <ahyp:hlinkClr val="tx"/>
                    </a:ext>
                  </a:extLst>
                </a:hlinkClick>
              </a:rPr>
              <a:t>https://www.cloudwards.net/best-note-taking-apps/</a:t>
            </a:r>
            <a:r>
              <a:rPr lang="en" sz="1300">
                <a:solidFill>
                  <a:schemeClr val="dk1"/>
                </a:solidFill>
              </a:rPr>
              <a:t> </a:t>
            </a:r>
            <a:endParaRPr sz="1300">
              <a:solidFill>
                <a:schemeClr val="dk1"/>
              </a:solidFill>
            </a:endParaRPr>
          </a:p>
          <a:p>
            <a:pPr indent="-311150" lvl="0" marL="457200" rtl="0" algn="l">
              <a:lnSpc>
                <a:spcPct val="115000"/>
              </a:lnSpc>
              <a:spcBef>
                <a:spcPts val="0"/>
              </a:spcBef>
              <a:spcAft>
                <a:spcPts val="0"/>
              </a:spcAft>
              <a:buClr>
                <a:schemeClr val="lt1"/>
              </a:buClr>
              <a:buSzPts val="1300"/>
              <a:buFont typeface="Arial"/>
              <a:buChar char="●"/>
            </a:pPr>
            <a:r>
              <a:rPr lang="en" sz="1300" u="sng">
                <a:solidFill>
                  <a:srgbClr val="1155CC"/>
                </a:solidFill>
                <a:hlinkClick r:id="rId20">
                  <a:extLst>
                    <a:ext uri="{A12FA001-AC4F-418D-AE19-62706E023703}">
                      <ahyp:hlinkClr val="tx"/>
                    </a:ext>
                  </a:extLst>
                </a:hlinkClick>
              </a:rPr>
              <a:t>https://www.g2.com/compare/evernote-vs-google-workspace-vs-microsoft-onenote-vs-zoho-notebook</a:t>
            </a:r>
            <a:r>
              <a:rPr lang="en" sz="1300">
                <a:solidFill>
                  <a:schemeClr val="dk1"/>
                </a:solidFill>
              </a:rPr>
              <a:t> </a:t>
            </a:r>
            <a:endParaRPr sz="1300">
              <a:solidFill>
                <a:schemeClr val="dk1"/>
              </a:solidFill>
            </a:endParaRPr>
          </a:p>
          <a:p>
            <a:pPr indent="-311150" lvl="0" marL="457200" rtl="0" algn="l">
              <a:lnSpc>
                <a:spcPct val="115000"/>
              </a:lnSpc>
              <a:spcBef>
                <a:spcPts val="0"/>
              </a:spcBef>
              <a:spcAft>
                <a:spcPts val="0"/>
              </a:spcAft>
              <a:buClr>
                <a:schemeClr val="lt1"/>
              </a:buClr>
              <a:buSzPts val="1300"/>
              <a:buFont typeface="Arial"/>
              <a:buChar char="●"/>
            </a:pPr>
            <a:r>
              <a:rPr lang="en" sz="1300" u="sng">
                <a:solidFill>
                  <a:srgbClr val="1155CC"/>
                </a:solidFill>
                <a:hlinkClick r:id="rId21">
                  <a:extLst>
                    <a:ext uri="{A12FA001-AC4F-418D-AE19-62706E023703}">
                      <ahyp:hlinkClr val="tx"/>
                    </a:ext>
                  </a:extLst>
                </a:hlinkClick>
              </a:rPr>
              <a:t>https://sensortower.com/android/US/evernote-corporation/app/evernote-notes-organizer-daily-planner/com.evernote/overview</a:t>
            </a:r>
            <a:r>
              <a:rPr lang="en" sz="1300">
                <a:solidFill>
                  <a:schemeClr val="dk1"/>
                </a:solidFill>
              </a:rPr>
              <a:t> </a:t>
            </a:r>
            <a:endParaRPr sz="1300">
              <a:solidFill>
                <a:schemeClr val="dk1"/>
              </a:solidFill>
            </a:endParaRPr>
          </a:p>
          <a:p>
            <a:pPr indent="-311150" lvl="0" marL="457200" rtl="0" algn="l">
              <a:lnSpc>
                <a:spcPct val="115000"/>
              </a:lnSpc>
              <a:spcBef>
                <a:spcPts val="0"/>
              </a:spcBef>
              <a:spcAft>
                <a:spcPts val="0"/>
              </a:spcAft>
              <a:buClr>
                <a:schemeClr val="lt1"/>
              </a:buClr>
              <a:buSzPts val="1300"/>
              <a:buFont typeface="Arial"/>
              <a:buChar char="●"/>
            </a:pPr>
            <a:r>
              <a:rPr lang="en" sz="1300" u="sng">
                <a:solidFill>
                  <a:srgbClr val="1155CC"/>
                </a:solidFill>
                <a:hlinkClick r:id="rId22">
                  <a:extLst>
                    <a:ext uri="{A12FA001-AC4F-418D-AE19-62706E023703}">
                      <ahyp:hlinkClr val="tx"/>
                    </a:ext>
                  </a:extLst>
                </a:hlinkClick>
              </a:rPr>
              <a:t>https://www.youtube.com/watch?v=KBnyayE9Kn0</a:t>
            </a:r>
            <a:r>
              <a:rPr lang="en" sz="1300" u="sng">
                <a:solidFill>
                  <a:srgbClr val="1155CC"/>
                </a:solidFill>
              </a:rPr>
              <a:t> </a:t>
            </a:r>
            <a:endParaRPr sz="1300" u="sng">
              <a:solidFill>
                <a:srgbClr val="1155CC"/>
              </a:solidFill>
            </a:endParaRPr>
          </a:p>
          <a:p>
            <a:pPr indent="-311150" lvl="0" marL="457200" rtl="0" algn="l">
              <a:lnSpc>
                <a:spcPct val="115000"/>
              </a:lnSpc>
              <a:spcBef>
                <a:spcPts val="0"/>
              </a:spcBef>
              <a:spcAft>
                <a:spcPts val="0"/>
              </a:spcAft>
              <a:buClr>
                <a:srgbClr val="1155CC"/>
              </a:buClr>
              <a:buSzPts val="1300"/>
              <a:buFont typeface="Lato"/>
              <a:buChar char="●"/>
            </a:pPr>
            <a:r>
              <a:t/>
            </a:r>
            <a:endParaRPr sz="1300" u="sng">
              <a:solidFill>
                <a:srgbClr val="1155CC"/>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366097ff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366097ff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99fb5521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f99fb552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914400" rtl="0" algn="l">
              <a:lnSpc>
                <a:spcPct val="115000"/>
              </a:lnSpc>
              <a:spcBef>
                <a:spcPts val="0"/>
              </a:spcBef>
              <a:spcAft>
                <a:spcPts val="0"/>
              </a:spcAft>
              <a:buClr>
                <a:schemeClr val="dk1"/>
              </a:buClr>
              <a:buSzPts val="1000"/>
              <a:buChar char="●"/>
            </a:pPr>
            <a:r>
              <a:rPr lang="en" sz="1000">
                <a:solidFill>
                  <a:schemeClr val="dk1"/>
                </a:solidFill>
                <a:highlight>
                  <a:srgbClr val="FFFF00"/>
                </a:highlight>
              </a:rPr>
              <a:t>When we asked customers, How disappointed would you be if you could no longer use Evernote? They received a </a:t>
            </a:r>
            <a:r>
              <a:rPr lang="en" sz="1000">
                <a:solidFill>
                  <a:schemeClr val="dk1"/>
                </a:solidFill>
                <a:highlight>
                  <a:srgbClr val="FFFF00"/>
                </a:highlight>
                <a:uFill>
                  <a:noFill/>
                </a:uFill>
                <a:hlinkClick r:id="rId2">
                  <a:extLst>
                    <a:ext uri="{A12FA001-AC4F-418D-AE19-62706E023703}">
                      <ahyp:hlinkClr val="tx"/>
                    </a:ext>
                  </a:extLst>
                </a:hlinkClick>
              </a:rPr>
              <a:t>product-market fit score</a:t>
            </a:r>
            <a:r>
              <a:rPr lang="en" sz="1000">
                <a:solidFill>
                  <a:schemeClr val="dk1"/>
                </a:solidFill>
                <a:highlight>
                  <a:srgbClr val="FFFF00"/>
                </a:highlight>
              </a:rPr>
              <a:t> of 23%, meaning that only 64 of 277 people we surveyed would be disappointed if they could no longer use the service.</a:t>
            </a:r>
            <a:endParaRPr sz="1000">
              <a:solidFill>
                <a:schemeClr val="dk1"/>
              </a:solidFill>
              <a:highlight>
                <a:srgbClr val="FFFF00"/>
              </a:highlight>
            </a:endParaRPr>
          </a:p>
          <a:p>
            <a:pPr indent="-292100" lvl="0" marL="914400" rtl="0" algn="l">
              <a:lnSpc>
                <a:spcPct val="115000"/>
              </a:lnSpc>
              <a:spcBef>
                <a:spcPts val="0"/>
              </a:spcBef>
              <a:spcAft>
                <a:spcPts val="0"/>
              </a:spcAft>
              <a:buClr>
                <a:schemeClr val="dk1"/>
              </a:buClr>
              <a:buSzPts val="1000"/>
              <a:buChar char="●"/>
            </a:pPr>
            <a:r>
              <a:rPr lang="en" sz="1000">
                <a:solidFill>
                  <a:schemeClr val="dk1"/>
                </a:solidFill>
              </a:rPr>
              <a:t>What we’re looking for is a threshold of at least 40%. This means that Evernote is not providing the type of value that customers expect from a note-taking app</a:t>
            </a:r>
            <a:endParaRPr sz="1000">
              <a:solidFill>
                <a:schemeClr val="dk1"/>
              </a:solidFill>
              <a:highlight>
                <a:srgbClr val="FFFF00"/>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f99fb5521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f99fb5521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914400" rtl="0" algn="l">
              <a:lnSpc>
                <a:spcPct val="115000"/>
              </a:lnSpc>
              <a:spcBef>
                <a:spcPts val="0"/>
              </a:spcBef>
              <a:spcAft>
                <a:spcPts val="0"/>
              </a:spcAft>
              <a:buClr>
                <a:schemeClr val="dk1"/>
              </a:buClr>
              <a:buSzPts val="1000"/>
              <a:buChar char="●"/>
            </a:pPr>
            <a:r>
              <a:rPr lang="en" sz="1000">
                <a:solidFill>
                  <a:schemeClr val="dk1"/>
                </a:solidFill>
              </a:rPr>
              <a:t>As a product that is designed for daily use, we found that only about 25% of Evernote customers use the app every day. That means that when Evernote builds features that appeal to the other 75% of their customers, they can’t capitalize on the diehard </a:t>
            </a:r>
            <a:r>
              <a:rPr lang="en" sz="1000">
                <a:solidFill>
                  <a:schemeClr val="dk1"/>
                </a:solidFill>
                <a:uFill>
                  <a:noFill/>
                </a:uFill>
                <a:hlinkClick r:id="rId2">
                  <a:extLst>
                    <a:ext uri="{A12FA001-AC4F-418D-AE19-62706E023703}">
                      <ahyp:hlinkClr val="tx"/>
                    </a:ext>
                  </a:extLst>
                </a:hlinkClick>
              </a:rPr>
              <a:t>fans who really care and are more willing to pay</a:t>
            </a:r>
            <a:endParaRPr/>
          </a:p>
          <a:p>
            <a:pPr indent="-298450" lvl="0" marL="914400" rtl="0" algn="l">
              <a:lnSpc>
                <a:spcPct val="115000"/>
              </a:lnSpc>
              <a:spcBef>
                <a:spcPts val="0"/>
              </a:spcBef>
              <a:spcAft>
                <a:spcPts val="0"/>
              </a:spcAft>
              <a:buSzPts val="1100"/>
              <a:buChar char="●"/>
            </a:pPr>
            <a:r>
              <a:rPr lang="en" sz="1000">
                <a:solidFill>
                  <a:schemeClr val="dk1"/>
                </a:solidFill>
              </a:rPr>
              <a:t>We’ve mentioned before that Evernote is essentially a daily-use product, but daily users accounted for only 21.38% of responses. That includes people using the app </a:t>
            </a:r>
            <a:r>
              <a:rPr i="1" lang="en" sz="1000">
                <a:solidFill>
                  <a:schemeClr val="dk1"/>
                </a:solidFill>
              </a:rPr>
              <a:t>A few times per day</a:t>
            </a:r>
            <a:r>
              <a:rPr lang="en" sz="1000">
                <a:solidFill>
                  <a:schemeClr val="dk1"/>
                </a:solidFill>
              </a:rPr>
              <a:t> and </a:t>
            </a:r>
            <a:r>
              <a:rPr i="1" lang="en" sz="1000">
                <a:solidFill>
                  <a:schemeClr val="dk1"/>
                </a:solidFill>
              </a:rPr>
              <a:t>About daily</a:t>
            </a:r>
            <a:r>
              <a:rPr lang="en" sz="1000">
                <a:solidFill>
                  <a:schemeClr val="dk1"/>
                </a:solidFill>
              </a:rPr>
              <a:t>. When you take a look at the survey results, </a:t>
            </a:r>
            <a:r>
              <a:rPr i="1" lang="en" sz="1000">
                <a:solidFill>
                  <a:schemeClr val="dk1"/>
                </a:solidFill>
              </a:rPr>
              <a:t>About once per month</a:t>
            </a:r>
            <a:r>
              <a:rPr lang="en" sz="1000">
                <a:solidFill>
                  <a:schemeClr val="dk1"/>
                </a:solidFill>
              </a:rPr>
              <a:t> is the biggest percentage by far, with just over 75 responses.</a:t>
            </a:r>
            <a:endParaRPr sz="1000">
              <a:solidFill>
                <a:schemeClr val="dk1"/>
              </a:solidFill>
            </a:endParaRPr>
          </a:p>
          <a:p>
            <a:pPr indent="0" lvl="0" marL="0" rtl="0" algn="l">
              <a:lnSpc>
                <a:spcPct val="115000"/>
              </a:lnSpc>
              <a:spcBef>
                <a:spcPts val="2400"/>
              </a:spcBef>
              <a:spcAft>
                <a:spcPts val="0"/>
              </a:spcAft>
              <a:buNone/>
            </a:pPr>
            <a:r>
              <a:rPr lang="en" sz="1000">
                <a:solidFill>
                  <a:schemeClr val="dk1"/>
                </a:solidFill>
              </a:rPr>
              <a:t> This </a:t>
            </a:r>
            <a:r>
              <a:rPr b="1" lang="en" sz="1000" u="sng">
                <a:solidFill>
                  <a:schemeClr val="dk1"/>
                </a:solidFill>
              </a:rPr>
              <a:t>lack of engagement</a:t>
            </a:r>
            <a:r>
              <a:rPr lang="en" sz="1000">
                <a:solidFill>
                  <a:schemeClr val="dk1"/>
                </a:solidFill>
              </a:rPr>
              <a:t> could explain the responses to our next question as well, What is the primary benefit you receive from Evernote?</a:t>
            </a:r>
            <a:endParaRPr sz="1000">
              <a:solidFill>
                <a:schemeClr val="dk1"/>
              </a:solidFill>
            </a:endParaRPr>
          </a:p>
          <a:p>
            <a:pPr indent="-314325" lvl="1" marL="914400" rtl="0" algn="l">
              <a:lnSpc>
                <a:spcPct val="115000"/>
              </a:lnSpc>
              <a:spcBef>
                <a:spcPts val="0"/>
              </a:spcBef>
              <a:spcAft>
                <a:spcPts val="0"/>
              </a:spcAft>
              <a:buClr>
                <a:schemeClr val="dk1"/>
              </a:buClr>
              <a:buSzPts val="1350"/>
              <a:buFont typeface="Arial"/>
              <a:buChar char="○"/>
            </a:pPr>
            <a:r>
              <a:rPr lang="en" sz="1000">
                <a:solidFill>
                  <a:schemeClr val="dk1"/>
                </a:solidFill>
              </a:rPr>
              <a:t>22% said it keeps them organized - “It allows me to organize my notes in one digital place. Evernote allows me to keep everything in journals and organized in a more concise manner.”</a:t>
            </a:r>
            <a:endParaRPr sz="1000">
              <a:solidFill>
                <a:schemeClr val="dk1"/>
              </a:solidFill>
            </a:endParaRPr>
          </a:p>
          <a:p>
            <a:pPr indent="-314325" lvl="1" marL="914400" rtl="0" algn="l">
              <a:lnSpc>
                <a:spcPct val="115000"/>
              </a:lnSpc>
              <a:spcBef>
                <a:spcPts val="0"/>
              </a:spcBef>
              <a:spcAft>
                <a:spcPts val="0"/>
              </a:spcAft>
              <a:buClr>
                <a:schemeClr val="dk1"/>
              </a:buClr>
              <a:buSzPts val="1350"/>
              <a:buFont typeface="Arial"/>
              <a:buChar char="○"/>
            </a:pPr>
            <a:r>
              <a:rPr lang="en" sz="1000">
                <a:solidFill>
                  <a:schemeClr val="dk1"/>
                </a:solidFill>
              </a:rPr>
              <a:t>12% said ease of use - “The application is simple to use. It’s easy to write and collect my notes.”</a:t>
            </a:r>
            <a:endParaRPr sz="1000">
              <a:solidFill>
                <a:schemeClr val="dk1"/>
              </a:solidFill>
            </a:endParaRPr>
          </a:p>
          <a:p>
            <a:pPr indent="-314325" lvl="1" marL="914400" rtl="0" algn="l">
              <a:lnSpc>
                <a:spcPct val="115000"/>
              </a:lnSpc>
              <a:spcBef>
                <a:spcPts val="0"/>
              </a:spcBef>
              <a:spcAft>
                <a:spcPts val="0"/>
              </a:spcAft>
              <a:buClr>
                <a:schemeClr val="dk1"/>
              </a:buClr>
              <a:buSzPts val="1350"/>
              <a:buFont typeface="Arial"/>
              <a:buChar char="○"/>
            </a:pPr>
            <a:r>
              <a:rPr lang="en" sz="1000">
                <a:solidFill>
                  <a:schemeClr val="dk1"/>
                </a:solidFill>
              </a:rPr>
              <a:t>11% said syncing across devices - “Being able to take notes and sync it across PC, laptop, and phone.”</a:t>
            </a:r>
            <a:endParaRPr sz="1000">
              <a:solidFill>
                <a:schemeClr val="dk1"/>
              </a:solidFill>
            </a:endParaRPr>
          </a:p>
          <a:p>
            <a:pPr indent="-292100" lvl="1" marL="914400" rtl="0" algn="l">
              <a:lnSpc>
                <a:spcPct val="115000"/>
              </a:lnSpc>
              <a:spcBef>
                <a:spcPts val="0"/>
              </a:spcBef>
              <a:spcAft>
                <a:spcPts val="0"/>
              </a:spcAft>
              <a:buClr>
                <a:schemeClr val="dk1"/>
              </a:buClr>
              <a:buSzPts val="1000"/>
              <a:buFont typeface="Roboto"/>
              <a:buChar char="○"/>
            </a:pPr>
            <a:r>
              <a:rPr lang="en" sz="1000">
                <a:solidFill>
                  <a:schemeClr val="dk1"/>
                </a:solidFill>
                <a:highlight>
                  <a:srgbClr val="FFFFFF"/>
                </a:highlight>
              </a:rPr>
              <a:t>When only about 1/5 of your user base say the primary benefit of your note-taking app is staying organized, that’s pretty telling. Combine that with the fact that approximately 1/10 of your customers don’t recognize your core value (syncing across devices) as the primary benefit, and you have a huge problem. </a:t>
            </a:r>
            <a:r>
              <a:rPr b="1" lang="en" sz="1000">
                <a:solidFill>
                  <a:schemeClr val="dk1"/>
                </a:solidFill>
                <a:highlight>
                  <a:srgbClr val="FFFFFF"/>
                </a:highlight>
              </a:rPr>
              <a:t>Trying to appeal to everyone and not building the functionality that core customers want to use made Evernote’s product feel stagnant, which is definitely a tradeoff they should never have made </a:t>
            </a:r>
            <a:endParaRPr sz="10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366097ff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f366097ff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u="sng">
                <a:solidFill>
                  <a:srgbClr val="1155CC"/>
                </a:solidFill>
                <a:highlight>
                  <a:srgbClr val="FFFFFF"/>
                </a:highlight>
                <a:hlinkClick r:id="rId2">
                  <a:extLst>
                    <a:ext uri="{A12FA001-AC4F-418D-AE19-62706E023703}">
                      <ahyp:hlinkClr val="tx"/>
                    </a:ext>
                  </a:extLst>
                </a:hlinkClick>
              </a:rPr>
              <a:t>https://evernote.com/community/referral/?ebcc=ebcc-anshulkumar3743&amp;gspk=ZWJjYy1hbnNodWxrdW1hcjM3NDM&amp;gsxid=9Zf31lenbY8F</a:t>
            </a: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f868a6a84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f868a6a84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https://www.getapp.com/collaboration-software/a/evernote/alternatives/</a:t>
            </a:r>
            <a:r>
              <a:rPr lang="en"/>
              <a:t> </a:t>
            </a:r>
            <a:endParaRPr/>
          </a:p>
          <a:p>
            <a:pPr indent="0" lvl="0" marL="0" rtl="0" algn="l">
              <a:spcBef>
                <a:spcPts val="0"/>
              </a:spcBef>
              <a:spcAft>
                <a:spcPts val="0"/>
              </a:spcAft>
              <a:buNone/>
            </a:pPr>
            <a:r>
              <a:rPr lang="en" u="sng">
                <a:solidFill>
                  <a:schemeClr val="hlink"/>
                </a:solidFill>
                <a:hlinkClick r:id="rId3"/>
              </a:rPr>
              <a:t>https://hive.com/blog/evernote-alternatives/</a:t>
            </a: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868a6a84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f868a6a84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u="sng">
                <a:solidFill>
                  <a:srgbClr val="1155CC"/>
                </a:solidFill>
                <a:highlight>
                  <a:srgbClr val="FFFFFF"/>
                </a:highlight>
                <a:hlinkClick r:id="rId2">
                  <a:extLst>
                    <a:ext uri="{A12FA001-AC4F-418D-AE19-62706E023703}">
                      <ahyp:hlinkClr val="tx"/>
                    </a:ext>
                  </a:extLst>
                </a:hlinkClick>
              </a:rPr>
              <a:t>https://www.getapp.com/collaboration-software/a/microsoft-onenote/compare/zoho-notebook-vs-evernote-vs-google-keep/</a:t>
            </a:r>
            <a:r>
              <a:rPr lang="en" sz="1000">
                <a:solidFill>
                  <a:schemeClr val="dk1"/>
                </a:solidFill>
                <a:highlight>
                  <a:srgbClr val="FFFFFF"/>
                </a:highlight>
              </a:rPr>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868a6a84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f868a6a84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u="sng">
                <a:solidFill>
                  <a:srgbClr val="1155CC"/>
                </a:solidFill>
                <a:highlight>
                  <a:srgbClr val="FFFFFF"/>
                </a:highlight>
                <a:hlinkClick r:id="rId2">
                  <a:extLst>
                    <a:ext uri="{A12FA001-AC4F-418D-AE19-62706E023703}">
                      <ahyp:hlinkClr val="tx"/>
                    </a:ext>
                  </a:extLst>
                </a:hlinkClick>
              </a:rPr>
              <a:t>https://www.getapp.com/collaboration-software/a/microsoft-onenote/compare/zoho-notebook-vs-evernote-vs-google-keep/</a:t>
            </a:r>
            <a:r>
              <a:rPr lang="en" sz="1000">
                <a:solidFill>
                  <a:schemeClr val="dk1"/>
                </a:solidFill>
                <a:highlight>
                  <a:srgbClr val="FFFFFF"/>
                </a:highlight>
              </a:rPr>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expandedramblings.com/index.php/evernote-statistics/" TargetMode="Externa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 Id="rId9"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18.png"/><Relationship Id="rId7" Type="http://schemas.openxmlformats.org/officeDocument/2006/relationships/image" Target="../media/image7.png"/><Relationship Id="rId8"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Evernote’s New Era  </a:t>
            </a:r>
            <a:endParaRPr/>
          </a:p>
          <a:p>
            <a:pPr indent="0" lvl="0" marL="0" rtl="0" algn="l">
              <a:spcBef>
                <a:spcPts val="0"/>
              </a:spcBef>
              <a:spcAft>
                <a:spcPts val="0"/>
              </a:spcAft>
              <a:buNone/>
            </a:pPr>
            <a:r>
              <a:rPr lang="en" sz="1550"/>
              <a:t>Challenges proposition</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3537150" y="3691950"/>
            <a:ext cx="3470700" cy="76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Submitted by :</a:t>
            </a:r>
            <a:endParaRPr/>
          </a:p>
          <a:p>
            <a:pPr indent="0" lvl="0" marL="914400" rtl="0" algn="l">
              <a:spcBef>
                <a:spcPts val="0"/>
              </a:spcBef>
              <a:spcAft>
                <a:spcPts val="0"/>
              </a:spcAft>
              <a:buNone/>
            </a:pPr>
            <a:r>
              <a:rPr lang="en"/>
              <a:t>Samar Ashry </a:t>
            </a:r>
            <a:endParaRPr/>
          </a:p>
          <a:p>
            <a:pPr indent="0" lvl="0" marL="914400" rtl="0" algn="l">
              <a:spcBef>
                <a:spcPts val="0"/>
              </a:spcBef>
              <a:spcAft>
                <a:spcPts val="0"/>
              </a:spcAft>
              <a:buNone/>
            </a:pPr>
            <a:r>
              <a:rPr lang="en"/>
              <a:t>Mary Girgis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2"/>
          <p:cNvSpPr txBox="1"/>
          <p:nvPr>
            <p:ph type="title"/>
          </p:nvPr>
        </p:nvSpPr>
        <p:spPr>
          <a:xfrm>
            <a:off x="1297500" y="393750"/>
            <a:ext cx="7038900" cy="59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Evernote’s Primary Competitors - User Reviews</a:t>
            </a:r>
            <a:endParaRPr/>
          </a:p>
        </p:txBody>
      </p:sp>
      <p:pic>
        <p:nvPicPr>
          <p:cNvPr id="293" name="Google Shape;293;p22"/>
          <p:cNvPicPr preferRelativeResize="0"/>
          <p:nvPr/>
        </p:nvPicPr>
        <p:blipFill>
          <a:blip r:embed="rId3">
            <a:alphaModFix/>
          </a:blip>
          <a:stretch>
            <a:fillRect/>
          </a:stretch>
        </p:blipFill>
        <p:spPr>
          <a:xfrm>
            <a:off x="1066800" y="1048175"/>
            <a:ext cx="7467600" cy="384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3"/>
          <p:cNvSpPr txBox="1"/>
          <p:nvPr>
            <p:ph type="title"/>
          </p:nvPr>
        </p:nvSpPr>
        <p:spPr>
          <a:xfrm>
            <a:off x="1297500" y="393750"/>
            <a:ext cx="7038900" cy="5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Evernote’s Primary Competitors -Rating  </a:t>
            </a:r>
            <a:endParaRPr/>
          </a:p>
        </p:txBody>
      </p:sp>
      <p:pic>
        <p:nvPicPr>
          <p:cNvPr id="299" name="Google Shape;299;p23"/>
          <p:cNvPicPr preferRelativeResize="0"/>
          <p:nvPr/>
        </p:nvPicPr>
        <p:blipFill>
          <a:blip r:embed="rId3">
            <a:alphaModFix/>
          </a:blip>
          <a:stretch>
            <a:fillRect/>
          </a:stretch>
        </p:blipFill>
        <p:spPr>
          <a:xfrm>
            <a:off x="762000" y="988650"/>
            <a:ext cx="7441400" cy="3850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4"/>
          <p:cNvSpPr txBox="1"/>
          <p:nvPr>
            <p:ph type="title"/>
          </p:nvPr>
        </p:nvSpPr>
        <p:spPr>
          <a:xfrm>
            <a:off x="1297500" y="393750"/>
            <a:ext cx="7038900" cy="5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Evernote’s Revenue</a:t>
            </a:r>
            <a:endParaRPr/>
          </a:p>
        </p:txBody>
      </p:sp>
      <p:pic>
        <p:nvPicPr>
          <p:cNvPr id="305" name="Google Shape;305;p24"/>
          <p:cNvPicPr preferRelativeResize="0"/>
          <p:nvPr/>
        </p:nvPicPr>
        <p:blipFill rotWithShape="1">
          <a:blip r:embed="rId3">
            <a:alphaModFix/>
          </a:blip>
          <a:srcRect b="2846" l="14581" r="0" t="11683"/>
          <a:stretch/>
        </p:blipFill>
        <p:spPr>
          <a:xfrm>
            <a:off x="152400" y="1141050"/>
            <a:ext cx="6518725" cy="3669075"/>
          </a:xfrm>
          <a:prstGeom prst="rect">
            <a:avLst/>
          </a:prstGeom>
          <a:noFill/>
          <a:ln>
            <a:noFill/>
          </a:ln>
        </p:spPr>
      </p:pic>
      <p:pic>
        <p:nvPicPr>
          <p:cNvPr id="306" name="Google Shape;306;p24"/>
          <p:cNvPicPr preferRelativeResize="0"/>
          <p:nvPr/>
        </p:nvPicPr>
        <p:blipFill rotWithShape="1">
          <a:blip r:embed="rId4">
            <a:alphaModFix/>
          </a:blip>
          <a:srcRect b="2250" l="77083" r="0" t="10853"/>
          <a:stretch/>
        </p:blipFill>
        <p:spPr>
          <a:xfrm>
            <a:off x="6823525" y="1141050"/>
            <a:ext cx="1790700" cy="381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Spotted Challenges / Problems</a:t>
            </a:r>
            <a:endParaRPr/>
          </a:p>
        </p:txBody>
      </p:sp>
      <p:sp>
        <p:nvSpPr>
          <p:cNvPr id="312" name="Google Shape;312;p25"/>
          <p:cNvSpPr txBox="1"/>
          <p:nvPr>
            <p:ph idx="1" type="body"/>
          </p:nvPr>
        </p:nvSpPr>
        <p:spPr>
          <a:xfrm>
            <a:off x="1297500" y="1146500"/>
            <a:ext cx="7038900" cy="33321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Product Market Fit </a:t>
            </a:r>
            <a:endParaRPr sz="1500"/>
          </a:p>
          <a:p>
            <a:pPr indent="-323850" lvl="0" marL="457200" rtl="0" algn="l">
              <a:lnSpc>
                <a:spcPct val="150000"/>
              </a:lnSpc>
              <a:spcBef>
                <a:spcPts val="0"/>
              </a:spcBef>
              <a:spcAft>
                <a:spcPts val="0"/>
              </a:spcAft>
              <a:buSzPts val="1500"/>
              <a:buChar char="❏"/>
            </a:pPr>
            <a:r>
              <a:rPr lang="en" sz="1500"/>
              <a:t>Because of the current pricing model, there is a lack of user  engagement.</a:t>
            </a:r>
            <a:endParaRPr sz="1500"/>
          </a:p>
          <a:p>
            <a:pPr indent="-323850" lvl="0" marL="457200" rtl="0" algn="l">
              <a:lnSpc>
                <a:spcPct val="150000"/>
              </a:lnSpc>
              <a:spcBef>
                <a:spcPts val="0"/>
              </a:spcBef>
              <a:spcAft>
                <a:spcPts val="0"/>
              </a:spcAft>
              <a:buSzPts val="1500"/>
              <a:buChar char="❏"/>
            </a:pPr>
            <a:r>
              <a:rPr lang="en" sz="1500"/>
              <a:t>Providing the value that customers expect from a note-taking app</a:t>
            </a:r>
            <a:endParaRPr sz="1500"/>
          </a:p>
          <a:p>
            <a:pPr indent="-323850" lvl="0" marL="457200" rtl="0" algn="l">
              <a:lnSpc>
                <a:spcPct val="150000"/>
              </a:lnSpc>
              <a:spcBef>
                <a:spcPts val="0"/>
              </a:spcBef>
              <a:spcAft>
                <a:spcPts val="0"/>
              </a:spcAft>
              <a:buSzPts val="1500"/>
              <a:buChar char="❏"/>
            </a:pPr>
            <a:r>
              <a:rPr lang="en" sz="1500"/>
              <a:t>Improved security and privacy</a:t>
            </a:r>
            <a:endParaRPr sz="1500"/>
          </a:p>
          <a:p>
            <a:pPr indent="-323850" lvl="0" marL="457200" rtl="0" algn="l">
              <a:lnSpc>
                <a:spcPct val="150000"/>
              </a:lnSpc>
              <a:spcBef>
                <a:spcPts val="0"/>
              </a:spcBef>
              <a:spcAft>
                <a:spcPts val="0"/>
              </a:spcAft>
              <a:buSzPts val="1500"/>
              <a:buChar char="❏"/>
            </a:pPr>
            <a:r>
              <a:rPr lang="en" sz="1500"/>
              <a:t>Dedicated to repairing and improving the core Evernote product</a:t>
            </a:r>
            <a:endParaRPr sz="1500"/>
          </a:p>
          <a:p>
            <a:pPr indent="-323850" lvl="0" marL="457200" rtl="0" algn="l">
              <a:lnSpc>
                <a:spcPct val="150000"/>
              </a:lnSpc>
              <a:spcBef>
                <a:spcPts val="0"/>
              </a:spcBef>
              <a:spcAft>
                <a:spcPts val="0"/>
              </a:spcAft>
              <a:buSzPts val="1500"/>
              <a:buChar char="❏"/>
            </a:pPr>
            <a:r>
              <a:rPr lang="en" sz="1500"/>
              <a:t>Make enhancements to the application infrastructure's core.</a:t>
            </a:r>
            <a:endParaRPr sz="1500"/>
          </a:p>
          <a:p>
            <a:pPr indent="-323850" lvl="0" marL="457200" rtl="0" algn="l">
              <a:lnSpc>
                <a:spcPct val="150000"/>
              </a:lnSpc>
              <a:spcBef>
                <a:spcPts val="0"/>
              </a:spcBef>
              <a:spcAft>
                <a:spcPts val="0"/>
              </a:spcAft>
              <a:buSzPts val="1500"/>
              <a:buChar char="❏"/>
            </a:pPr>
            <a:r>
              <a:rPr lang="en" sz="1500"/>
              <a:t>Lacking Customer service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6"/>
          <p:cNvSpPr txBox="1"/>
          <p:nvPr>
            <p:ph type="title"/>
          </p:nvPr>
        </p:nvSpPr>
        <p:spPr>
          <a:xfrm>
            <a:off x="687900" y="393750"/>
            <a:ext cx="48867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660"/>
              <a:t>Evernote’s ( Challenge / Problem ) 1</a:t>
            </a:r>
            <a:endParaRPr b="1" sz="1660"/>
          </a:p>
          <a:p>
            <a:pPr indent="0" lvl="0" marL="0" rtl="0" algn="l">
              <a:spcBef>
                <a:spcPts val="0"/>
              </a:spcBef>
              <a:spcAft>
                <a:spcPts val="0"/>
              </a:spcAft>
              <a:buSzPts val="990"/>
              <a:buNone/>
            </a:pPr>
            <a:r>
              <a:t/>
            </a:r>
            <a:endParaRPr sz="1660"/>
          </a:p>
        </p:txBody>
      </p:sp>
      <p:sp>
        <p:nvSpPr>
          <p:cNvPr id="318" name="Google Shape;318;p26"/>
          <p:cNvSpPr txBox="1"/>
          <p:nvPr>
            <p:ph idx="1" type="body"/>
          </p:nvPr>
        </p:nvSpPr>
        <p:spPr>
          <a:xfrm>
            <a:off x="687900" y="999250"/>
            <a:ext cx="3832800" cy="18129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Having a product-market fit was Evernote’s most significant problem.</a:t>
            </a:r>
            <a:endParaRPr sz="1200"/>
          </a:p>
          <a:p>
            <a:pPr indent="-304800" lvl="0" marL="457200" rtl="0" algn="l">
              <a:spcBef>
                <a:spcPts val="0"/>
              </a:spcBef>
              <a:spcAft>
                <a:spcPts val="0"/>
              </a:spcAft>
              <a:buSzPts val="1200"/>
              <a:buChar char="❏"/>
            </a:pPr>
            <a:r>
              <a:rPr lang="en" sz="1200"/>
              <a:t>As large as Evernote is, they lack a proper understanding of what their clients require. As a result, although </a:t>
            </a:r>
            <a:r>
              <a:rPr lang="en" sz="1200" u="sng">
                <a:solidFill>
                  <a:schemeClr val="accent5"/>
                </a:solidFill>
                <a:hlinkClick r:id="rId3">
                  <a:extLst>
                    <a:ext uri="{A12FA001-AC4F-418D-AE19-62706E023703}">
                      <ahyp:hlinkClr val="tx"/>
                    </a:ext>
                  </a:extLst>
                </a:hlinkClick>
              </a:rPr>
              <a:t>225M clients</a:t>
            </a:r>
            <a:r>
              <a:rPr lang="en" sz="1200"/>
              <a:t> have been procured through a solid freemium strategy, they aren’t taking full advantage of them.</a:t>
            </a:r>
            <a:endParaRPr sz="800"/>
          </a:p>
        </p:txBody>
      </p:sp>
      <p:sp>
        <p:nvSpPr>
          <p:cNvPr id="319" name="Google Shape;319;p26"/>
          <p:cNvSpPr txBox="1"/>
          <p:nvPr>
            <p:ph idx="2" type="body"/>
          </p:nvPr>
        </p:nvSpPr>
        <p:spPr>
          <a:xfrm>
            <a:off x="687900" y="3203100"/>
            <a:ext cx="3832800" cy="187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Poor product market fit:</a:t>
            </a:r>
            <a:endParaRPr b="1" u="sng"/>
          </a:p>
          <a:p>
            <a:pPr indent="0" lvl="0" marL="0" rtl="0" algn="l">
              <a:spcBef>
                <a:spcPts val="0"/>
              </a:spcBef>
              <a:spcAft>
                <a:spcPts val="0"/>
              </a:spcAft>
              <a:buNone/>
            </a:pPr>
            <a:r>
              <a:rPr lang="en"/>
              <a:t>The fact that only</a:t>
            </a:r>
            <a:r>
              <a:rPr lang="en" u="sng">
                <a:solidFill>
                  <a:schemeClr val="accent5"/>
                </a:solidFill>
              </a:rPr>
              <a:t> 25%</a:t>
            </a:r>
            <a:r>
              <a:rPr b="1" lang="en"/>
              <a:t> o</a:t>
            </a:r>
            <a:r>
              <a:rPr lang="en"/>
              <a:t>f the total increasing number of users (</a:t>
            </a:r>
            <a:r>
              <a:rPr lang="en" u="sng">
                <a:solidFill>
                  <a:schemeClr val="accent5"/>
                </a:solidFill>
              </a:rPr>
              <a:t>225 Million users</a:t>
            </a:r>
            <a:r>
              <a:rPr lang="en"/>
              <a:t>) uses Evernote daily, reveals that Evernote failed to define a good product market fit. The inability to make the best use out of the customers base says a lot about a company’s business plan and strategy.</a:t>
            </a:r>
            <a:endParaRPr/>
          </a:p>
        </p:txBody>
      </p:sp>
      <p:sp>
        <p:nvSpPr>
          <p:cNvPr id="320" name="Google Shape;320;p26"/>
          <p:cNvSpPr txBox="1"/>
          <p:nvPr>
            <p:ph type="title"/>
          </p:nvPr>
        </p:nvSpPr>
        <p:spPr>
          <a:xfrm>
            <a:off x="586225" y="2679300"/>
            <a:ext cx="41634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660"/>
              <a:t>The Root cause behind </a:t>
            </a:r>
            <a:endParaRPr b="1" sz="1660"/>
          </a:p>
          <a:p>
            <a:pPr indent="0" lvl="0" marL="0" rtl="0" algn="l">
              <a:spcBef>
                <a:spcPts val="0"/>
              </a:spcBef>
              <a:spcAft>
                <a:spcPts val="0"/>
              </a:spcAft>
              <a:buSzPts val="990"/>
              <a:buNone/>
            </a:pPr>
            <a:r>
              <a:t/>
            </a:r>
            <a:endParaRPr b="1" sz="1360"/>
          </a:p>
        </p:txBody>
      </p:sp>
      <p:pic>
        <p:nvPicPr>
          <p:cNvPr id="321" name="Google Shape;321;p26"/>
          <p:cNvPicPr preferRelativeResize="0"/>
          <p:nvPr/>
        </p:nvPicPr>
        <p:blipFill>
          <a:blip r:embed="rId4">
            <a:alphaModFix/>
          </a:blip>
          <a:stretch>
            <a:fillRect/>
          </a:stretch>
        </p:blipFill>
        <p:spPr>
          <a:xfrm>
            <a:off x="4419600" y="818425"/>
            <a:ext cx="4575550" cy="371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7"/>
          <p:cNvSpPr txBox="1"/>
          <p:nvPr>
            <p:ph type="title"/>
          </p:nvPr>
        </p:nvSpPr>
        <p:spPr>
          <a:xfrm>
            <a:off x="1038600" y="393750"/>
            <a:ext cx="4880400" cy="5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Evernote’s ( Challenge / Problem ) 2</a:t>
            </a:r>
            <a:endParaRPr sz="1800"/>
          </a:p>
        </p:txBody>
      </p:sp>
      <p:sp>
        <p:nvSpPr>
          <p:cNvPr id="327" name="Google Shape;327;p27"/>
          <p:cNvSpPr txBox="1"/>
          <p:nvPr>
            <p:ph idx="1" type="body"/>
          </p:nvPr>
        </p:nvSpPr>
        <p:spPr>
          <a:xfrm>
            <a:off x="1038600" y="1057350"/>
            <a:ext cx="6971400" cy="862200"/>
          </a:xfrm>
          <a:prstGeom prst="rect">
            <a:avLst/>
          </a:prstGeom>
        </p:spPr>
        <p:txBody>
          <a:bodyPr anchorCtr="0" anchor="t" bIns="91425" lIns="91425" spcFirstLastPara="1" rIns="91425" wrap="square" tIns="91425">
            <a:normAutofit/>
          </a:bodyPr>
          <a:lstStyle/>
          <a:p>
            <a:pPr indent="-323850" lvl="0" marL="457200" rtl="0" algn="l">
              <a:spcBef>
                <a:spcPts val="2400"/>
              </a:spcBef>
              <a:spcAft>
                <a:spcPts val="0"/>
              </a:spcAft>
              <a:buSzPts val="1500"/>
              <a:buChar char="❏"/>
            </a:pPr>
            <a:r>
              <a:rPr lang="en" sz="1500"/>
              <a:t>Lack of engagement</a:t>
            </a:r>
            <a:endParaRPr sz="1500"/>
          </a:p>
          <a:p>
            <a:pPr indent="0" lvl="0" marL="57150" rtl="0" algn="just">
              <a:spcBef>
                <a:spcPts val="0"/>
              </a:spcBef>
              <a:spcAft>
                <a:spcPts val="0"/>
              </a:spcAft>
              <a:buNone/>
            </a:pPr>
            <a:r>
              <a:t/>
            </a:r>
            <a:endParaRPr b="1" sz="1922" u="sng"/>
          </a:p>
        </p:txBody>
      </p:sp>
      <p:sp>
        <p:nvSpPr>
          <p:cNvPr id="328" name="Google Shape;328;p27"/>
          <p:cNvSpPr txBox="1"/>
          <p:nvPr>
            <p:ph type="title"/>
          </p:nvPr>
        </p:nvSpPr>
        <p:spPr>
          <a:xfrm>
            <a:off x="1038600" y="2502800"/>
            <a:ext cx="4880400" cy="51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000"/>
              <a:t>The Root cause behind </a:t>
            </a:r>
            <a:endParaRPr b="1" sz="2000"/>
          </a:p>
          <a:p>
            <a:pPr indent="0" lvl="0" marL="0" rtl="0" algn="l">
              <a:spcBef>
                <a:spcPts val="0"/>
              </a:spcBef>
              <a:spcAft>
                <a:spcPts val="0"/>
              </a:spcAft>
              <a:buNone/>
            </a:pPr>
            <a:r>
              <a:t/>
            </a:r>
            <a:endParaRPr b="1" sz="1360"/>
          </a:p>
          <a:p>
            <a:pPr indent="0" lvl="0" marL="0" rtl="0" algn="l">
              <a:spcBef>
                <a:spcPts val="0"/>
              </a:spcBef>
              <a:spcAft>
                <a:spcPts val="0"/>
              </a:spcAft>
              <a:buNone/>
            </a:pPr>
            <a:r>
              <a:t/>
            </a:r>
            <a:endParaRPr b="1" sz="1660"/>
          </a:p>
        </p:txBody>
      </p:sp>
      <p:sp>
        <p:nvSpPr>
          <p:cNvPr id="329" name="Google Shape;329;p27"/>
          <p:cNvSpPr txBox="1"/>
          <p:nvPr>
            <p:ph idx="1" type="body"/>
          </p:nvPr>
        </p:nvSpPr>
        <p:spPr>
          <a:xfrm>
            <a:off x="1038600" y="3014000"/>
            <a:ext cx="6971400" cy="1666800"/>
          </a:xfrm>
          <a:prstGeom prst="rect">
            <a:avLst/>
          </a:prstGeom>
        </p:spPr>
        <p:txBody>
          <a:bodyPr anchorCtr="0" anchor="t" bIns="91425" lIns="114300" spcFirstLastPara="1" rIns="91425" wrap="square" tIns="91425">
            <a:normAutofit/>
          </a:bodyPr>
          <a:lstStyle/>
          <a:p>
            <a:pPr indent="0" lvl="0" marL="0" rtl="0" algn="just">
              <a:spcBef>
                <a:spcPts val="0"/>
              </a:spcBef>
              <a:spcAft>
                <a:spcPts val="0"/>
              </a:spcAft>
              <a:buSzPts val="935"/>
              <a:buNone/>
            </a:pPr>
            <a:r>
              <a:rPr b="1" lang="en" sz="1534" u="sng"/>
              <a:t>Poor pricing plan:</a:t>
            </a:r>
            <a:endParaRPr b="1" sz="1534" u="sng"/>
          </a:p>
          <a:p>
            <a:pPr indent="0" lvl="0" marL="57150" rtl="0" algn="just">
              <a:spcBef>
                <a:spcPts val="0"/>
              </a:spcBef>
              <a:spcAft>
                <a:spcPts val="0"/>
              </a:spcAft>
              <a:buSzPts val="935"/>
              <a:buNone/>
            </a:pPr>
            <a:r>
              <a:rPr lang="en" sz="1260"/>
              <a:t>Evernote launched the company with the logic of a freemium pricing plan, then when they decided to shift to a subscription model; the step was taken aggressively and with no strategic planning. The result is that we have a product that has minimum freemium features and that almost most of the features require payment even before having a free trial period, leading to high churn rate and low NPS.</a:t>
            </a:r>
            <a:endParaRPr sz="1005"/>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8"/>
          <p:cNvSpPr txBox="1"/>
          <p:nvPr>
            <p:ph type="title"/>
          </p:nvPr>
        </p:nvSpPr>
        <p:spPr>
          <a:xfrm>
            <a:off x="1191000" y="393750"/>
            <a:ext cx="4880400" cy="5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Evernote’s ( Challenge / Problem ) 3</a:t>
            </a:r>
            <a:endParaRPr sz="1800"/>
          </a:p>
        </p:txBody>
      </p:sp>
      <p:sp>
        <p:nvSpPr>
          <p:cNvPr id="335" name="Google Shape;335;p28"/>
          <p:cNvSpPr txBox="1"/>
          <p:nvPr>
            <p:ph idx="1" type="body"/>
          </p:nvPr>
        </p:nvSpPr>
        <p:spPr>
          <a:xfrm>
            <a:off x="1191000" y="1057350"/>
            <a:ext cx="6971400" cy="1666800"/>
          </a:xfrm>
          <a:prstGeom prst="rect">
            <a:avLst/>
          </a:prstGeom>
        </p:spPr>
        <p:txBody>
          <a:bodyPr anchorCtr="0" anchor="t" bIns="91425" lIns="91425" spcFirstLastPara="1" rIns="91425" wrap="square" tIns="91425">
            <a:normAutofit fontScale="85000"/>
          </a:bodyPr>
          <a:lstStyle/>
          <a:p>
            <a:pPr indent="-320357" lvl="0" marL="457200" rtl="0" algn="l">
              <a:spcBef>
                <a:spcPts val="0"/>
              </a:spcBef>
              <a:spcAft>
                <a:spcPts val="0"/>
              </a:spcAft>
              <a:buSzPct val="100000"/>
              <a:buChar char="❏"/>
            </a:pPr>
            <a:r>
              <a:rPr lang="en" sz="1700"/>
              <a:t>Striving to please everyone, development stagnated, and unfocused features were added, making it more challenging to compete with new services emerging.</a:t>
            </a:r>
            <a:endParaRPr sz="1700"/>
          </a:p>
          <a:p>
            <a:pPr indent="-320357" lvl="0" marL="457200" rtl="0" algn="l">
              <a:spcBef>
                <a:spcPts val="0"/>
              </a:spcBef>
              <a:spcAft>
                <a:spcPts val="0"/>
              </a:spcAft>
              <a:buSzPct val="100000"/>
              <a:buChar char="❏"/>
            </a:pPr>
            <a:r>
              <a:rPr lang="en" sz="1700"/>
              <a:t>Evernote is failing to deliver the value customers expect from a note-taking app.</a:t>
            </a:r>
            <a:endParaRPr sz="1500"/>
          </a:p>
          <a:p>
            <a:pPr indent="0" lvl="0" marL="57150" rtl="0" algn="just">
              <a:spcBef>
                <a:spcPts val="1200"/>
              </a:spcBef>
              <a:spcAft>
                <a:spcPts val="0"/>
              </a:spcAft>
              <a:buNone/>
            </a:pPr>
            <a:r>
              <a:t/>
            </a:r>
            <a:endParaRPr b="1" sz="1922" u="sng"/>
          </a:p>
        </p:txBody>
      </p:sp>
      <p:sp>
        <p:nvSpPr>
          <p:cNvPr id="336" name="Google Shape;336;p28"/>
          <p:cNvSpPr txBox="1"/>
          <p:nvPr>
            <p:ph type="title"/>
          </p:nvPr>
        </p:nvSpPr>
        <p:spPr>
          <a:xfrm>
            <a:off x="1191000" y="2731400"/>
            <a:ext cx="4880400" cy="51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000"/>
              <a:t>The Root cause behind </a:t>
            </a:r>
            <a:endParaRPr b="1" sz="2000"/>
          </a:p>
          <a:p>
            <a:pPr indent="0" lvl="0" marL="0" rtl="0" algn="l">
              <a:spcBef>
                <a:spcPts val="0"/>
              </a:spcBef>
              <a:spcAft>
                <a:spcPts val="0"/>
              </a:spcAft>
              <a:buNone/>
            </a:pPr>
            <a:r>
              <a:t/>
            </a:r>
            <a:endParaRPr b="1" sz="1360"/>
          </a:p>
          <a:p>
            <a:pPr indent="0" lvl="0" marL="0" rtl="0" algn="l">
              <a:spcBef>
                <a:spcPts val="0"/>
              </a:spcBef>
              <a:spcAft>
                <a:spcPts val="0"/>
              </a:spcAft>
              <a:buNone/>
            </a:pPr>
            <a:r>
              <a:t/>
            </a:r>
            <a:endParaRPr b="1" sz="1660"/>
          </a:p>
        </p:txBody>
      </p:sp>
      <p:sp>
        <p:nvSpPr>
          <p:cNvPr id="337" name="Google Shape;337;p28"/>
          <p:cNvSpPr txBox="1"/>
          <p:nvPr>
            <p:ph idx="1" type="body"/>
          </p:nvPr>
        </p:nvSpPr>
        <p:spPr>
          <a:xfrm>
            <a:off x="1191000" y="3242600"/>
            <a:ext cx="6971400" cy="1666800"/>
          </a:xfrm>
          <a:prstGeom prst="rect">
            <a:avLst/>
          </a:prstGeom>
        </p:spPr>
        <p:txBody>
          <a:bodyPr anchorCtr="0" anchor="t" bIns="91425" lIns="91425" spcFirstLastPara="1" rIns="91425" wrap="square" tIns="91425">
            <a:normAutofit/>
          </a:bodyPr>
          <a:lstStyle/>
          <a:p>
            <a:pPr indent="0" lvl="0" marL="0" rtl="0" algn="just">
              <a:lnSpc>
                <a:spcPct val="105000"/>
              </a:lnSpc>
              <a:spcBef>
                <a:spcPts val="0"/>
              </a:spcBef>
              <a:spcAft>
                <a:spcPts val="0"/>
              </a:spcAft>
              <a:buSzPts val="852"/>
              <a:buNone/>
            </a:pPr>
            <a:r>
              <a:rPr b="1" lang="en" sz="1604" u="sng"/>
              <a:t>No competitive edge</a:t>
            </a:r>
            <a:endParaRPr b="1" sz="1604" u="sng"/>
          </a:p>
          <a:p>
            <a:pPr indent="0" lvl="0" marL="0" rtl="0" algn="just">
              <a:lnSpc>
                <a:spcPct val="105000"/>
              </a:lnSpc>
              <a:spcBef>
                <a:spcPts val="0"/>
              </a:spcBef>
              <a:spcAft>
                <a:spcPts val="0"/>
              </a:spcAft>
              <a:buSzPts val="852"/>
              <a:buNone/>
            </a:pPr>
            <a:r>
              <a:rPr lang="en"/>
              <a:t>It  was proved that Evernote’s lateness in taking an initiative that keeps up with its competitors releases and initiatives, led to Evernote being out of competition for so long that actually some younger companies have passed Evernote and achieved more in less years. Also this contributed to Evernote's failure in defining a clear product market fit.</a:t>
            </a:r>
            <a:endParaRPr b="1" u="sng"/>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Revisiting Evernote Business Plans &amp; Strategies</a:t>
            </a:r>
            <a:endParaRPr/>
          </a:p>
        </p:txBody>
      </p:sp>
      <p:sp>
        <p:nvSpPr>
          <p:cNvPr id="343" name="Google Shape;343;p29"/>
          <p:cNvSpPr txBox="1"/>
          <p:nvPr>
            <p:ph idx="1" type="body"/>
          </p:nvPr>
        </p:nvSpPr>
        <p:spPr>
          <a:xfrm>
            <a:off x="1297500" y="1154925"/>
            <a:ext cx="7038900" cy="3662400"/>
          </a:xfrm>
          <a:prstGeom prst="rect">
            <a:avLst/>
          </a:prstGeom>
        </p:spPr>
        <p:txBody>
          <a:bodyPr anchorCtr="0" anchor="t" bIns="91425" lIns="91425" spcFirstLastPara="1" rIns="91425" wrap="square" tIns="91425">
            <a:normAutofit lnSpcReduction="20000"/>
          </a:bodyPr>
          <a:lstStyle/>
          <a:p>
            <a:pPr indent="-311150" lvl="0" marL="457200" rtl="0" algn="just">
              <a:spcBef>
                <a:spcPts val="0"/>
              </a:spcBef>
              <a:spcAft>
                <a:spcPts val="0"/>
              </a:spcAft>
              <a:buSzPts val="1300"/>
              <a:buChar char="❏"/>
            </a:pPr>
            <a:r>
              <a:rPr b="1" lang="en" u="sng"/>
              <a:t>Evernote Product Delivery - Value Chain</a:t>
            </a:r>
            <a:endParaRPr b="1" u="sng"/>
          </a:p>
          <a:p>
            <a:pPr indent="0" lvl="0" marL="457200" rtl="0" algn="just">
              <a:spcBef>
                <a:spcPts val="0"/>
              </a:spcBef>
              <a:spcAft>
                <a:spcPts val="0"/>
              </a:spcAft>
              <a:buNone/>
            </a:pPr>
            <a:r>
              <a:rPr lang="en"/>
              <a:t>Evernote adopts the strategy of partnerships and pre-installation agreements for customer acquisition. This leads to huge number of downloads and increase in first time users numbers however it does not guarantee increase in returning customers rate, as Evernote is not depending on directing its product to a certain persona with certain needs.</a:t>
            </a:r>
            <a:endParaRPr/>
          </a:p>
          <a:p>
            <a:pPr indent="0" lvl="0" marL="457200" rtl="0" algn="just">
              <a:spcBef>
                <a:spcPts val="0"/>
              </a:spcBef>
              <a:spcAft>
                <a:spcPts val="0"/>
              </a:spcAft>
              <a:buNone/>
            </a:pPr>
            <a:r>
              <a:t/>
            </a:r>
            <a:endParaRPr/>
          </a:p>
          <a:p>
            <a:pPr indent="-311150" lvl="0" marL="457200" rtl="0" algn="just">
              <a:spcBef>
                <a:spcPts val="0"/>
              </a:spcBef>
              <a:spcAft>
                <a:spcPts val="0"/>
              </a:spcAft>
              <a:buSzPts val="1300"/>
              <a:buChar char="❏"/>
            </a:pPr>
            <a:r>
              <a:rPr b="1" lang="en" u="sng"/>
              <a:t>Evernote Market Segmentation</a:t>
            </a:r>
            <a:endParaRPr b="1" sz="1100"/>
          </a:p>
          <a:p>
            <a:pPr indent="0" lvl="0" marL="457200" rtl="0" algn="just">
              <a:spcBef>
                <a:spcPts val="0"/>
              </a:spcBef>
              <a:spcAft>
                <a:spcPts val="0"/>
              </a:spcAft>
              <a:buNone/>
            </a:pPr>
            <a:r>
              <a:rPr lang="en"/>
              <a:t>Evernote considers its targeted segment is anyone having devices and documents to share or organize. A vague wide market segmentation always leads to poor product market fit.</a:t>
            </a:r>
            <a:endParaRPr sz="1100"/>
          </a:p>
          <a:p>
            <a:pPr indent="0" lvl="0" marL="0" rtl="0" algn="just">
              <a:spcBef>
                <a:spcPts val="0"/>
              </a:spcBef>
              <a:spcAft>
                <a:spcPts val="0"/>
              </a:spcAft>
              <a:buNone/>
            </a:pPr>
            <a:r>
              <a:t/>
            </a:r>
            <a:endParaRPr sz="1100"/>
          </a:p>
          <a:p>
            <a:pPr indent="-311150" lvl="0" marL="457200" rtl="0" algn="just">
              <a:spcBef>
                <a:spcPts val="0"/>
              </a:spcBef>
              <a:spcAft>
                <a:spcPts val="0"/>
              </a:spcAft>
              <a:buSzPts val="1300"/>
              <a:buChar char="❏"/>
            </a:pPr>
            <a:r>
              <a:rPr b="1" lang="en" u="sng"/>
              <a:t>Evernote Business Model</a:t>
            </a:r>
            <a:endParaRPr b="1" sz="1100"/>
          </a:p>
          <a:p>
            <a:pPr indent="0" lvl="0" marL="457200" rtl="0" algn="just">
              <a:spcBef>
                <a:spcPts val="0"/>
              </a:spcBef>
              <a:spcAft>
                <a:spcPts val="0"/>
              </a:spcAft>
              <a:buNone/>
            </a:pPr>
            <a:r>
              <a:rPr lang="en"/>
              <a:t>Evernote customer segment do not include students. However, it was proved that university and school students tend to need a note and document holder on daily basis. Accordingly introducing this segment in their canvas would be a plus, adding to their revenue and to Evernote’s number of daily users</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0"/>
          <p:cNvSpPr txBox="1"/>
          <p:nvPr>
            <p:ph type="title"/>
          </p:nvPr>
        </p:nvSpPr>
        <p:spPr>
          <a:xfrm>
            <a:off x="1297500" y="1654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Evernote’s Proposed Business model</a:t>
            </a:r>
            <a:endParaRPr/>
          </a:p>
          <a:p>
            <a:pPr indent="0" lvl="0" marL="0" rtl="0" algn="l">
              <a:spcBef>
                <a:spcPts val="0"/>
              </a:spcBef>
              <a:spcAft>
                <a:spcPts val="0"/>
              </a:spcAft>
              <a:buNone/>
            </a:pPr>
            <a:r>
              <a:t/>
            </a:r>
            <a:endParaRPr/>
          </a:p>
        </p:txBody>
      </p:sp>
      <p:sp>
        <p:nvSpPr>
          <p:cNvPr id="349" name="Google Shape;349;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0" name="Google Shape;350;p30"/>
          <p:cNvPicPr preferRelativeResize="0"/>
          <p:nvPr/>
        </p:nvPicPr>
        <p:blipFill>
          <a:blip r:embed="rId3">
            <a:alphaModFix/>
          </a:blip>
          <a:stretch>
            <a:fillRect/>
          </a:stretch>
        </p:blipFill>
        <p:spPr>
          <a:xfrm>
            <a:off x="1165625" y="747375"/>
            <a:ext cx="7656599" cy="40667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1"/>
          <p:cNvSpPr txBox="1"/>
          <p:nvPr>
            <p:ph type="title"/>
          </p:nvPr>
        </p:nvSpPr>
        <p:spPr>
          <a:xfrm>
            <a:off x="1297500" y="393750"/>
            <a:ext cx="6054900" cy="51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Evernote’s Proposed Pricing model</a:t>
            </a:r>
            <a:endParaRPr/>
          </a:p>
          <a:p>
            <a:pPr indent="0" lvl="0" marL="0" rtl="0" algn="l">
              <a:spcBef>
                <a:spcPts val="0"/>
              </a:spcBef>
              <a:spcAft>
                <a:spcPts val="0"/>
              </a:spcAft>
              <a:buNone/>
            </a:pPr>
            <a:r>
              <a:t/>
            </a:r>
            <a:endParaRPr/>
          </a:p>
        </p:txBody>
      </p:sp>
      <p:sp>
        <p:nvSpPr>
          <p:cNvPr id="356" name="Google Shape;356;p31"/>
          <p:cNvSpPr txBox="1"/>
          <p:nvPr>
            <p:ph idx="1" type="body"/>
          </p:nvPr>
        </p:nvSpPr>
        <p:spPr>
          <a:xfrm>
            <a:off x="1297500" y="1034075"/>
            <a:ext cx="7038900" cy="355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We suggest that Evernote’s pricing model to stay as is but with some modifications as follows</a:t>
            </a:r>
            <a:endParaRPr sz="1600"/>
          </a:p>
          <a:p>
            <a:pPr indent="-323850" lvl="0" marL="457200" rtl="0" algn="just">
              <a:lnSpc>
                <a:spcPct val="150000"/>
              </a:lnSpc>
              <a:spcBef>
                <a:spcPts val="1200"/>
              </a:spcBef>
              <a:spcAft>
                <a:spcPts val="0"/>
              </a:spcAft>
              <a:buSzPts val="1500"/>
              <a:buChar char="❏"/>
            </a:pPr>
            <a:r>
              <a:rPr lang="en" sz="1500"/>
              <a:t>For each paid plan, the user to get a </a:t>
            </a:r>
            <a:r>
              <a:rPr b="1" lang="en" sz="1500" u="sng"/>
              <a:t>14-day trial</a:t>
            </a:r>
            <a:r>
              <a:rPr lang="en" sz="1500"/>
              <a:t> period so that users make their decisions based on their desirability to pay for the product</a:t>
            </a:r>
            <a:endParaRPr sz="1500"/>
          </a:p>
          <a:p>
            <a:pPr indent="-323850" lvl="0" marL="457200" rtl="0" algn="just">
              <a:lnSpc>
                <a:spcPct val="150000"/>
              </a:lnSpc>
              <a:spcBef>
                <a:spcPts val="0"/>
              </a:spcBef>
              <a:spcAft>
                <a:spcPts val="0"/>
              </a:spcAft>
              <a:buSzPts val="1500"/>
              <a:buChar char="❏"/>
            </a:pPr>
            <a:r>
              <a:rPr lang="en" sz="1500"/>
              <a:t>Users to get the free trial period without having to enter their payment details as this hinders the subscription process as many people tend to not to subscribe to any service just to skip adding their payment cards details</a:t>
            </a:r>
            <a:endParaRPr sz="1500"/>
          </a:p>
          <a:p>
            <a:pPr indent="-323850" lvl="0" marL="457200" rtl="0" algn="just">
              <a:lnSpc>
                <a:spcPct val="150000"/>
              </a:lnSpc>
              <a:spcBef>
                <a:spcPts val="0"/>
              </a:spcBef>
              <a:spcAft>
                <a:spcPts val="0"/>
              </a:spcAft>
              <a:buSzPts val="1500"/>
              <a:buChar char="❏"/>
            </a:pPr>
            <a:r>
              <a:rPr lang="en" sz="1500"/>
              <a:t>Add another paid plan for corporates as one of our proposed solutions regarding segmentation is to include schools and universities, accordingly having a pricing plan for large institutions or partnerships is a must</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63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Evernote’s Current Situation</a:t>
            </a:r>
            <a:endParaRPr/>
          </a:p>
        </p:txBody>
      </p:sp>
      <p:grpSp>
        <p:nvGrpSpPr>
          <p:cNvPr id="141" name="Google Shape;141;p14"/>
          <p:cNvGrpSpPr/>
          <p:nvPr/>
        </p:nvGrpSpPr>
        <p:grpSpPr>
          <a:xfrm>
            <a:off x="685800" y="3529876"/>
            <a:ext cx="3619800" cy="1001400"/>
            <a:chOff x="685800" y="3682276"/>
            <a:chExt cx="3619800" cy="1001400"/>
          </a:xfrm>
        </p:grpSpPr>
        <p:grpSp>
          <p:nvGrpSpPr>
            <p:cNvPr id="142" name="Google Shape;142;p14"/>
            <p:cNvGrpSpPr/>
            <p:nvPr/>
          </p:nvGrpSpPr>
          <p:grpSpPr>
            <a:xfrm>
              <a:off x="685800" y="3743225"/>
              <a:ext cx="2221200" cy="879550"/>
              <a:chOff x="685800" y="3743225"/>
              <a:chExt cx="2221200" cy="879550"/>
            </a:xfrm>
          </p:grpSpPr>
          <p:sp>
            <p:nvSpPr>
              <p:cNvPr id="143" name="Google Shape;143;p14"/>
              <p:cNvSpPr txBox="1"/>
              <p:nvPr/>
            </p:nvSpPr>
            <p:spPr>
              <a:xfrm>
                <a:off x="685800" y="4026975"/>
                <a:ext cx="2221200" cy="59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Lacking of customer support </a:t>
                </a:r>
                <a:endParaRPr sz="1200">
                  <a:solidFill>
                    <a:schemeClr val="lt1"/>
                  </a:solidFill>
                  <a:latin typeface="Roboto"/>
                  <a:ea typeface="Roboto"/>
                  <a:cs typeface="Roboto"/>
                  <a:sym typeface="Roboto"/>
                </a:endParaRPr>
              </a:p>
            </p:txBody>
          </p:sp>
          <p:sp>
            <p:nvSpPr>
              <p:cNvPr id="144" name="Google Shape;144;p14"/>
              <p:cNvSpPr txBox="1"/>
              <p:nvPr/>
            </p:nvSpPr>
            <p:spPr>
              <a:xfrm>
                <a:off x="685800" y="3743225"/>
                <a:ext cx="2080500" cy="31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CE4D78"/>
                    </a:solidFill>
                    <a:latin typeface="Fira Sans Extra Condensed Medium"/>
                    <a:ea typeface="Fira Sans Extra Condensed Medium"/>
                    <a:cs typeface="Fira Sans Extra Condensed Medium"/>
                    <a:sym typeface="Fira Sans Extra Condensed Medium"/>
                  </a:rPr>
                  <a:t>Customer support </a:t>
                </a:r>
                <a:endParaRPr sz="1600">
                  <a:solidFill>
                    <a:srgbClr val="CE4D78"/>
                  </a:solidFill>
                  <a:latin typeface="Fira Sans Extra Condensed Medium"/>
                  <a:ea typeface="Fira Sans Extra Condensed Medium"/>
                  <a:cs typeface="Fira Sans Extra Condensed Medium"/>
                  <a:sym typeface="Fira Sans Extra Condensed Medium"/>
                </a:endParaRPr>
              </a:p>
            </p:txBody>
          </p:sp>
        </p:grpSp>
        <p:grpSp>
          <p:nvGrpSpPr>
            <p:cNvPr id="145" name="Google Shape;145;p14"/>
            <p:cNvGrpSpPr/>
            <p:nvPr/>
          </p:nvGrpSpPr>
          <p:grpSpPr>
            <a:xfrm>
              <a:off x="3304200" y="3682276"/>
              <a:ext cx="1001400" cy="1001400"/>
              <a:chOff x="3304200" y="3682276"/>
              <a:chExt cx="1001400" cy="1001400"/>
            </a:xfrm>
          </p:grpSpPr>
          <p:sp>
            <p:nvSpPr>
              <p:cNvPr id="146" name="Google Shape;146;p14"/>
              <p:cNvSpPr/>
              <p:nvPr/>
            </p:nvSpPr>
            <p:spPr>
              <a:xfrm rot="-5400000">
                <a:off x="3304200" y="3682276"/>
                <a:ext cx="1001400" cy="1001400"/>
              </a:xfrm>
              <a:prstGeom prst="blockArc">
                <a:avLst>
                  <a:gd fmla="val 4069138" name="adj1"/>
                  <a:gd fmla="val 21520557" name="adj2"/>
                  <a:gd fmla="val 20710" name="adj3"/>
                </a:avLst>
              </a:prstGeom>
              <a:solidFill>
                <a:srgbClr val="CE4D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3304205" y="3768123"/>
                <a:ext cx="905400" cy="905400"/>
              </a:xfrm>
              <a:prstGeom prst="donut">
                <a:avLst>
                  <a:gd fmla="val 12025"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txBox="1"/>
              <p:nvPr/>
            </p:nvSpPr>
            <p:spPr>
              <a:xfrm>
                <a:off x="3461583" y="4064218"/>
                <a:ext cx="686400" cy="2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CE4D78"/>
                    </a:solidFill>
                    <a:latin typeface="Fira Sans Extra Condensed Medium"/>
                    <a:ea typeface="Fira Sans Extra Condensed Medium"/>
                    <a:cs typeface="Fira Sans Extra Condensed Medium"/>
                    <a:sym typeface="Fira Sans Extra Condensed Medium"/>
                  </a:rPr>
                  <a:t>8.5</a:t>
                </a:r>
                <a:endParaRPr sz="2000">
                  <a:solidFill>
                    <a:srgbClr val="CE4D78"/>
                  </a:solidFill>
                  <a:latin typeface="Fira Sans Extra Condensed Medium"/>
                  <a:ea typeface="Fira Sans Extra Condensed Medium"/>
                  <a:cs typeface="Fira Sans Extra Condensed Medium"/>
                  <a:sym typeface="Fira Sans Extra Condensed Medium"/>
                </a:endParaRPr>
              </a:p>
            </p:txBody>
          </p:sp>
        </p:grpSp>
      </p:grpSp>
      <p:grpSp>
        <p:nvGrpSpPr>
          <p:cNvPr id="149" name="Google Shape;149;p14"/>
          <p:cNvGrpSpPr/>
          <p:nvPr/>
        </p:nvGrpSpPr>
        <p:grpSpPr>
          <a:xfrm>
            <a:off x="745025" y="1167251"/>
            <a:ext cx="3619800" cy="1001400"/>
            <a:chOff x="685800" y="2528476"/>
            <a:chExt cx="3619800" cy="1001400"/>
          </a:xfrm>
        </p:grpSpPr>
        <p:grpSp>
          <p:nvGrpSpPr>
            <p:cNvPr id="150" name="Google Shape;150;p14"/>
            <p:cNvGrpSpPr/>
            <p:nvPr/>
          </p:nvGrpSpPr>
          <p:grpSpPr>
            <a:xfrm>
              <a:off x="685800" y="2589425"/>
              <a:ext cx="2221200" cy="879550"/>
              <a:chOff x="685800" y="2589425"/>
              <a:chExt cx="2221200" cy="879550"/>
            </a:xfrm>
          </p:grpSpPr>
          <p:sp>
            <p:nvSpPr>
              <p:cNvPr id="151" name="Google Shape;151;p14"/>
              <p:cNvSpPr txBox="1"/>
              <p:nvPr/>
            </p:nvSpPr>
            <p:spPr>
              <a:xfrm>
                <a:off x="685800" y="2589425"/>
                <a:ext cx="1557000" cy="31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F39451"/>
                    </a:solidFill>
                    <a:latin typeface="Fira Sans Extra Condensed Medium"/>
                    <a:ea typeface="Fira Sans Extra Condensed Medium"/>
                    <a:cs typeface="Fira Sans Extra Condensed Medium"/>
                    <a:sym typeface="Fira Sans Extra Condensed Medium"/>
                  </a:rPr>
                  <a:t>Ease of use</a:t>
                </a:r>
                <a:endParaRPr sz="1600">
                  <a:solidFill>
                    <a:srgbClr val="F39451"/>
                  </a:solidFill>
                  <a:latin typeface="Fira Sans Extra Condensed Medium"/>
                  <a:ea typeface="Fira Sans Extra Condensed Medium"/>
                  <a:cs typeface="Fira Sans Extra Condensed Medium"/>
                  <a:sym typeface="Fira Sans Extra Condensed Medium"/>
                </a:endParaRPr>
              </a:p>
            </p:txBody>
          </p:sp>
          <p:sp>
            <p:nvSpPr>
              <p:cNvPr id="152" name="Google Shape;152;p14"/>
              <p:cNvSpPr txBox="1"/>
              <p:nvPr/>
            </p:nvSpPr>
            <p:spPr>
              <a:xfrm>
                <a:off x="685800" y="2873175"/>
                <a:ext cx="2221200" cy="59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Product-market fit was Evernote’s most significant problem</a:t>
                </a:r>
                <a:endParaRPr sz="1200">
                  <a:solidFill>
                    <a:schemeClr val="lt1"/>
                  </a:solidFill>
                  <a:latin typeface="Roboto"/>
                  <a:ea typeface="Roboto"/>
                  <a:cs typeface="Roboto"/>
                  <a:sym typeface="Roboto"/>
                </a:endParaRPr>
              </a:p>
            </p:txBody>
          </p:sp>
        </p:grpSp>
        <p:grpSp>
          <p:nvGrpSpPr>
            <p:cNvPr id="153" name="Google Shape;153;p14"/>
            <p:cNvGrpSpPr/>
            <p:nvPr/>
          </p:nvGrpSpPr>
          <p:grpSpPr>
            <a:xfrm>
              <a:off x="3304200" y="2528476"/>
              <a:ext cx="1001400" cy="1001400"/>
              <a:chOff x="3304200" y="2528476"/>
              <a:chExt cx="1001400" cy="1001400"/>
            </a:xfrm>
          </p:grpSpPr>
          <p:sp>
            <p:nvSpPr>
              <p:cNvPr id="154" name="Google Shape;154;p14"/>
              <p:cNvSpPr txBox="1"/>
              <p:nvPr/>
            </p:nvSpPr>
            <p:spPr>
              <a:xfrm>
                <a:off x="3461583" y="2910418"/>
                <a:ext cx="686400" cy="2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39451"/>
                    </a:solidFill>
                    <a:latin typeface="Fira Sans Extra Condensed Medium"/>
                    <a:ea typeface="Fira Sans Extra Condensed Medium"/>
                    <a:cs typeface="Fira Sans Extra Condensed Medium"/>
                    <a:sym typeface="Fira Sans Extra Condensed Medium"/>
                  </a:rPr>
                  <a:t>8.9</a:t>
                </a:r>
                <a:endParaRPr sz="2000">
                  <a:solidFill>
                    <a:srgbClr val="F39451"/>
                  </a:solidFill>
                  <a:latin typeface="Fira Sans Extra Condensed Medium"/>
                  <a:ea typeface="Fira Sans Extra Condensed Medium"/>
                  <a:cs typeface="Fira Sans Extra Condensed Medium"/>
                  <a:sym typeface="Fira Sans Extra Condensed Medium"/>
                </a:endParaRPr>
              </a:p>
            </p:txBody>
          </p:sp>
          <p:sp>
            <p:nvSpPr>
              <p:cNvPr id="155" name="Google Shape;155;p14"/>
              <p:cNvSpPr/>
              <p:nvPr/>
            </p:nvSpPr>
            <p:spPr>
              <a:xfrm rot="-5400000">
                <a:off x="3304200" y="2528476"/>
                <a:ext cx="1001400" cy="1001400"/>
              </a:xfrm>
              <a:prstGeom prst="blockArc">
                <a:avLst>
                  <a:gd fmla="val 3379184" name="adj1"/>
                  <a:gd fmla="val 21520557" name="adj2"/>
                  <a:gd fmla="val 20710" name="adj3"/>
                </a:avLst>
              </a:prstGeom>
              <a:solidFill>
                <a:srgbClr val="F394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3380405" y="2576473"/>
                <a:ext cx="905400" cy="905400"/>
              </a:xfrm>
              <a:prstGeom prst="donut">
                <a:avLst>
                  <a:gd fmla="val 12025"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7" name="Google Shape;157;p14"/>
          <p:cNvGrpSpPr/>
          <p:nvPr/>
        </p:nvGrpSpPr>
        <p:grpSpPr>
          <a:xfrm>
            <a:off x="685800" y="2304951"/>
            <a:ext cx="3619800" cy="1001400"/>
            <a:chOff x="685800" y="1374676"/>
            <a:chExt cx="3619800" cy="1001400"/>
          </a:xfrm>
        </p:grpSpPr>
        <p:grpSp>
          <p:nvGrpSpPr>
            <p:cNvPr id="158" name="Google Shape;158;p14"/>
            <p:cNvGrpSpPr/>
            <p:nvPr/>
          </p:nvGrpSpPr>
          <p:grpSpPr>
            <a:xfrm>
              <a:off x="3304200" y="1374676"/>
              <a:ext cx="1001400" cy="1001400"/>
              <a:chOff x="3304200" y="1374676"/>
              <a:chExt cx="1001400" cy="1001400"/>
            </a:xfrm>
          </p:grpSpPr>
          <p:sp>
            <p:nvSpPr>
              <p:cNvPr id="159" name="Google Shape;159;p14"/>
              <p:cNvSpPr txBox="1"/>
              <p:nvPr/>
            </p:nvSpPr>
            <p:spPr>
              <a:xfrm>
                <a:off x="3461583" y="1756618"/>
                <a:ext cx="686400" cy="2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AB847"/>
                    </a:solidFill>
                    <a:latin typeface="Fira Sans Extra Condensed Medium"/>
                    <a:ea typeface="Fira Sans Extra Condensed Medium"/>
                    <a:cs typeface="Fira Sans Extra Condensed Medium"/>
                    <a:sym typeface="Fira Sans Extra Condensed Medium"/>
                  </a:rPr>
                  <a:t>8.9</a:t>
                </a:r>
                <a:endParaRPr sz="2000">
                  <a:solidFill>
                    <a:srgbClr val="FAB847"/>
                  </a:solidFill>
                  <a:latin typeface="Fira Sans Extra Condensed Medium"/>
                  <a:ea typeface="Fira Sans Extra Condensed Medium"/>
                  <a:cs typeface="Fira Sans Extra Condensed Medium"/>
                  <a:sym typeface="Fira Sans Extra Condensed Medium"/>
                </a:endParaRPr>
              </a:p>
            </p:txBody>
          </p:sp>
          <p:sp>
            <p:nvSpPr>
              <p:cNvPr id="160" name="Google Shape;160;p14"/>
              <p:cNvSpPr/>
              <p:nvPr/>
            </p:nvSpPr>
            <p:spPr>
              <a:xfrm rot="-5400000">
                <a:off x="3304200" y="1374676"/>
                <a:ext cx="1001400" cy="1001400"/>
              </a:xfrm>
              <a:prstGeom prst="blockArc">
                <a:avLst>
                  <a:gd fmla="val 3273840" name="adj1"/>
                  <a:gd fmla="val 21520557" name="adj2"/>
                  <a:gd fmla="val 20710" name="adj3"/>
                </a:avLst>
              </a:prstGeom>
              <a:solidFill>
                <a:srgbClr val="FAB8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3352130" y="1422698"/>
                <a:ext cx="905400" cy="905400"/>
              </a:xfrm>
              <a:prstGeom prst="donut">
                <a:avLst>
                  <a:gd fmla="val 12025"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grpSp>
        <p:grpSp>
          <p:nvGrpSpPr>
            <p:cNvPr id="162" name="Google Shape;162;p14"/>
            <p:cNvGrpSpPr/>
            <p:nvPr/>
          </p:nvGrpSpPr>
          <p:grpSpPr>
            <a:xfrm>
              <a:off x="685800" y="1435625"/>
              <a:ext cx="2221200" cy="879550"/>
              <a:chOff x="685800" y="1435625"/>
              <a:chExt cx="2221200" cy="879550"/>
            </a:xfrm>
          </p:grpSpPr>
          <p:sp>
            <p:nvSpPr>
              <p:cNvPr id="163" name="Google Shape;163;p14"/>
              <p:cNvSpPr txBox="1"/>
              <p:nvPr/>
            </p:nvSpPr>
            <p:spPr>
              <a:xfrm>
                <a:off x="685800" y="1435625"/>
                <a:ext cx="1943700" cy="31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FAB847"/>
                    </a:solidFill>
                    <a:latin typeface="Fira Sans Extra Condensed Medium"/>
                    <a:ea typeface="Fira Sans Extra Condensed Medium"/>
                    <a:cs typeface="Fira Sans Extra Condensed Medium"/>
                    <a:sym typeface="Fira Sans Extra Condensed Medium"/>
                  </a:rPr>
                  <a:t>Meet Requirement </a:t>
                </a:r>
                <a:endParaRPr sz="1600">
                  <a:solidFill>
                    <a:srgbClr val="FAB847"/>
                  </a:solidFill>
                  <a:latin typeface="Fira Sans Extra Condensed Medium"/>
                  <a:ea typeface="Fira Sans Extra Condensed Medium"/>
                  <a:cs typeface="Fira Sans Extra Condensed Medium"/>
                  <a:sym typeface="Fira Sans Extra Condensed Medium"/>
                </a:endParaRPr>
              </a:p>
            </p:txBody>
          </p:sp>
          <p:sp>
            <p:nvSpPr>
              <p:cNvPr id="164" name="Google Shape;164;p14"/>
              <p:cNvSpPr txBox="1"/>
              <p:nvPr/>
            </p:nvSpPr>
            <p:spPr>
              <a:xfrm>
                <a:off x="685800" y="1719375"/>
                <a:ext cx="2221200" cy="59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Failing to deliver the value customers expect from a note-taking app</a:t>
                </a:r>
                <a:endParaRPr sz="1200">
                  <a:solidFill>
                    <a:schemeClr val="lt1"/>
                  </a:solidFill>
                  <a:latin typeface="Roboto"/>
                  <a:ea typeface="Roboto"/>
                  <a:cs typeface="Roboto"/>
                  <a:sym typeface="Roboto"/>
                </a:endParaRPr>
              </a:p>
            </p:txBody>
          </p:sp>
        </p:grpSp>
      </p:grpSp>
      <p:grpSp>
        <p:nvGrpSpPr>
          <p:cNvPr id="165" name="Google Shape;165;p14"/>
          <p:cNvGrpSpPr/>
          <p:nvPr/>
        </p:nvGrpSpPr>
        <p:grpSpPr>
          <a:xfrm>
            <a:off x="4913175" y="1146076"/>
            <a:ext cx="3423225" cy="3319160"/>
            <a:chOff x="4913175" y="1146076"/>
            <a:chExt cx="3423225" cy="3319160"/>
          </a:xfrm>
        </p:grpSpPr>
        <p:grpSp>
          <p:nvGrpSpPr>
            <p:cNvPr id="166" name="Google Shape;166;p14"/>
            <p:cNvGrpSpPr/>
            <p:nvPr/>
          </p:nvGrpSpPr>
          <p:grpSpPr>
            <a:xfrm>
              <a:off x="7335000" y="1146076"/>
              <a:ext cx="1001400" cy="1001400"/>
              <a:chOff x="4838400" y="1374676"/>
              <a:chExt cx="1001400" cy="1001400"/>
            </a:xfrm>
          </p:grpSpPr>
          <p:sp>
            <p:nvSpPr>
              <p:cNvPr id="167" name="Google Shape;167;p14"/>
              <p:cNvSpPr/>
              <p:nvPr/>
            </p:nvSpPr>
            <p:spPr>
              <a:xfrm rot="-5400000">
                <a:off x="4838400" y="1374676"/>
                <a:ext cx="1001400" cy="1001400"/>
              </a:xfrm>
              <a:prstGeom prst="blockArc">
                <a:avLst>
                  <a:gd fmla="val 1960889" name="adj1"/>
                  <a:gd fmla="val 21520557" name="adj2"/>
                  <a:gd fmla="val 20710" name="adj3"/>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4886280" y="1403210"/>
                <a:ext cx="905400" cy="905400"/>
              </a:xfrm>
              <a:prstGeom prst="donut">
                <a:avLst>
                  <a:gd fmla="val 12025"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txBox="1"/>
              <p:nvPr/>
            </p:nvSpPr>
            <p:spPr>
              <a:xfrm>
                <a:off x="4995783" y="1756618"/>
                <a:ext cx="686400" cy="2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00FFFF"/>
                    </a:solidFill>
                    <a:latin typeface="Fira Sans Extra Condensed Medium"/>
                    <a:ea typeface="Fira Sans Extra Condensed Medium"/>
                    <a:cs typeface="Fira Sans Extra Condensed Medium"/>
                    <a:sym typeface="Fira Sans Extra Condensed Medium"/>
                  </a:rPr>
                  <a:t>96</a:t>
                </a:r>
                <a:r>
                  <a:rPr lang="en" sz="2000">
                    <a:solidFill>
                      <a:srgbClr val="00FFFF"/>
                    </a:solidFill>
                    <a:latin typeface="Fira Sans Extra Condensed Medium"/>
                    <a:ea typeface="Fira Sans Extra Condensed Medium"/>
                    <a:cs typeface="Fira Sans Extra Condensed Medium"/>
                    <a:sym typeface="Fira Sans Extra Condensed Medium"/>
                  </a:rPr>
                  <a:t>%</a:t>
                </a:r>
                <a:endParaRPr sz="2000">
                  <a:solidFill>
                    <a:srgbClr val="00FFFF"/>
                  </a:solidFill>
                  <a:latin typeface="Fira Sans Extra Condensed Medium"/>
                  <a:ea typeface="Fira Sans Extra Condensed Medium"/>
                  <a:cs typeface="Fira Sans Extra Condensed Medium"/>
                  <a:sym typeface="Fira Sans Extra Condensed Medium"/>
                </a:endParaRPr>
              </a:p>
            </p:txBody>
          </p:sp>
        </p:grpSp>
        <p:sp>
          <p:nvSpPr>
            <p:cNvPr id="170" name="Google Shape;170;p14"/>
            <p:cNvSpPr txBox="1"/>
            <p:nvPr/>
          </p:nvSpPr>
          <p:spPr>
            <a:xfrm>
              <a:off x="4913175" y="1511825"/>
              <a:ext cx="1978800" cy="31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00FFFF"/>
                  </a:solidFill>
                  <a:latin typeface="Fira Sans Extra Condensed Medium"/>
                  <a:ea typeface="Fira Sans Extra Condensed Medium"/>
                  <a:cs typeface="Fira Sans Extra Condensed Medium"/>
                  <a:sym typeface="Fira Sans Extra Condensed Medium"/>
                </a:rPr>
                <a:t>App </a:t>
              </a:r>
              <a:r>
                <a:rPr lang="en" sz="1600">
                  <a:solidFill>
                    <a:srgbClr val="00FFFF"/>
                  </a:solidFill>
                  <a:latin typeface="Fira Sans Extra Condensed Medium"/>
                  <a:ea typeface="Fira Sans Extra Condensed Medium"/>
                  <a:cs typeface="Fira Sans Extra Condensed Medium"/>
                  <a:sym typeface="Fira Sans Extra Condensed Medium"/>
                </a:rPr>
                <a:t>Recommendation</a:t>
              </a:r>
              <a:r>
                <a:rPr lang="en" sz="1600">
                  <a:solidFill>
                    <a:srgbClr val="00FFFF"/>
                  </a:solidFill>
                  <a:latin typeface="Fira Sans Extra Condensed Medium"/>
                  <a:ea typeface="Fira Sans Extra Condensed Medium"/>
                  <a:cs typeface="Fira Sans Extra Condensed Medium"/>
                  <a:sym typeface="Fira Sans Extra Condensed Medium"/>
                </a:rPr>
                <a:t> </a:t>
              </a:r>
              <a:endParaRPr sz="1600">
                <a:solidFill>
                  <a:srgbClr val="00FFFF"/>
                </a:solidFill>
                <a:latin typeface="Fira Sans Extra Condensed Medium"/>
                <a:ea typeface="Fira Sans Extra Condensed Medium"/>
                <a:cs typeface="Fira Sans Extra Condensed Medium"/>
                <a:sym typeface="Fira Sans Extra Condensed Medium"/>
              </a:endParaRPr>
            </a:p>
          </p:txBody>
        </p:sp>
        <p:grpSp>
          <p:nvGrpSpPr>
            <p:cNvPr id="171" name="Google Shape;171;p14"/>
            <p:cNvGrpSpPr/>
            <p:nvPr/>
          </p:nvGrpSpPr>
          <p:grpSpPr>
            <a:xfrm>
              <a:off x="7335000" y="2323476"/>
              <a:ext cx="1001400" cy="1001400"/>
              <a:chOff x="4838400" y="2528476"/>
              <a:chExt cx="1001400" cy="1001400"/>
            </a:xfrm>
          </p:grpSpPr>
          <p:sp>
            <p:nvSpPr>
              <p:cNvPr id="172" name="Google Shape;172;p14"/>
              <p:cNvSpPr/>
              <p:nvPr/>
            </p:nvSpPr>
            <p:spPr>
              <a:xfrm rot="-5400000">
                <a:off x="4838400" y="2528476"/>
                <a:ext cx="1001400" cy="1001400"/>
              </a:xfrm>
              <a:prstGeom prst="blockArc">
                <a:avLst>
                  <a:gd fmla="val 3082069" name="adj1"/>
                  <a:gd fmla="val 21520557" name="adj2"/>
                  <a:gd fmla="val 20710" name="adj3"/>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4874405" y="2578598"/>
                <a:ext cx="905400" cy="905400"/>
              </a:xfrm>
              <a:prstGeom prst="donut">
                <a:avLst>
                  <a:gd fmla="val 12025"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txBox="1"/>
              <p:nvPr/>
            </p:nvSpPr>
            <p:spPr>
              <a:xfrm>
                <a:off x="4995783" y="2910418"/>
                <a:ext cx="686400" cy="2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93C47D"/>
                    </a:solidFill>
                    <a:latin typeface="Fira Sans Extra Condensed Medium"/>
                    <a:ea typeface="Fira Sans Extra Condensed Medium"/>
                    <a:cs typeface="Fira Sans Extra Condensed Medium"/>
                    <a:sym typeface="Fira Sans Extra Condensed Medium"/>
                  </a:rPr>
                  <a:t>4.4 </a:t>
                </a:r>
                <a:endParaRPr sz="2000">
                  <a:solidFill>
                    <a:srgbClr val="93C47D"/>
                  </a:solidFill>
                  <a:latin typeface="Fira Sans Extra Condensed Medium"/>
                  <a:ea typeface="Fira Sans Extra Condensed Medium"/>
                  <a:cs typeface="Fira Sans Extra Condensed Medium"/>
                  <a:sym typeface="Fira Sans Extra Condensed Medium"/>
                </a:endParaRPr>
              </a:p>
            </p:txBody>
          </p:sp>
        </p:grpSp>
        <p:sp>
          <p:nvSpPr>
            <p:cNvPr id="175" name="Google Shape;175;p14"/>
            <p:cNvSpPr txBox="1"/>
            <p:nvPr/>
          </p:nvSpPr>
          <p:spPr>
            <a:xfrm>
              <a:off x="4913175" y="2697200"/>
              <a:ext cx="2031600" cy="31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B6D7A8"/>
                  </a:solidFill>
                  <a:latin typeface="Fira Sans Extra Condensed Medium"/>
                  <a:ea typeface="Fira Sans Extra Condensed Medium"/>
                  <a:cs typeface="Fira Sans Extra Condensed Medium"/>
                  <a:sym typeface="Fira Sans Extra Condensed Medium"/>
                </a:rPr>
                <a:t>User Rating Review</a:t>
              </a:r>
              <a:endParaRPr sz="1600">
                <a:solidFill>
                  <a:srgbClr val="B6D7A8"/>
                </a:solidFill>
                <a:latin typeface="Fira Sans Extra Condensed Medium"/>
                <a:ea typeface="Fira Sans Extra Condensed Medium"/>
                <a:cs typeface="Fira Sans Extra Condensed Medium"/>
                <a:sym typeface="Fira Sans Extra Condensed Medium"/>
              </a:endParaRPr>
            </a:p>
          </p:txBody>
        </p:sp>
        <p:grpSp>
          <p:nvGrpSpPr>
            <p:cNvPr id="176" name="Google Shape;176;p14"/>
            <p:cNvGrpSpPr/>
            <p:nvPr/>
          </p:nvGrpSpPr>
          <p:grpSpPr>
            <a:xfrm>
              <a:off x="7335000" y="3461213"/>
              <a:ext cx="1001400" cy="1004022"/>
              <a:chOff x="4838400" y="3682276"/>
              <a:chExt cx="1001400" cy="1004022"/>
            </a:xfrm>
          </p:grpSpPr>
          <p:sp>
            <p:nvSpPr>
              <p:cNvPr id="177" name="Google Shape;177;p14"/>
              <p:cNvSpPr/>
              <p:nvPr/>
            </p:nvSpPr>
            <p:spPr>
              <a:xfrm rot="-5400000">
                <a:off x="4838400" y="3682276"/>
                <a:ext cx="1001400" cy="1001400"/>
              </a:xfrm>
              <a:prstGeom prst="blockArc">
                <a:avLst>
                  <a:gd fmla="val 4401323" name="adj1"/>
                  <a:gd fmla="val 21520557" name="adj2"/>
                  <a:gd fmla="val 20710" name="adj3"/>
                </a:avLst>
              </a:prstGeom>
              <a:solidFill>
                <a:srgbClr val="368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4860605" y="3780898"/>
                <a:ext cx="905400" cy="905400"/>
              </a:xfrm>
              <a:prstGeom prst="donut">
                <a:avLst>
                  <a:gd fmla="val 12025"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txBox="1"/>
              <p:nvPr/>
            </p:nvSpPr>
            <p:spPr>
              <a:xfrm>
                <a:off x="4995783" y="3988018"/>
                <a:ext cx="686400" cy="2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4A86E8"/>
                    </a:solidFill>
                    <a:latin typeface="Fira Sans Extra Condensed Medium"/>
                    <a:ea typeface="Fira Sans Extra Condensed Medium"/>
                    <a:cs typeface="Fira Sans Extra Condensed Medium"/>
                    <a:sym typeface="Fira Sans Extra Condensed Medium"/>
                  </a:rPr>
                  <a:t>87%</a:t>
                </a:r>
                <a:endParaRPr sz="2000">
                  <a:solidFill>
                    <a:srgbClr val="4A86E8"/>
                  </a:solidFill>
                  <a:latin typeface="Fira Sans Extra Condensed Medium"/>
                  <a:ea typeface="Fira Sans Extra Condensed Medium"/>
                  <a:cs typeface="Fira Sans Extra Condensed Medium"/>
                  <a:sym typeface="Fira Sans Extra Condensed Medium"/>
                </a:endParaRPr>
              </a:p>
            </p:txBody>
          </p:sp>
        </p:grpSp>
        <p:sp>
          <p:nvSpPr>
            <p:cNvPr id="180" name="Google Shape;180;p14"/>
            <p:cNvSpPr txBox="1"/>
            <p:nvPr/>
          </p:nvSpPr>
          <p:spPr>
            <a:xfrm>
              <a:off x="4913175" y="3806325"/>
              <a:ext cx="1557000" cy="31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4A86E8"/>
                  </a:solidFill>
                  <a:latin typeface="Fira Sans Extra Condensed Medium"/>
                  <a:ea typeface="Fira Sans Extra Condensed Medium"/>
                  <a:cs typeface="Fira Sans Extra Condensed Medium"/>
                  <a:sym typeface="Fira Sans Extra Condensed Medium"/>
                </a:rPr>
                <a:t>Positive Reviews </a:t>
              </a:r>
              <a:endParaRPr sz="1600">
                <a:solidFill>
                  <a:srgbClr val="4A86E8"/>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2"/>
          <p:cNvSpPr txBox="1"/>
          <p:nvPr>
            <p:ph idx="1" type="body"/>
          </p:nvPr>
        </p:nvSpPr>
        <p:spPr>
          <a:xfrm>
            <a:off x="745125" y="1294450"/>
            <a:ext cx="3446400" cy="390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Introduce the logic of discounts based on the users usages and personas</a:t>
            </a:r>
            <a:endParaRPr/>
          </a:p>
          <a:p>
            <a:pPr indent="0" lvl="0" marL="457200" rtl="0" algn="l">
              <a:spcBef>
                <a:spcPts val="1200"/>
              </a:spcBef>
              <a:spcAft>
                <a:spcPts val="1200"/>
              </a:spcAft>
              <a:buNone/>
            </a:pPr>
            <a:r>
              <a:rPr lang="en"/>
              <a:t>I.e,  researches proved that the more organized the user, the more increasing the </a:t>
            </a:r>
            <a:r>
              <a:rPr lang="en"/>
              <a:t>willingness to pay for Evernote. Accordingly if Evernote followed the concept of offering </a:t>
            </a:r>
            <a:r>
              <a:rPr lang="en"/>
              <a:t>promo-codes</a:t>
            </a:r>
            <a:r>
              <a:rPr lang="en"/>
              <a:t> for their returning customers, this would lead to increasing number of returning customers, increasing usage rates and accordingly increase in company’s revenues.</a:t>
            </a:r>
            <a:endParaRPr/>
          </a:p>
        </p:txBody>
      </p:sp>
      <p:pic>
        <p:nvPicPr>
          <p:cNvPr id="362" name="Google Shape;362;p32"/>
          <p:cNvPicPr preferRelativeResize="0"/>
          <p:nvPr/>
        </p:nvPicPr>
        <p:blipFill>
          <a:blip r:embed="rId3">
            <a:alphaModFix/>
          </a:blip>
          <a:stretch>
            <a:fillRect/>
          </a:stretch>
        </p:blipFill>
        <p:spPr>
          <a:xfrm>
            <a:off x="4144250" y="1432700"/>
            <a:ext cx="4854401" cy="2858800"/>
          </a:xfrm>
          <a:prstGeom prst="rect">
            <a:avLst/>
          </a:prstGeom>
          <a:noFill/>
          <a:ln>
            <a:noFill/>
          </a:ln>
        </p:spPr>
      </p:pic>
      <p:sp>
        <p:nvSpPr>
          <p:cNvPr id="363" name="Google Shape;363;p32"/>
          <p:cNvSpPr txBox="1"/>
          <p:nvPr>
            <p:ph type="title"/>
          </p:nvPr>
        </p:nvSpPr>
        <p:spPr>
          <a:xfrm>
            <a:off x="1297500" y="393750"/>
            <a:ext cx="6707100" cy="51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Evernote’s  Proposed Pricing model (Cont.)</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3"/>
          <p:cNvSpPr txBox="1"/>
          <p:nvPr>
            <p:ph type="title"/>
          </p:nvPr>
        </p:nvSpPr>
        <p:spPr>
          <a:xfrm>
            <a:off x="1297500" y="393750"/>
            <a:ext cx="7038900" cy="59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Evernote’s Proposed Business Strategy</a:t>
            </a:r>
            <a:endParaRPr/>
          </a:p>
          <a:p>
            <a:pPr indent="0" lvl="0" marL="0" rtl="0" algn="l">
              <a:spcBef>
                <a:spcPts val="0"/>
              </a:spcBef>
              <a:spcAft>
                <a:spcPts val="0"/>
              </a:spcAft>
              <a:buNone/>
            </a:pPr>
            <a:r>
              <a:t/>
            </a:r>
            <a:endParaRPr/>
          </a:p>
        </p:txBody>
      </p:sp>
      <p:sp>
        <p:nvSpPr>
          <p:cNvPr id="369" name="Google Shape;369;p33"/>
          <p:cNvSpPr txBox="1"/>
          <p:nvPr>
            <p:ph idx="1" type="body"/>
          </p:nvPr>
        </p:nvSpPr>
        <p:spPr>
          <a:xfrm>
            <a:off x="1297500" y="925625"/>
            <a:ext cx="7038900" cy="4060200"/>
          </a:xfrm>
          <a:prstGeom prst="rect">
            <a:avLst/>
          </a:prstGeom>
        </p:spPr>
        <p:txBody>
          <a:bodyPr anchorCtr="0" anchor="t" bIns="91425" lIns="91425" spcFirstLastPara="1" rIns="91425" wrap="square" tIns="91425">
            <a:normAutofit fontScale="77500"/>
          </a:bodyPr>
          <a:lstStyle/>
          <a:p>
            <a:pPr indent="0" lvl="0" marL="0" rtl="0" algn="l">
              <a:lnSpc>
                <a:spcPct val="100000"/>
              </a:lnSpc>
              <a:spcBef>
                <a:spcPts val="0"/>
              </a:spcBef>
              <a:spcAft>
                <a:spcPts val="0"/>
              </a:spcAft>
              <a:buNone/>
            </a:pPr>
            <a:r>
              <a:rPr b="1" lang="en" sz="1400">
                <a:solidFill>
                  <a:schemeClr val="accent5"/>
                </a:solidFill>
              </a:rPr>
              <a:t>Mission</a:t>
            </a:r>
            <a:r>
              <a:rPr b="1" lang="en">
                <a:solidFill>
                  <a:schemeClr val="accent5"/>
                </a:solidFill>
              </a:rPr>
              <a:t>: </a:t>
            </a:r>
            <a:endParaRPr b="1">
              <a:solidFill>
                <a:schemeClr val="accent5"/>
              </a:solidFill>
            </a:endParaRPr>
          </a:p>
          <a:p>
            <a:pPr indent="457200" lvl="0" marL="0" rtl="0" algn="l">
              <a:lnSpc>
                <a:spcPct val="100000"/>
              </a:lnSpc>
              <a:spcBef>
                <a:spcPts val="1200"/>
              </a:spcBef>
              <a:spcAft>
                <a:spcPts val="0"/>
              </a:spcAft>
              <a:buNone/>
            </a:pPr>
            <a:r>
              <a:rPr lang="en"/>
              <a:t>Just a few clicks to help you get everything organized, and get everything in one place.</a:t>
            </a:r>
            <a:endParaRPr/>
          </a:p>
          <a:p>
            <a:pPr indent="0" lvl="0" marL="0" rtl="0" algn="l">
              <a:lnSpc>
                <a:spcPct val="100000"/>
              </a:lnSpc>
              <a:spcBef>
                <a:spcPts val="1200"/>
              </a:spcBef>
              <a:spcAft>
                <a:spcPts val="0"/>
              </a:spcAft>
              <a:buNone/>
            </a:pPr>
            <a:r>
              <a:rPr b="1" lang="en" sz="1408">
                <a:solidFill>
                  <a:schemeClr val="accent5"/>
                </a:solidFill>
              </a:rPr>
              <a:t>Vision: </a:t>
            </a:r>
            <a:endParaRPr b="1" sz="1408">
              <a:solidFill>
                <a:schemeClr val="accent5"/>
              </a:solidFill>
            </a:endParaRPr>
          </a:p>
          <a:p>
            <a:pPr indent="0" lvl="0" marL="457200" rtl="0" algn="just">
              <a:lnSpc>
                <a:spcPct val="100000"/>
              </a:lnSpc>
              <a:spcBef>
                <a:spcPts val="1200"/>
              </a:spcBef>
              <a:spcAft>
                <a:spcPts val="0"/>
              </a:spcAft>
              <a:buNone/>
            </a:pPr>
            <a:r>
              <a:rPr lang="en"/>
              <a:t>World’s leading tech based company for documents organizing, projects management and business planning</a:t>
            </a:r>
            <a:endParaRPr/>
          </a:p>
          <a:p>
            <a:pPr indent="0" lvl="0" marL="0" rtl="0" algn="l">
              <a:lnSpc>
                <a:spcPct val="100000"/>
              </a:lnSpc>
              <a:spcBef>
                <a:spcPts val="1200"/>
              </a:spcBef>
              <a:spcAft>
                <a:spcPts val="0"/>
              </a:spcAft>
              <a:buNone/>
            </a:pPr>
            <a:r>
              <a:rPr b="1" lang="en" sz="1400">
                <a:solidFill>
                  <a:schemeClr val="accent5"/>
                </a:solidFill>
              </a:rPr>
              <a:t>Values: </a:t>
            </a:r>
            <a:endParaRPr b="1" sz="1400">
              <a:solidFill>
                <a:schemeClr val="accent5"/>
              </a:solidFill>
            </a:endParaRPr>
          </a:p>
          <a:p>
            <a:pPr indent="457200" lvl="0" marL="0" rtl="0" algn="l">
              <a:lnSpc>
                <a:spcPct val="100000"/>
              </a:lnSpc>
              <a:spcBef>
                <a:spcPts val="1200"/>
              </a:spcBef>
              <a:spcAft>
                <a:spcPts val="0"/>
              </a:spcAft>
              <a:buNone/>
            </a:pPr>
            <a:r>
              <a:rPr lang="en"/>
              <a:t>Accountability, Customer obsession, Improvisation and Trustworthy,P</a:t>
            </a:r>
            <a:endParaRPr/>
          </a:p>
          <a:p>
            <a:pPr indent="0" lvl="0" marL="0" rtl="0" algn="l">
              <a:lnSpc>
                <a:spcPct val="100000"/>
              </a:lnSpc>
              <a:spcBef>
                <a:spcPts val="1200"/>
              </a:spcBef>
              <a:spcAft>
                <a:spcPts val="0"/>
              </a:spcAft>
              <a:buNone/>
            </a:pPr>
            <a:r>
              <a:rPr b="1" lang="en" sz="1400">
                <a:solidFill>
                  <a:schemeClr val="accent5"/>
                </a:solidFill>
              </a:rPr>
              <a:t>Competitive Advantage: </a:t>
            </a:r>
            <a:endParaRPr b="1" sz="1400">
              <a:solidFill>
                <a:schemeClr val="accent5"/>
              </a:solidFill>
            </a:endParaRPr>
          </a:p>
          <a:p>
            <a:pPr indent="0" lvl="0" marL="457200" rtl="0" algn="l">
              <a:lnSpc>
                <a:spcPct val="100000"/>
              </a:lnSpc>
              <a:spcBef>
                <a:spcPts val="1200"/>
              </a:spcBef>
              <a:spcAft>
                <a:spcPts val="0"/>
              </a:spcAft>
              <a:buNone/>
            </a:pPr>
            <a:r>
              <a:rPr lang="en"/>
              <a:t>Hassle free projects planning! A </a:t>
            </a:r>
            <a:r>
              <a:rPr lang="en"/>
              <a:t>whole</a:t>
            </a:r>
            <a:r>
              <a:rPr lang="en"/>
              <a:t> project </a:t>
            </a:r>
            <a:r>
              <a:rPr lang="en"/>
              <a:t>management</a:t>
            </a:r>
            <a:r>
              <a:rPr lang="en"/>
              <a:t> tool is in the user’s pocket, few clicks     to get the whole job done!</a:t>
            </a:r>
            <a:endParaRPr/>
          </a:p>
          <a:p>
            <a:pPr indent="0" lvl="0" marL="0" rtl="0" algn="l">
              <a:spcBef>
                <a:spcPts val="1200"/>
              </a:spcBef>
              <a:spcAft>
                <a:spcPts val="0"/>
              </a:spcAft>
              <a:buNone/>
            </a:pPr>
            <a:r>
              <a:rPr b="1" lang="en">
                <a:solidFill>
                  <a:schemeClr val="accent5"/>
                </a:solidFill>
              </a:rPr>
              <a:t>Strategic Objectives: </a:t>
            </a:r>
            <a:endParaRPr b="1">
              <a:solidFill>
                <a:schemeClr val="accent5"/>
              </a:solidFill>
            </a:endParaRPr>
          </a:p>
          <a:p>
            <a:pPr indent="0" lvl="0" marL="0" rtl="0" algn="l">
              <a:spcBef>
                <a:spcPts val="1200"/>
              </a:spcBef>
              <a:spcAft>
                <a:spcPts val="0"/>
              </a:spcAft>
              <a:buNone/>
            </a:pPr>
            <a:r>
              <a:rPr b="1" lang="en">
                <a:solidFill>
                  <a:schemeClr val="accent5"/>
                </a:solidFill>
              </a:rPr>
              <a:t>	</a:t>
            </a:r>
            <a:r>
              <a:rPr lang="en"/>
              <a:t>Market segmentation,Product market fit and  deliver the value customers expect from a note-taking app</a:t>
            </a:r>
            <a:r>
              <a:rPr lang="en" sz="1700"/>
              <a:t>.</a:t>
            </a:r>
            <a:endParaRPr/>
          </a:p>
          <a:p>
            <a:pPr indent="0" lvl="0" marL="0" rtl="0" algn="l">
              <a:spcBef>
                <a:spcPts val="1200"/>
              </a:spcBef>
              <a:spcAft>
                <a:spcPts val="0"/>
              </a:spcAft>
              <a:buNone/>
            </a:pPr>
            <a:r>
              <a:rPr b="1" lang="en">
                <a:solidFill>
                  <a:schemeClr val="accent5"/>
                </a:solidFill>
              </a:rPr>
              <a:t>Short-term goals: </a:t>
            </a:r>
            <a:endParaRPr b="1">
              <a:solidFill>
                <a:schemeClr val="accent5"/>
              </a:solidFill>
            </a:endParaRPr>
          </a:p>
          <a:p>
            <a:pPr indent="0" lvl="0" marL="457200" rtl="0" algn="l">
              <a:spcBef>
                <a:spcPts val="1200"/>
              </a:spcBef>
              <a:spcAft>
                <a:spcPts val="1200"/>
              </a:spcAft>
              <a:buNone/>
            </a:pPr>
            <a:r>
              <a:rPr lang="en"/>
              <a:t>Security and privacy , meet customer's requirement,Committing to fixing and improving the core Evernote product </a:t>
            </a:r>
            <a:endParaRPr>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4"/>
          <p:cNvSpPr txBox="1"/>
          <p:nvPr>
            <p:ph type="title"/>
          </p:nvPr>
        </p:nvSpPr>
        <p:spPr>
          <a:xfrm>
            <a:off x="1297500" y="393750"/>
            <a:ext cx="7038900" cy="594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lang="en" sz="2460"/>
              <a:t>Evernote’s Changes Needed</a:t>
            </a:r>
            <a:endParaRPr sz="2460"/>
          </a:p>
          <a:p>
            <a:pPr indent="0" lvl="0" marL="0" rtl="0" algn="l">
              <a:spcBef>
                <a:spcPts val="0"/>
              </a:spcBef>
              <a:spcAft>
                <a:spcPts val="0"/>
              </a:spcAft>
              <a:buSzPts val="990"/>
              <a:buNone/>
            </a:pPr>
            <a:r>
              <a:t/>
            </a:r>
            <a:endParaRPr sz="2160"/>
          </a:p>
        </p:txBody>
      </p:sp>
      <p:sp>
        <p:nvSpPr>
          <p:cNvPr id="375" name="Google Shape;375;p34"/>
          <p:cNvSpPr txBox="1"/>
          <p:nvPr>
            <p:ph idx="1" type="body"/>
          </p:nvPr>
        </p:nvSpPr>
        <p:spPr>
          <a:xfrm>
            <a:off x="1297500" y="1093925"/>
            <a:ext cx="7038900" cy="3891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Continuous improvement and more investment in the product core version</a:t>
            </a:r>
            <a:endParaRPr sz="1700"/>
          </a:p>
          <a:p>
            <a:pPr indent="-336550" lvl="0" marL="457200" rtl="0" algn="l">
              <a:spcBef>
                <a:spcPts val="0"/>
              </a:spcBef>
              <a:spcAft>
                <a:spcPts val="0"/>
              </a:spcAft>
              <a:buSzPts val="1700"/>
              <a:buChar char="❏"/>
            </a:pPr>
            <a:r>
              <a:rPr lang="en" sz="1700"/>
              <a:t>Changes  mindset of how we develop and deliver software</a:t>
            </a:r>
            <a:endParaRPr sz="1700"/>
          </a:p>
          <a:p>
            <a:pPr indent="-336550" lvl="0" marL="457200" rtl="0" algn="l">
              <a:spcBef>
                <a:spcPts val="0"/>
              </a:spcBef>
              <a:spcAft>
                <a:spcPts val="0"/>
              </a:spcAft>
              <a:buSzPts val="1700"/>
              <a:buChar char="❏"/>
            </a:pPr>
            <a:r>
              <a:rPr lang="en" sz="1700"/>
              <a:t>Make improvements to the core of application infrastructure </a:t>
            </a:r>
            <a:endParaRPr sz="1700"/>
          </a:p>
          <a:p>
            <a:pPr indent="-336550" lvl="0" marL="457200" rtl="0" algn="l">
              <a:spcBef>
                <a:spcPts val="0"/>
              </a:spcBef>
              <a:spcAft>
                <a:spcPts val="0"/>
              </a:spcAft>
              <a:buSzPts val="1700"/>
              <a:buChar char="❏"/>
            </a:pPr>
            <a:r>
              <a:rPr lang="en" sz="1700"/>
              <a:t>Change Pricing Model plan   </a:t>
            </a:r>
            <a:endParaRPr sz="1700"/>
          </a:p>
          <a:p>
            <a:pPr indent="-336550" lvl="0" marL="457200" rtl="0" algn="l">
              <a:spcBef>
                <a:spcPts val="0"/>
              </a:spcBef>
              <a:spcAft>
                <a:spcPts val="0"/>
              </a:spcAft>
              <a:buSzPts val="1700"/>
              <a:buChar char="❏"/>
            </a:pPr>
            <a:r>
              <a:rPr lang="en" sz="1700"/>
              <a:t>Committing to fixing and improving the core Evernote product.</a:t>
            </a:r>
            <a:endParaRPr sz="1700"/>
          </a:p>
          <a:p>
            <a:pPr indent="-336550" lvl="0" marL="457200" rtl="0" algn="l">
              <a:spcBef>
                <a:spcPts val="0"/>
              </a:spcBef>
              <a:spcAft>
                <a:spcPts val="0"/>
              </a:spcAft>
              <a:buSzPts val="1700"/>
              <a:buChar char="❏"/>
            </a:pPr>
            <a:r>
              <a:rPr lang="en" sz="1700"/>
              <a:t>Fix technical issues </a:t>
            </a:r>
            <a:endParaRPr sz="1700"/>
          </a:p>
          <a:p>
            <a:pPr indent="-336550" lvl="0" marL="457200" rtl="0" algn="l">
              <a:spcBef>
                <a:spcPts val="0"/>
              </a:spcBef>
              <a:spcAft>
                <a:spcPts val="0"/>
              </a:spcAft>
              <a:buSzPts val="1700"/>
              <a:buChar char="❏"/>
            </a:pPr>
            <a:r>
              <a:rPr lang="en" sz="1700"/>
              <a:t>Sync unlimited devices </a:t>
            </a:r>
            <a:endParaRPr sz="1700"/>
          </a:p>
          <a:p>
            <a:pPr indent="-336550" lvl="0" marL="457200" rtl="0" algn="l">
              <a:spcBef>
                <a:spcPts val="0"/>
              </a:spcBef>
              <a:spcAft>
                <a:spcPts val="0"/>
              </a:spcAft>
              <a:buSzPts val="1700"/>
              <a:buChar char="❏"/>
            </a:pPr>
            <a:r>
              <a:rPr lang="en" sz="1700"/>
              <a:t>Get offline access on mobile and desktop</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5"/>
          <p:cNvSpPr txBox="1"/>
          <p:nvPr>
            <p:ph type="title"/>
          </p:nvPr>
        </p:nvSpPr>
        <p:spPr>
          <a:xfrm>
            <a:off x="1297500" y="393750"/>
            <a:ext cx="7038900" cy="5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Evernote’s Proposed Solution</a:t>
            </a:r>
            <a:endParaRPr/>
          </a:p>
        </p:txBody>
      </p:sp>
      <p:sp>
        <p:nvSpPr>
          <p:cNvPr id="381" name="Google Shape;381;p35"/>
          <p:cNvSpPr txBox="1"/>
          <p:nvPr>
            <p:ph idx="1" type="body"/>
          </p:nvPr>
        </p:nvSpPr>
        <p:spPr>
          <a:xfrm>
            <a:off x="1297500" y="1093925"/>
            <a:ext cx="7038900" cy="3891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Security &amp; Privacy</a:t>
            </a:r>
            <a:endParaRPr sz="1700"/>
          </a:p>
          <a:p>
            <a:pPr indent="-336550" lvl="0" marL="457200" rtl="0" algn="l">
              <a:spcBef>
                <a:spcPts val="0"/>
              </a:spcBef>
              <a:spcAft>
                <a:spcPts val="0"/>
              </a:spcAft>
              <a:buSzPts val="1700"/>
              <a:buChar char="❏"/>
            </a:pPr>
            <a:r>
              <a:rPr lang="en" sz="1700"/>
              <a:t>Enhancement New features like Voice recognitions </a:t>
            </a:r>
            <a:endParaRPr sz="1700"/>
          </a:p>
          <a:p>
            <a:pPr indent="-336550" lvl="0" marL="457200" rtl="0" algn="l">
              <a:spcBef>
                <a:spcPts val="0"/>
              </a:spcBef>
              <a:spcAft>
                <a:spcPts val="0"/>
              </a:spcAft>
              <a:buSzPts val="1700"/>
              <a:buChar char="❏"/>
            </a:pPr>
            <a:r>
              <a:rPr lang="en" sz="1700"/>
              <a:t>A note-taking tool for networked thought </a:t>
            </a:r>
            <a:endParaRPr sz="1700"/>
          </a:p>
          <a:p>
            <a:pPr indent="-336550" lvl="0" marL="457200" rtl="0" algn="l">
              <a:spcBef>
                <a:spcPts val="0"/>
              </a:spcBef>
              <a:spcAft>
                <a:spcPts val="0"/>
              </a:spcAft>
              <a:buSzPts val="1700"/>
              <a:buChar char="❏"/>
            </a:pPr>
            <a:r>
              <a:rPr lang="en" sz="1700"/>
              <a:t>Enhancement of creating structured and linked content easily </a:t>
            </a:r>
            <a:endParaRPr sz="1700"/>
          </a:p>
          <a:p>
            <a:pPr indent="-336550" lvl="0" marL="457200" rtl="0" algn="l">
              <a:spcBef>
                <a:spcPts val="0"/>
              </a:spcBef>
              <a:spcAft>
                <a:spcPts val="0"/>
              </a:spcAft>
              <a:buSzPts val="1700"/>
              <a:buChar char="❏"/>
            </a:pPr>
            <a:r>
              <a:rPr lang="en" sz="1700"/>
              <a:t>Enhancement in write, sharing, and searching speed </a:t>
            </a:r>
            <a:endParaRPr sz="1700"/>
          </a:p>
          <a:p>
            <a:pPr indent="-336550" lvl="0" marL="457200" rtl="0" algn="l">
              <a:spcBef>
                <a:spcPts val="0"/>
              </a:spcBef>
              <a:spcAft>
                <a:spcPts val="0"/>
              </a:spcAft>
              <a:buSzPts val="1700"/>
              <a:buChar char="❏"/>
            </a:pPr>
            <a:r>
              <a:rPr lang="en" sz="1700"/>
              <a:t>Implement Two way authentication </a:t>
            </a:r>
            <a:endParaRPr sz="1700"/>
          </a:p>
          <a:p>
            <a:pPr indent="-336550" lvl="0" marL="457200" rtl="0" algn="l">
              <a:spcBef>
                <a:spcPts val="0"/>
              </a:spcBef>
              <a:spcAft>
                <a:spcPts val="0"/>
              </a:spcAft>
              <a:buSzPts val="1700"/>
              <a:buChar char="❏"/>
            </a:pPr>
            <a:r>
              <a:rPr lang="en" sz="1700"/>
              <a:t>Implement Photos encryption  </a:t>
            </a:r>
            <a:endParaRPr sz="1700"/>
          </a:p>
          <a:p>
            <a:pPr indent="0" lvl="0" marL="0" rtl="0" algn="l">
              <a:spcBef>
                <a:spcPts val="1200"/>
              </a:spcBef>
              <a:spcAft>
                <a:spcPts val="0"/>
              </a:spcAft>
              <a:buNone/>
            </a:pPr>
            <a:r>
              <a:t/>
            </a:r>
            <a:endParaRPr sz="1700"/>
          </a:p>
          <a:p>
            <a:pPr indent="0" lvl="0" marL="457200" rtl="0" algn="l">
              <a:spcBef>
                <a:spcPts val="1200"/>
              </a:spcBef>
              <a:spcAft>
                <a:spcPts val="1200"/>
              </a:spcAft>
              <a:buNone/>
            </a:pPr>
            <a:r>
              <a:t/>
            </a:r>
            <a:endParaRPr sz="1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6"/>
          <p:cNvSpPr txBox="1"/>
          <p:nvPr>
            <p:ph type="title"/>
          </p:nvPr>
        </p:nvSpPr>
        <p:spPr>
          <a:xfrm>
            <a:off x="1297500" y="393750"/>
            <a:ext cx="7038900" cy="5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Evernote’s New Era - Email </a:t>
            </a:r>
            <a:endParaRPr/>
          </a:p>
        </p:txBody>
      </p:sp>
      <p:sp>
        <p:nvSpPr>
          <p:cNvPr id="387" name="Google Shape;387;p36"/>
          <p:cNvSpPr txBox="1"/>
          <p:nvPr>
            <p:ph idx="1" type="body"/>
          </p:nvPr>
        </p:nvSpPr>
        <p:spPr>
          <a:xfrm>
            <a:off x="1297500" y="1093925"/>
            <a:ext cx="7038900" cy="3646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400">
                <a:latin typeface="Arial"/>
                <a:ea typeface="Arial"/>
                <a:cs typeface="Arial"/>
                <a:sym typeface="Arial"/>
              </a:rPr>
              <a:t>Dears</a:t>
            </a:r>
            <a:r>
              <a:rPr lang="en" sz="1100">
                <a:latin typeface="Arial"/>
                <a:ea typeface="Arial"/>
                <a:cs typeface="Arial"/>
                <a:sym typeface="Arial"/>
              </a:rPr>
              <a:t>,</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 sz="1335">
                <a:latin typeface="Arial"/>
                <a:ea typeface="Arial"/>
                <a:cs typeface="Arial"/>
                <a:sym typeface="Arial"/>
              </a:rPr>
              <a:t>Evernote is witnessing a new promising era.</a:t>
            </a:r>
            <a:endParaRPr sz="1335">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 sz="1464">
                <a:latin typeface="Arial"/>
                <a:ea typeface="Arial"/>
                <a:cs typeface="Arial"/>
                <a:sym typeface="Arial"/>
              </a:rPr>
              <a:t>We are excited to share with you our upcoming surpassing product plan and releases.</a:t>
            </a:r>
            <a:endParaRPr sz="1464">
              <a:latin typeface="Arial"/>
              <a:ea typeface="Arial"/>
              <a:cs typeface="Arial"/>
              <a:sym typeface="Arial"/>
            </a:endParaRPr>
          </a:p>
          <a:p>
            <a:pPr indent="0" lvl="0" marL="0" rtl="0" algn="l">
              <a:spcBef>
                <a:spcPts val="0"/>
              </a:spcBef>
              <a:spcAft>
                <a:spcPts val="0"/>
              </a:spcAft>
              <a:buNone/>
            </a:pPr>
            <a:r>
              <a:rPr lang="en" sz="1464">
                <a:latin typeface="Arial"/>
                <a:ea typeface="Arial"/>
                <a:cs typeface="Arial"/>
                <a:sym typeface="Arial"/>
              </a:rPr>
              <a:t>What makes the impending releases different, is that we will be working on increasing our customer base, boosting our returning customers numbers, magnifying users engagement rates and decreasing the churn rates!</a:t>
            </a:r>
            <a:endParaRPr sz="1464">
              <a:latin typeface="Arial"/>
              <a:ea typeface="Arial"/>
              <a:cs typeface="Arial"/>
              <a:sym typeface="Arial"/>
            </a:endParaRPr>
          </a:p>
          <a:p>
            <a:pPr indent="0" lvl="0" marL="0" rtl="0" algn="l">
              <a:spcBef>
                <a:spcPts val="0"/>
              </a:spcBef>
              <a:spcAft>
                <a:spcPts val="0"/>
              </a:spcAft>
              <a:buNone/>
            </a:pPr>
            <a:r>
              <a:rPr lang="en" sz="1464">
                <a:latin typeface="Arial"/>
                <a:ea typeface="Arial"/>
                <a:cs typeface="Arial"/>
                <a:sym typeface="Arial"/>
              </a:rPr>
              <a:t>This won't be an easy phase, however it's worth the effort; specially that we are certain of its success!</a:t>
            </a:r>
            <a:endParaRPr sz="1464">
              <a:latin typeface="Arial"/>
              <a:ea typeface="Arial"/>
              <a:cs typeface="Arial"/>
              <a:sym typeface="Arial"/>
            </a:endParaRPr>
          </a:p>
          <a:p>
            <a:pPr indent="0" lvl="0" marL="0" rtl="0" algn="l">
              <a:spcBef>
                <a:spcPts val="0"/>
              </a:spcBef>
              <a:spcAft>
                <a:spcPts val="0"/>
              </a:spcAft>
              <a:buNone/>
            </a:pPr>
            <a:r>
              <a:t/>
            </a:r>
            <a:endParaRPr sz="1250">
              <a:latin typeface="Arial"/>
              <a:ea typeface="Arial"/>
              <a:cs typeface="Arial"/>
              <a:sym typeface="Arial"/>
            </a:endParaRPr>
          </a:p>
          <a:p>
            <a:pPr indent="0" lvl="0" marL="0" rtl="0" algn="l">
              <a:spcBef>
                <a:spcPts val="0"/>
              </a:spcBef>
              <a:spcAft>
                <a:spcPts val="0"/>
              </a:spcAft>
              <a:buNone/>
            </a:pPr>
            <a:r>
              <a:rPr lang="en" sz="1464">
                <a:latin typeface="Arial"/>
                <a:ea typeface="Arial"/>
                <a:cs typeface="Arial"/>
                <a:sym typeface="Arial"/>
              </a:rPr>
              <a:t>Here is a glimpse of our upcoming product plans:</a:t>
            </a:r>
            <a:endParaRPr sz="1464">
              <a:latin typeface="Arial"/>
              <a:ea typeface="Arial"/>
              <a:cs typeface="Arial"/>
              <a:sym typeface="Arial"/>
            </a:endParaRPr>
          </a:p>
          <a:p>
            <a:pPr indent="-290830" lvl="0" marL="457200" rtl="0" algn="l">
              <a:spcBef>
                <a:spcPts val="0"/>
              </a:spcBef>
              <a:spcAft>
                <a:spcPts val="0"/>
              </a:spcAft>
              <a:buSzPct val="95606"/>
              <a:buFont typeface="Arial"/>
              <a:buChar char="●"/>
            </a:pPr>
            <a:r>
              <a:rPr lang="en" sz="1464">
                <a:latin typeface="Arial"/>
                <a:ea typeface="Arial"/>
                <a:cs typeface="Arial"/>
                <a:sym typeface="Arial"/>
              </a:rPr>
              <a:t>Improving the quality of the conducted researches regarding Evernote product market fit</a:t>
            </a:r>
            <a:endParaRPr sz="1464">
              <a:latin typeface="Arial"/>
              <a:ea typeface="Arial"/>
              <a:cs typeface="Arial"/>
              <a:sym typeface="Arial"/>
            </a:endParaRPr>
          </a:p>
          <a:p>
            <a:pPr indent="-290830" lvl="0" marL="457200" rtl="0" algn="l">
              <a:spcBef>
                <a:spcPts val="0"/>
              </a:spcBef>
              <a:spcAft>
                <a:spcPts val="0"/>
              </a:spcAft>
              <a:buSzPct val="95606"/>
              <a:buFont typeface="Arial"/>
              <a:buChar char="●"/>
            </a:pPr>
            <a:r>
              <a:rPr lang="en" sz="1464">
                <a:latin typeface="Arial"/>
                <a:ea typeface="Arial"/>
                <a:cs typeface="Arial"/>
                <a:sym typeface="Arial"/>
              </a:rPr>
              <a:t>Revisiting the following: Evernote segmentation, business model canvas and pricing model</a:t>
            </a:r>
            <a:endParaRPr sz="1464">
              <a:latin typeface="Arial"/>
              <a:ea typeface="Arial"/>
              <a:cs typeface="Arial"/>
              <a:sym typeface="Arial"/>
            </a:endParaRPr>
          </a:p>
          <a:p>
            <a:pPr indent="-277495" lvl="0" marL="457200" rtl="0" algn="l">
              <a:spcBef>
                <a:spcPts val="0"/>
              </a:spcBef>
              <a:spcAft>
                <a:spcPts val="0"/>
              </a:spcAft>
              <a:buSzPct val="75119"/>
              <a:buFont typeface="Arial"/>
              <a:buChar char="●"/>
            </a:pPr>
            <a:r>
              <a:rPr lang="en" sz="1464">
                <a:latin typeface="Arial"/>
                <a:ea typeface="Arial"/>
                <a:cs typeface="Arial"/>
                <a:sym typeface="Arial"/>
              </a:rPr>
              <a:t>Evernote for students:</a:t>
            </a:r>
            <a:r>
              <a:rPr lang="en" sz="1100">
                <a:latin typeface="Arial"/>
                <a:ea typeface="Arial"/>
                <a:cs typeface="Arial"/>
                <a:sym typeface="Arial"/>
              </a:rPr>
              <a:t> </a:t>
            </a:r>
            <a:r>
              <a:rPr lang="en" sz="1250">
                <a:latin typeface="Arial"/>
                <a:ea typeface="Arial"/>
                <a:cs typeface="Arial"/>
                <a:sym typeface="Arial"/>
              </a:rPr>
              <a:t>A new version that is dedicated to school and university students with specific features for studying and lectures attending!</a:t>
            </a:r>
            <a:endParaRPr sz="1250">
              <a:latin typeface="Arial"/>
              <a:ea typeface="Arial"/>
              <a:cs typeface="Arial"/>
              <a:sym typeface="Arial"/>
            </a:endParaRPr>
          </a:p>
          <a:p>
            <a:pPr indent="-290830" lvl="0" marL="457200" rtl="0" algn="l">
              <a:spcBef>
                <a:spcPts val="0"/>
              </a:spcBef>
              <a:spcAft>
                <a:spcPts val="0"/>
              </a:spcAft>
              <a:buSzPct val="95606"/>
              <a:buFont typeface="Arial"/>
              <a:buChar char="●"/>
            </a:pPr>
            <a:r>
              <a:rPr lang="en" sz="1464">
                <a:latin typeface="Arial"/>
                <a:ea typeface="Arial"/>
                <a:cs typeface="Arial"/>
                <a:sym typeface="Arial"/>
              </a:rPr>
              <a:t>Introducing a freemium model that precedes any subscription pricing plan with no credit card details required, for better and more satisfying user experience.</a:t>
            </a:r>
            <a:endParaRPr sz="1464">
              <a:latin typeface="Arial"/>
              <a:ea typeface="Arial"/>
              <a:cs typeface="Arial"/>
              <a:sym typeface="Arial"/>
            </a:endParaRPr>
          </a:p>
          <a:p>
            <a:pPr indent="0" lvl="0" marL="0" rtl="0" algn="l">
              <a:spcBef>
                <a:spcPts val="0"/>
              </a:spcBef>
              <a:spcAft>
                <a:spcPts val="0"/>
              </a:spcAft>
              <a:buNone/>
            </a:pPr>
            <a:r>
              <a:rPr lang="en" sz="1464">
                <a:latin typeface="Arial"/>
                <a:ea typeface="Arial"/>
                <a:cs typeface="Arial"/>
                <a:sym typeface="Arial"/>
              </a:rPr>
              <a:t>And much more…This is just the beginning! </a:t>
            </a:r>
            <a:endParaRPr sz="1464">
              <a:latin typeface="Arial"/>
              <a:ea typeface="Arial"/>
              <a:cs typeface="Arial"/>
              <a:sym typeface="Arial"/>
            </a:endParaRPr>
          </a:p>
          <a:p>
            <a:pPr indent="0" lvl="0" marL="0" rtl="0" algn="l">
              <a:spcBef>
                <a:spcPts val="0"/>
              </a:spcBef>
              <a:spcAft>
                <a:spcPts val="0"/>
              </a:spcAft>
              <a:buNone/>
            </a:pPr>
            <a:r>
              <a:t/>
            </a:r>
            <a:endParaRPr sz="1464">
              <a:latin typeface="Arial"/>
              <a:ea typeface="Arial"/>
              <a:cs typeface="Arial"/>
              <a:sym typeface="Arial"/>
            </a:endParaRPr>
          </a:p>
          <a:p>
            <a:pPr indent="0" lvl="0" marL="0" rtl="0" algn="l">
              <a:spcBef>
                <a:spcPts val="0"/>
              </a:spcBef>
              <a:spcAft>
                <a:spcPts val="0"/>
              </a:spcAft>
              <a:buNone/>
            </a:pPr>
            <a:r>
              <a:rPr lang="en" sz="1464">
                <a:latin typeface="Arial"/>
                <a:ea typeface="Arial"/>
                <a:cs typeface="Arial"/>
                <a:sym typeface="Arial"/>
              </a:rPr>
              <a:t>We can’t wait to walk you all through our upcoming releases!</a:t>
            </a:r>
            <a:endParaRPr sz="1464">
              <a:latin typeface="Arial"/>
              <a:ea typeface="Arial"/>
              <a:cs typeface="Arial"/>
              <a:sym typeface="Arial"/>
            </a:endParaRPr>
          </a:p>
          <a:p>
            <a:pPr indent="0" lvl="0" marL="0" rtl="0" algn="l">
              <a:spcBef>
                <a:spcPts val="0"/>
              </a:spcBef>
              <a:spcAft>
                <a:spcPts val="0"/>
              </a:spcAft>
              <a:buNone/>
            </a:pPr>
            <a:r>
              <a:rPr lang="en" sz="1464">
                <a:latin typeface="Arial"/>
                <a:ea typeface="Arial"/>
                <a:cs typeface="Arial"/>
                <a:sym typeface="Arial"/>
              </a:rPr>
              <a:t>Sincerely,</a:t>
            </a:r>
            <a:endParaRPr sz="1464">
              <a:latin typeface="Arial"/>
              <a:ea typeface="Arial"/>
              <a:cs typeface="Arial"/>
              <a:sym typeface="Arial"/>
            </a:endParaRPr>
          </a:p>
          <a:p>
            <a:pPr indent="0" lvl="0" marL="0" rtl="0" algn="l">
              <a:spcBef>
                <a:spcPts val="0"/>
              </a:spcBef>
              <a:spcAft>
                <a:spcPts val="0"/>
              </a:spcAft>
              <a:buNone/>
            </a:pPr>
            <a:r>
              <a:rPr lang="en" sz="1464">
                <a:latin typeface="Arial"/>
                <a:ea typeface="Arial"/>
                <a:cs typeface="Arial"/>
                <a:sym typeface="Arial"/>
              </a:rPr>
              <a:t>Evernote Product Team</a:t>
            </a:r>
            <a:endParaRPr sz="1464">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1297500" y="393750"/>
            <a:ext cx="7038900" cy="5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SWOT Analysis </a:t>
            </a:r>
            <a:endParaRPr/>
          </a:p>
        </p:txBody>
      </p:sp>
      <p:grpSp>
        <p:nvGrpSpPr>
          <p:cNvPr id="186" name="Google Shape;186;p15"/>
          <p:cNvGrpSpPr/>
          <p:nvPr/>
        </p:nvGrpSpPr>
        <p:grpSpPr>
          <a:xfrm>
            <a:off x="4604419" y="1191425"/>
            <a:ext cx="3746506" cy="1668195"/>
            <a:chOff x="4604419" y="1191425"/>
            <a:chExt cx="3746506" cy="1668195"/>
          </a:xfrm>
        </p:grpSpPr>
        <p:sp>
          <p:nvSpPr>
            <p:cNvPr id="187" name="Google Shape;187;p15"/>
            <p:cNvSpPr txBox="1"/>
            <p:nvPr/>
          </p:nvSpPr>
          <p:spPr>
            <a:xfrm>
              <a:off x="6466325" y="1311500"/>
              <a:ext cx="18846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Weaknesses</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188" name="Google Shape;188;p15"/>
            <p:cNvSpPr/>
            <p:nvPr/>
          </p:nvSpPr>
          <p:spPr>
            <a:xfrm>
              <a:off x="4604419" y="1484839"/>
              <a:ext cx="1536198" cy="1374781"/>
            </a:xfrm>
            <a:custGeom>
              <a:rect b="b" l="l" r="r" t="t"/>
              <a:pathLst>
                <a:path extrusionOk="0" h="58520" w="65391">
                  <a:moveTo>
                    <a:pt x="17491" y="0"/>
                  </a:moveTo>
                  <a:cubicBezTo>
                    <a:pt x="7823" y="0"/>
                    <a:pt x="1" y="7834"/>
                    <a:pt x="1" y="17490"/>
                  </a:cubicBezTo>
                  <a:lnTo>
                    <a:pt x="1" y="58519"/>
                  </a:lnTo>
                  <a:lnTo>
                    <a:pt x="47900" y="58519"/>
                  </a:lnTo>
                  <a:cubicBezTo>
                    <a:pt x="57568" y="58519"/>
                    <a:pt x="65390" y="50685"/>
                    <a:pt x="65390" y="41017"/>
                  </a:cubicBezTo>
                  <a:lnTo>
                    <a:pt x="65390" y="0"/>
                  </a:ln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5079072" y="1191425"/>
              <a:ext cx="586866" cy="586843"/>
            </a:xfrm>
            <a:custGeom>
              <a:rect b="b" l="l" r="r" t="t"/>
              <a:pathLst>
                <a:path extrusionOk="0" h="24980" w="24981">
                  <a:moveTo>
                    <a:pt x="12491" y="0"/>
                  </a:moveTo>
                  <a:cubicBezTo>
                    <a:pt x="5597" y="0"/>
                    <a:pt x="1" y="5596"/>
                    <a:pt x="1" y="12490"/>
                  </a:cubicBezTo>
                  <a:cubicBezTo>
                    <a:pt x="1" y="19396"/>
                    <a:pt x="5597" y="24980"/>
                    <a:pt x="12491" y="24980"/>
                  </a:cubicBezTo>
                  <a:cubicBezTo>
                    <a:pt x="19384" y="24980"/>
                    <a:pt x="24980" y="19396"/>
                    <a:pt x="24980" y="12490"/>
                  </a:cubicBezTo>
                  <a:cubicBezTo>
                    <a:pt x="24980" y="5596"/>
                    <a:pt x="19384" y="0"/>
                    <a:pt x="124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5150675" y="1263028"/>
              <a:ext cx="443656" cy="443632"/>
            </a:xfrm>
            <a:custGeom>
              <a:rect b="b" l="l" r="r" t="t"/>
              <a:pathLst>
                <a:path extrusionOk="0" h="18884" w="18885">
                  <a:moveTo>
                    <a:pt x="9443" y="0"/>
                  </a:moveTo>
                  <a:cubicBezTo>
                    <a:pt x="4228" y="0"/>
                    <a:pt x="1" y="4227"/>
                    <a:pt x="1" y="9442"/>
                  </a:cubicBezTo>
                  <a:cubicBezTo>
                    <a:pt x="1" y="14657"/>
                    <a:pt x="4228" y="18884"/>
                    <a:pt x="9443" y="18884"/>
                  </a:cubicBezTo>
                  <a:cubicBezTo>
                    <a:pt x="14657" y="18884"/>
                    <a:pt x="18884" y="14657"/>
                    <a:pt x="18884" y="9442"/>
                  </a:cubicBezTo>
                  <a:cubicBezTo>
                    <a:pt x="18884" y="4227"/>
                    <a:pt x="14657" y="0"/>
                    <a:pt x="9443"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W</a:t>
              </a:r>
              <a:endParaRPr/>
            </a:p>
          </p:txBody>
        </p:sp>
      </p:grpSp>
      <p:grpSp>
        <p:nvGrpSpPr>
          <p:cNvPr id="191" name="Google Shape;191;p15"/>
          <p:cNvGrpSpPr/>
          <p:nvPr/>
        </p:nvGrpSpPr>
        <p:grpSpPr>
          <a:xfrm flipH="1">
            <a:off x="5114806" y="1930819"/>
            <a:ext cx="515454" cy="482834"/>
            <a:chOff x="2753373" y="2902523"/>
            <a:chExt cx="347552" cy="325557"/>
          </a:xfrm>
        </p:grpSpPr>
        <p:sp>
          <p:nvSpPr>
            <p:cNvPr id="192" name="Google Shape;192;p15"/>
            <p:cNvSpPr/>
            <p:nvPr/>
          </p:nvSpPr>
          <p:spPr>
            <a:xfrm>
              <a:off x="2807962" y="3018575"/>
              <a:ext cx="86418" cy="29506"/>
            </a:xfrm>
            <a:custGeom>
              <a:rect b="b" l="l" r="r" t="t"/>
              <a:pathLst>
                <a:path extrusionOk="0" h="927" w="2715">
                  <a:moveTo>
                    <a:pt x="1070" y="0"/>
                  </a:moveTo>
                  <a:cubicBezTo>
                    <a:pt x="752" y="0"/>
                    <a:pt x="464" y="31"/>
                    <a:pt x="274" y="57"/>
                  </a:cubicBezTo>
                  <a:cubicBezTo>
                    <a:pt x="107" y="93"/>
                    <a:pt x="0" y="224"/>
                    <a:pt x="0" y="390"/>
                  </a:cubicBezTo>
                  <a:lnTo>
                    <a:pt x="0" y="759"/>
                  </a:lnTo>
                  <a:cubicBezTo>
                    <a:pt x="0" y="843"/>
                    <a:pt x="72" y="926"/>
                    <a:pt x="155" y="926"/>
                  </a:cubicBezTo>
                  <a:cubicBezTo>
                    <a:pt x="250" y="926"/>
                    <a:pt x="322" y="843"/>
                    <a:pt x="322" y="759"/>
                  </a:cubicBezTo>
                  <a:lnTo>
                    <a:pt x="322" y="390"/>
                  </a:lnTo>
                  <a:cubicBezTo>
                    <a:pt x="322" y="390"/>
                    <a:pt x="322" y="367"/>
                    <a:pt x="334" y="367"/>
                  </a:cubicBezTo>
                  <a:cubicBezTo>
                    <a:pt x="493" y="349"/>
                    <a:pt x="758" y="318"/>
                    <a:pt x="1059" y="318"/>
                  </a:cubicBezTo>
                  <a:cubicBezTo>
                    <a:pt x="1163" y="318"/>
                    <a:pt x="1271" y="322"/>
                    <a:pt x="1381" y="331"/>
                  </a:cubicBezTo>
                  <a:cubicBezTo>
                    <a:pt x="1870" y="355"/>
                    <a:pt x="2239" y="486"/>
                    <a:pt x="2453" y="700"/>
                  </a:cubicBezTo>
                  <a:cubicBezTo>
                    <a:pt x="2483" y="730"/>
                    <a:pt x="2524" y="745"/>
                    <a:pt x="2566" y="745"/>
                  </a:cubicBezTo>
                  <a:cubicBezTo>
                    <a:pt x="2608" y="745"/>
                    <a:pt x="2649" y="730"/>
                    <a:pt x="2679" y="700"/>
                  </a:cubicBezTo>
                  <a:cubicBezTo>
                    <a:pt x="2715" y="640"/>
                    <a:pt x="2715" y="533"/>
                    <a:pt x="2655" y="474"/>
                  </a:cubicBezTo>
                  <a:cubicBezTo>
                    <a:pt x="2276" y="95"/>
                    <a:pt x="1627" y="0"/>
                    <a:pt x="10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2753373" y="2973376"/>
              <a:ext cx="195213" cy="254704"/>
            </a:xfrm>
            <a:custGeom>
              <a:rect b="b" l="l" r="r" t="t"/>
              <a:pathLst>
                <a:path extrusionOk="0" h="8002" w="6133">
                  <a:moveTo>
                    <a:pt x="4787" y="298"/>
                  </a:moveTo>
                  <a:lnTo>
                    <a:pt x="4787" y="1846"/>
                  </a:lnTo>
                  <a:cubicBezTo>
                    <a:pt x="4787" y="2084"/>
                    <a:pt x="4751" y="2310"/>
                    <a:pt x="4644" y="2513"/>
                  </a:cubicBezTo>
                  <a:cubicBezTo>
                    <a:pt x="4632" y="2537"/>
                    <a:pt x="4632" y="2560"/>
                    <a:pt x="4632" y="2596"/>
                  </a:cubicBezTo>
                  <a:lnTo>
                    <a:pt x="4632" y="3037"/>
                  </a:lnTo>
                  <a:cubicBezTo>
                    <a:pt x="4632" y="3465"/>
                    <a:pt x="4442" y="3870"/>
                    <a:pt x="4132" y="4168"/>
                  </a:cubicBezTo>
                  <a:cubicBezTo>
                    <a:pt x="3852" y="4437"/>
                    <a:pt x="3484" y="4590"/>
                    <a:pt x="3099" y="4590"/>
                  </a:cubicBezTo>
                  <a:cubicBezTo>
                    <a:pt x="3059" y="4590"/>
                    <a:pt x="3018" y="4588"/>
                    <a:pt x="2977" y="4584"/>
                  </a:cubicBezTo>
                  <a:cubicBezTo>
                    <a:pt x="2156" y="4525"/>
                    <a:pt x="1513" y="3811"/>
                    <a:pt x="1513" y="2977"/>
                  </a:cubicBezTo>
                  <a:lnTo>
                    <a:pt x="1513" y="2572"/>
                  </a:lnTo>
                  <a:cubicBezTo>
                    <a:pt x="1513" y="2549"/>
                    <a:pt x="1513" y="2537"/>
                    <a:pt x="1501" y="2501"/>
                  </a:cubicBezTo>
                  <a:cubicBezTo>
                    <a:pt x="1394" y="2298"/>
                    <a:pt x="1358" y="2072"/>
                    <a:pt x="1358" y="1834"/>
                  </a:cubicBezTo>
                  <a:lnTo>
                    <a:pt x="1358" y="1513"/>
                  </a:lnTo>
                  <a:cubicBezTo>
                    <a:pt x="1358" y="834"/>
                    <a:pt x="1894" y="298"/>
                    <a:pt x="2561" y="298"/>
                  </a:cubicBezTo>
                  <a:close/>
                  <a:moveTo>
                    <a:pt x="3930" y="4680"/>
                  </a:moveTo>
                  <a:lnTo>
                    <a:pt x="3930" y="4977"/>
                  </a:lnTo>
                  <a:lnTo>
                    <a:pt x="3061" y="5573"/>
                  </a:lnTo>
                  <a:lnTo>
                    <a:pt x="2203" y="4977"/>
                  </a:lnTo>
                  <a:lnTo>
                    <a:pt x="2203" y="4680"/>
                  </a:lnTo>
                  <a:cubicBezTo>
                    <a:pt x="2430" y="4799"/>
                    <a:pt x="2680" y="4870"/>
                    <a:pt x="2942" y="4882"/>
                  </a:cubicBezTo>
                  <a:lnTo>
                    <a:pt x="3061" y="4882"/>
                  </a:lnTo>
                  <a:cubicBezTo>
                    <a:pt x="3358" y="4882"/>
                    <a:pt x="3656" y="4811"/>
                    <a:pt x="3930" y="4680"/>
                  </a:cubicBezTo>
                  <a:close/>
                  <a:moveTo>
                    <a:pt x="2084" y="5275"/>
                  </a:moveTo>
                  <a:lnTo>
                    <a:pt x="2846" y="5787"/>
                  </a:lnTo>
                  <a:lnTo>
                    <a:pt x="2430" y="6180"/>
                  </a:lnTo>
                  <a:lnTo>
                    <a:pt x="2406" y="6180"/>
                  </a:lnTo>
                  <a:lnTo>
                    <a:pt x="1918" y="5442"/>
                  </a:lnTo>
                  <a:lnTo>
                    <a:pt x="2084" y="5275"/>
                  </a:lnTo>
                  <a:close/>
                  <a:moveTo>
                    <a:pt x="4073" y="5251"/>
                  </a:moveTo>
                  <a:lnTo>
                    <a:pt x="4239" y="5418"/>
                  </a:lnTo>
                  <a:lnTo>
                    <a:pt x="3739" y="6180"/>
                  </a:lnTo>
                  <a:lnTo>
                    <a:pt x="3716" y="6180"/>
                  </a:lnTo>
                  <a:lnTo>
                    <a:pt x="3311" y="5775"/>
                  </a:lnTo>
                  <a:lnTo>
                    <a:pt x="4073" y="5251"/>
                  </a:lnTo>
                  <a:close/>
                  <a:moveTo>
                    <a:pt x="2549" y="1"/>
                  </a:moveTo>
                  <a:cubicBezTo>
                    <a:pt x="1715" y="1"/>
                    <a:pt x="1025" y="691"/>
                    <a:pt x="1025" y="1525"/>
                  </a:cubicBezTo>
                  <a:lnTo>
                    <a:pt x="1025" y="1870"/>
                  </a:lnTo>
                  <a:cubicBezTo>
                    <a:pt x="1025" y="2132"/>
                    <a:pt x="1084" y="2406"/>
                    <a:pt x="1191" y="2644"/>
                  </a:cubicBezTo>
                  <a:lnTo>
                    <a:pt x="1191" y="3001"/>
                  </a:lnTo>
                  <a:cubicBezTo>
                    <a:pt x="1191" y="3596"/>
                    <a:pt x="1453" y="4132"/>
                    <a:pt x="1870" y="4489"/>
                  </a:cubicBezTo>
                  <a:lnTo>
                    <a:pt x="1870" y="5025"/>
                  </a:lnTo>
                  <a:lnTo>
                    <a:pt x="1572" y="5335"/>
                  </a:lnTo>
                  <a:cubicBezTo>
                    <a:pt x="1549" y="5358"/>
                    <a:pt x="1537" y="5406"/>
                    <a:pt x="1537" y="5454"/>
                  </a:cubicBezTo>
                  <a:lnTo>
                    <a:pt x="548" y="5811"/>
                  </a:lnTo>
                  <a:cubicBezTo>
                    <a:pt x="227" y="5930"/>
                    <a:pt x="1" y="6239"/>
                    <a:pt x="1" y="6597"/>
                  </a:cubicBezTo>
                  <a:lnTo>
                    <a:pt x="1" y="7823"/>
                  </a:lnTo>
                  <a:cubicBezTo>
                    <a:pt x="1" y="7906"/>
                    <a:pt x="72" y="7978"/>
                    <a:pt x="167" y="7978"/>
                  </a:cubicBezTo>
                  <a:cubicBezTo>
                    <a:pt x="251" y="7978"/>
                    <a:pt x="322" y="7906"/>
                    <a:pt x="322" y="7823"/>
                  </a:cubicBezTo>
                  <a:lnTo>
                    <a:pt x="322" y="6597"/>
                  </a:lnTo>
                  <a:cubicBezTo>
                    <a:pt x="322" y="6370"/>
                    <a:pt x="465" y="6180"/>
                    <a:pt x="668" y="6108"/>
                  </a:cubicBezTo>
                  <a:lnTo>
                    <a:pt x="1691" y="5739"/>
                  </a:lnTo>
                  <a:lnTo>
                    <a:pt x="2120" y="6370"/>
                  </a:lnTo>
                  <a:cubicBezTo>
                    <a:pt x="2180" y="6466"/>
                    <a:pt x="2275" y="6501"/>
                    <a:pt x="2358" y="6525"/>
                  </a:cubicBezTo>
                  <a:lnTo>
                    <a:pt x="2394" y="6525"/>
                  </a:lnTo>
                  <a:cubicBezTo>
                    <a:pt x="2489" y="6525"/>
                    <a:pt x="2561" y="6489"/>
                    <a:pt x="2632" y="6430"/>
                  </a:cubicBezTo>
                  <a:lnTo>
                    <a:pt x="2906" y="6168"/>
                  </a:lnTo>
                  <a:lnTo>
                    <a:pt x="2906" y="7835"/>
                  </a:lnTo>
                  <a:cubicBezTo>
                    <a:pt x="2906" y="7918"/>
                    <a:pt x="2977" y="8002"/>
                    <a:pt x="3061" y="8002"/>
                  </a:cubicBezTo>
                  <a:cubicBezTo>
                    <a:pt x="3156" y="8002"/>
                    <a:pt x="3227" y="7918"/>
                    <a:pt x="3227" y="7835"/>
                  </a:cubicBezTo>
                  <a:lnTo>
                    <a:pt x="3227" y="6168"/>
                  </a:lnTo>
                  <a:lnTo>
                    <a:pt x="3501" y="6430"/>
                  </a:lnTo>
                  <a:cubicBezTo>
                    <a:pt x="3549" y="6489"/>
                    <a:pt x="3644" y="6525"/>
                    <a:pt x="3739" y="6525"/>
                  </a:cubicBezTo>
                  <a:lnTo>
                    <a:pt x="3763" y="6525"/>
                  </a:lnTo>
                  <a:cubicBezTo>
                    <a:pt x="3870" y="6501"/>
                    <a:pt x="3954" y="6466"/>
                    <a:pt x="4001" y="6370"/>
                  </a:cubicBezTo>
                  <a:lnTo>
                    <a:pt x="4430" y="5739"/>
                  </a:lnTo>
                  <a:lnTo>
                    <a:pt x="5466" y="6108"/>
                  </a:lnTo>
                  <a:cubicBezTo>
                    <a:pt x="5668" y="6180"/>
                    <a:pt x="5799" y="6370"/>
                    <a:pt x="5799" y="6597"/>
                  </a:cubicBezTo>
                  <a:lnTo>
                    <a:pt x="5799" y="7823"/>
                  </a:lnTo>
                  <a:cubicBezTo>
                    <a:pt x="5799" y="7906"/>
                    <a:pt x="5882" y="7978"/>
                    <a:pt x="5966" y="7978"/>
                  </a:cubicBezTo>
                  <a:cubicBezTo>
                    <a:pt x="6061" y="7978"/>
                    <a:pt x="6133" y="7906"/>
                    <a:pt x="6133" y="7823"/>
                  </a:cubicBezTo>
                  <a:lnTo>
                    <a:pt x="6133" y="6597"/>
                  </a:lnTo>
                  <a:cubicBezTo>
                    <a:pt x="6121" y="6228"/>
                    <a:pt x="5894" y="5918"/>
                    <a:pt x="5561" y="5787"/>
                  </a:cubicBezTo>
                  <a:lnTo>
                    <a:pt x="4585" y="5442"/>
                  </a:lnTo>
                  <a:cubicBezTo>
                    <a:pt x="4585" y="5394"/>
                    <a:pt x="4561" y="5346"/>
                    <a:pt x="4537" y="5323"/>
                  </a:cubicBezTo>
                  <a:lnTo>
                    <a:pt x="4239" y="5001"/>
                  </a:lnTo>
                  <a:lnTo>
                    <a:pt x="4239" y="4489"/>
                  </a:lnTo>
                  <a:cubicBezTo>
                    <a:pt x="4275" y="4454"/>
                    <a:pt x="4299" y="4430"/>
                    <a:pt x="4335" y="4406"/>
                  </a:cubicBezTo>
                  <a:cubicBezTo>
                    <a:pt x="4704" y="4049"/>
                    <a:pt x="4930" y="3561"/>
                    <a:pt x="4930" y="3060"/>
                  </a:cubicBezTo>
                  <a:lnTo>
                    <a:pt x="4930" y="2644"/>
                  </a:lnTo>
                  <a:cubicBezTo>
                    <a:pt x="5037" y="2382"/>
                    <a:pt x="5085" y="2132"/>
                    <a:pt x="5085" y="1870"/>
                  </a:cubicBezTo>
                  <a:lnTo>
                    <a:pt x="5085" y="167"/>
                  </a:lnTo>
                  <a:cubicBezTo>
                    <a:pt x="5085" y="84"/>
                    <a:pt x="5013" y="1"/>
                    <a:pt x="49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2905361" y="3195072"/>
              <a:ext cx="10631" cy="32244"/>
            </a:xfrm>
            <a:custGeom>
              <a:rect b="b" l="l" r="r" t="t"/>
              <a:pathLst>
                <a:path extrusionOk="0" h="1013" w="334">
                  <a:moveTo>
                    <a:pt x="167" y="1"/>
                  </a:moveTo>
                  <a:cubicBezTo>
                    <a:pt x="72" y="1"/>
                    <a:pt x="0" y="84"/>
                    <a:pt x="0" y="167"/>
                  </a:cubicBezTo>
                  <a:lnTo>
                    <a:pt x="0" y="858"/>
                  </a:lnTo>
                  <a:cubicBezTo>
                    <a:pt x="0" y="941"/>
                    <a:pt x="72" y="1013"/>
                    <a:pt x="167" y="1013"/>
                  </a:cubicBezTo>
                  <a:cubicBezTo>
                    <a:pt x="250" y="1013"/>
                    <a:pt x="334" y="941"/>
                    <a:pt x="334" y="858"/>
                  </a:cubicBezTo>
                  <a:lnTo>
                    <a:pt x="334" y="167"/>
                  </a:lnTo>
                  <a:cubicBezTo>
                    <a:pt x="334" y="60"/>
                    <a:pt x="250" y="1"/>
                    <a:pt x="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2939069" y="2934735"/>
              <a:ext cx="161856" cy="169049"/>
            </a:xfrm>
            <a:custGeom>
              <a:rect b="b" l="l" r="r" t="t"/>
              <a:pathLst>
                <a:path extrusionOk="0" h="5311" w="5085">
                  <a:moveTo>
                    <a:pt x="668" y="0"/>
                  </a:moveTo>
                  <a:cubicBezTo>
                    <a:pt x="299" y="0"/>
                    <a:pt x="1" y="298"/>
                    <a:pt x="1" y="667"/>
                  </a:cubicBezTo>
                  <a:lnTo>
                    <a:pt x="1" y="3393"/>
                  </a:lnTo>
                  <a:cubicBezTo>
                    <a:pt x="1" y="3763"/>
                    <a:pt x="299" y="4060"/>
                    <a:pt x="668" y="4060"/>
                  </a:cubicBezTo>
                  <a:lnTo>
                    <a:pt x="977" y="4060"/>
                  </a:lnTo>
                  <a:lnTo>
                    <a:pt x="739" y="5001"/>
                  </a:lnTo>
                  <a:cubicBezTo>
                    <a:pt x="715" y="5108"/>
                    <a:pt x="763" y="5203"/>
                    <a:pt x="846" y="5263"/>
                  </a:cubicBezTo>
                  <a:cubicBezTo>
                    <a:pt x="894" y="5298"/>
                    <a:pt x="941" y="5310"/>
                    <a:pt x="977" y="5310"/>
                  </a:cubicBezTo>
                  <a:cubicBezTo>
                    <a:pt x="1025" y="5310"/>
                    <a:pt x="1084" y="5298"/>
                    <a:pt x="1132" y="5263"/>
                  </a:cubicBezTo>
                  <a:lnTo>
                    <a:pt x="2763" y="4072"/>
                  </a:lnTo>
                  <a:lnTo>
                    <a:pt x="4418" y="4072"/>
                  </a:lnTo>
                  <a:cubicBezTo>
                    <a:pt x="4787" y="4072"/>
                    <a:pt x="5085" y="3774"/>
                    <a:pt x="5085" y="3405"/>
                  </a:cubicBezTo>
                  <a:lnTo>
                    <a:pt x="5085" y="679"/>
                  </a:lnTo>
                  <a:cubicBezTo>
                    <a:pt x="5061" y="298"/>
                    <a:pt x="4751" y="0"/>
                    <a:pt x="4394" y="0"/>
                  </a:cubicBezTo>
                  <a:lnTo>
                    <a:pt x="3537" y="0"/>
                  </a:lnTo>
                  <a:cubicBezTo>
                    <a:pt x="3454" y="0"/>
                    <a:pt x="3370" y="72"/>
                    <a:pt x="3370" y="167"/>
                  </a:cubicBezTo>
                  <a:cubicBezTo>
                    <a:pt x="3370" y="250"/>
                    <a:pt x="3454" y="322"/>
                    <a:pt x="3537" y="322"/>
                  </a:cubicBezTo>
                  <a:lnTo>
                    <a:pt x="4394" y="322"/>
                  </a:lnTo>
                  <a:cubicBezTo>
                    <a:pt x="4585" y="322"/>
                    <a:pt x="4751" y="488"/>
                    <a:pt x="4751" y="679"/>
                  </a:cubicBezTo>
                  <a:lnTo>
                    <a:pt x="4751" y="3405"/>
                  </a:lnTo>
                  <a:cubicBezTo>
                    <a:pt x="4751" y="3596"/>
                    <a:pt x="4585" y="3763"/>
                    <a:pt x="4394" y="3763"/>
                  </a:cubicBezTo>
                  <a:lnTo>
                    <a:pt x="2692" y="3763"/>
                  </a:lnTo>
                  <a:cubicBezTo>
                    <a:pt x="2668" y="3763"/>
                    <a:pt x="2632" y="3774"/>
                    <a:pt x="2608" y="3798"/>
                  </a:cubicBezTo>
                  <a:lnTo>
                    <a:pt x="1084" y="4894"/>
                  </a:lnTo>
                  <a:lnTo>
                    <a:pt x="1322" y="3953"/>
                  </a:lnTo>
                  <a:cubicBezTo>
                    <a:pt x="1334" y="3917"/>
                    <a:pt x="1322" y="3858"/>
                    <a:pt x="1287" y="3822"/>
                  </a:cubicBezTo>
                  <a:cubicBezTo>
                    <a:pt x="1263" y="3774"/>
                    <a:pt x="1215" y="3763"/>
                    <a:pt x="1180" y="3763"/>
                  </a:cubicBezTo>
                  <a:lnTo>
                    <a:pt x="668" y="3763"/>
                  </a:lnTo>
                  <a:cubicBezTo>
                    <a:pt x="477" y="3763"/>
                    <a:pt x="310" y="3596"/>
                    <a:pt x="310" y="3405"/>
                  </a:cubicBezTo>
                  <a:lnTo>
                    <a:pt x="310" y="679"/>
                  </a:lnTo>
                  <a:cubicBezTo>
                    <a:pt x="310" y="488"/>
                    <a:pt x="477" y="322"/>
                    <a:pt x="668" y="322"/>
                  </a:cubicBezTo>
                  <a:lnTo>
                    <a:pt x="1513" y="322"/>
                  </a:lnTo>
                  <a:cubicBezTo>
                    <a:pt x="1608" y="322"/>
                    <a:pt x="1680" y="250"/>
                    <a:pt x="1680" y="167"/>
                  </a:cubicBezTo>
                  <a:cubicBezTo>
                    <a:pt x="1680" y="72"/>
                    <a:pt x="1608" y="0"/>
                    <a:pt x="15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3002379" y="2902523"/>
              <a:ext cx="32244" cy="96668"/>
            </a:xfrm>
            <a:custGeom>
              <a:rect b="b" l="l" r="r" t="t"/>
              <a:pathLst>
                <a:path extrusionOk="0" h="3037" w="1013">
                  <a:moveTo>
                    <a:pt x="691" y="310"/>
                  </a:moveTo>
                  <a:lnTo>
                    <a:pt x="536" y="2727"/>
                  </a:lnTo>
                  <a:lnTo>
                    <a:pt x="500" y="2727"/>
                  </a:lnTo>
                  <a:lnTo>
                    <a:pt x="345" y="310"/>
                  </a:lnTo>
                  <a:close/>
                  <a:moveTo>
                    <a:pt x="167" y="0"/>
                  </a:moveTo>
                  <a:cubicBezTo>
                    <a:pt x="119" y="0"/>
                    <a:pt x="84" y="12"/>
                    <a:pt x="48" y="48"/>
                  </a:cubicBezTo>
                  <a:cubicBezTo>
                    <a:pt x="24" y="72"/>
                    <a:pt x="0" y="119"/>
                    <a:pt x="0" y="167"/>
                  </a:cubicBezTo>
                  <a:lnTo>
                    <a:pt x="167" y="2881"/>
                  </a:lnTo>
                  <a:cubicBezTo>
                    <a:pt x="167" y="2977"/>
                    <a:pt x="238" y="3036"/>
                    <a:pt x="334" y="3036"/>
                  </a:cubicBezTo>
                  <a:lnTo>
                    <a:pt x="679" y="3036"/>
                  </a:lnTo>
                  <a:cubicBezTo>
                    <a:pt x="762" y="3036"/>
                    <a:pt x="822" y="2977"/>
                    <a:pt x="834" y="2881"/>
                  </a:cubicBezTo>
                  <a:lnTo>
                    <a:pt x="1000" y="167"/>
                  </a:lnTo>
                  <a:cubicBezTo>
                    <a:pt x="1012" y="119"/>
                    <a:pt x="1000" y="72"/>
                    <a:pt x="977" y="48"/>
                  </a:cubicBezTo>
                  <a:cubicBezTo>
                    <a:pt x="941" y="12"/>
                    <a:pt x="893" y="0"/>
                    <a:pt x="8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3003143" y="3005206"/>
              <a:ext cx="32244" cy="32244"/>
            </a:xfrm>
            <a:custGeom>
              <a:rect b="b" l="l" r="r" t="t"/>
              <a:pathLst>
                <a:path extrusionOk="0" h="1013" w="1013">
                  <a:moveTo>
                    <a:pt x="500" y="322"/>
                  </a:moveTo>
                  <a:cubicBezTo>
                    <a:pt x="607" y="322"/>
                    <a:pt x="679" y="406"/>
                    <a:pt x="679" y="513"/>
                  </a:cubicBezTo>
                  <a:cubicBezTo>
                    <a:pt x="679" y="608"/>
                    <a:pt x="595" y="691"/>
                    <a:pt x="500" y="691"/>
                  </a:cubicBezTo>
                  <a:cubicBezTo>
                    <a:pt x="393" y="691"/>
                    <a:pt x="321" y="608"/>
                    <a:pt x="321" y="513"/>
                  </a:cubicBezTo>
                  <a:cubicBezTo>
                    <a:pt x="321" y="406"/>
                    <a:pt x="393" y="322"/>
                    <a:pt x="500" y="322"/>
                  </a:cubicBezTo>
                  <a:close/>
                  <a:moveTo>
                    <a:pt x="500" y="1"/>
                  </a:moveTo>
                  <a:cubicBezTo>
                    <a:pt x="214" y="1"/>
                    <a:pt x="0" y="227"/>
                    <a:pt x="0" y="513"/>
                  </a:cubicBezTo>
                  <a:cubicBezTo>
                    <a:pt x="0" y="787"/>
                    <a:pt x="214" y="1013"/>
                    <a:pt x="500" y="1013"/>
                  </a:cubicBezTo>
                  <a:cubicBezTo>
                    <a:pt x="786" y="1013"/>
                    <a:pt x="1012" y="787"/>
                    <a:pt x="1012" y="513"/>
                  </a:cubicBezTo>
                  <a:cubicBezTo>
                    <a:pt x="988" y="227"/>
                    <a:pt x="762" y="1"/>
                    <a:pt x="5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5"/>
          <p:cNvGrpSpPr/>
          <p:nvPr/>
        </p:nvGrpSpPr>
        <p:grpSpPr>
          <a:xfrm>
            <a:off x="4604419" y="2937863"/>
            <a:ext cx="3746506" cy="1668177"/>
            <a:chOff x="4604419" y="2937863"/>
            <a:chExt cx="3746506" cy="1668177"/>
          </a:xfrm>
        </p:grpSpPr>
        <p:sp>
          <p:nvSpPr>
            <p:cNvPr id="199" name="Google Shape;199;p15"/>
            <p:cNvSpPr txBox="1"/>
            <p:nvPr/>
          </p:nvSpPr>
          <p:spPr>
            <a:xfrm>
              <a:off x="6466325" y="3069338"/>
              <a:ext cx="18846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Threats</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200" name="Google Shape;200;p15"/>
            <p:cNvSpPr/>
            <p:nvPr/>
          </p:nvSpPr>
          <p:spPr>
            <a:xfrm>
              <a:off x="4604419" y="2937863"/>
              <a:ext cx="1536198" cy="1374781"/>
            </a:xfrm>
            <a:custGeom>
              <a:rect b="b" l="l" r="r" t="t"/>
              <a:pathLst>
                <a:path extrusionOk="0" h="58520" w="65391">
                  <a:moveTo>
                    <a:pt x="1" y="1"/>
                  </a:moveTo>
                  <a:lnTo>
                    <a:pt x="1" y="41030"/>
                  </a:lnTo>
                  <a:cubicBezTo>
                    <a:pt x="1" y="50686"/>
                    <a:pt x="7823" y="58520"/>
                    <a:pt x="17491" y="58520"/>
                  </a:cubicBezTo>
                  <a:lnTo>
                    <a:pt x="65390" y="58520"/>
                  </a:lnTo>
                  <a:lnTo>
                    <a:pt x="65390" y="17503"/>
                  </a:lnTo>
                  <a:cubicBezTo>
                    <a:pt x="65390" y="7835"/>
                    <a:pt x="57568" y="1"/>
                    <a:pt x="47900"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5079072" y="4019196"/>
              <a:ext cx="586866" cy="586843"/>
            </a:xfrm>
            <a:custGeom>
              <a:rect b="b" l="l" r="r" t="t"/>
              <a:pathLst>
                <a:path extrusionOk="0" h="24980" w="24981">
                  <a:moveTo>
                    <a:pt x="12491" y="0"/>
                  </a:moveTo>
                  <a:cubicBezTo>
                    <a:pt x="5597" y="0"/>
                    <a:pt x="1" y="5584"/>
                    <a:pt x="1" y="12490"/>
                  </a:cubicBezTo>
                  <a:cubicBezTo>
                    <a:pt x="1" y="19384"/>
                    <a:pt x="5597" y="24980"/>
                    <a:pt x="12491" y="24980"/>
                  </a:cubicBezTo>
                  <a:cubicBezTo>
                    <a:pt x="19384" y="24980"/>
                    <a:pt x="24980" y="19384"/>
                    <a:pt x="24980" y="12490"/>
                  </a:cubicBezTo>
                  <a:cubicBezTo>
                    <a:pt x="24980" y="5584"/>
                    <a:pt x="19384" y="0"/>
                    <a:pt x="124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5150675" y="4090800"/>
              <a:ext cx="443656" cy="443632"/>
            </a:xfrm>
            <a:custGeom>
              <a:rect b="b" l="l" r="r" t="t"/>
              <a:pathLst>
                <a:path extrusionOk="0" h="18884" w="18885">
                  <a:moveTo>
                    <a:pt x="9443" y="0"/>
                  </a:moveTo>
                  <a:cubicBezTo>
                    <a:pt x="4228" y="0"/>
                    <a:pt x="1" y="4227"/>
                    <a:pt x="1" y="9442"/>
                  </a:cubicBezTo>
                  <a:cubicBezTo>
                    <a:pt x="1" y="14657"/>
                    <a:pt x="4228" y="18884"/>
                    <a:pt x="9443" y="18884"/>
                  </a:cubicBezTo>
                  <a:cubicBezTo>
                    <a:pt x="14657" y="18884"/>
                    <a:pt x="18884" y="14657"/>
                    <a:pt x="18884" y="9442"/>
                  </a:cubicBezTo>
                  <a:cubicBezTo>
                    <a:pt x="18884" y="4227"/>
                    <a:pt x="14657" y="0"/>
                    <a:pt x="9443"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T</a:t>
              </a:r>
              <a:endParaRPr/>
            </a:p>
          </p:txBody>
        </p:sp>
      </p:grpSp>
      <p:grpSp>
        <p:nvGrpSpPr>
          <p:cNvPr id="203" name="Google Shape;203;p15"/>
          <p:cNvGrpSpPr/>
          <p:nvPr/>
        </p:nvGrpSpPr>
        <p:grpSpPr>
          <a:xfrm>
            <a:off x="5149015" y="3385965"/>
            <a:ext cx="447037" cy="478601"/>
            <a:chOff x="7055134" y="2919170"/>
            <a:chExt cx="290321" cy="310820"/>
          </a:xfrm>
        </p:grpSpPr>
        <p:sp>
          <p:nvSpPr>
            <p:cNvPr id="204" name="Google Shape;204;p15"/>
            <p:cNvSpPr/>
            <p:nvPr/>
          </p:nvSpPr>
          <p:spPr>
            <a:xfrm>
              <a:off x="7102497" y="2970989"/>
              <a:ext cx="191044" cy="259001"/>
            </a:xfrm>
            <a:custGeom>
              <a:rect b="b" l="l" r="r" t="t"/>
              <a:pathLst>
                <a:path extrusionOk="0" h="8137" w="6002">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7304872" y="3059413"/>
              <a:ext cx="40583" cy="9485"/>
            </a:xfrm>
            <a:custGeom>
              <a:rect b="b" l="l" r="r" t="t"/>
              <a:pathLst>
                <a:path extrusionOk="0" h="298" w="1275">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7055134" y="3059413"/>
              <a:ext cx="41347" cy="9485"/>
            </a:xfrm>
            <a:custGeom>
              <a:rect b="b" l="l" r="r" t="t"/>
              <a:pathLst>
                <a:path extrusionOk="0" h="298" w="1299">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7195727" y="2919170"/>
              <a:ext cx="9517" cy="40583"/>
            </a:xfrm>
            <a:custGeom>
              <a:rect b="b" l="l" r="r" t="t"/>
              <a:pathLst>
                <a:path extrusionOk="0" h="1275" w="299">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7185128" y="3007116"/>
              <a:ext cx="30334" cy="92880"/>
            </a:xfrm>
            <a:custGeom>
              <a:rect b="b" l="l" r="r" t="t"/>
              <a:pathLst>
                <a:path extrusionOk="0" h="2918" w="953">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7187770" y="3111328"/>
              <a:ext cx="25814" cy="25814"/>
            </a:xfrm>
            <a:custGeom>
              <a:rect b="b" l="l" r="r" t="t"/>
              <a:pathLst>
                <a:path extrusionOk="0" h="811" w="811">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7249552" y="2951477"/>
              <a:ext cx="18971" cy="23077"/>
            </a:xfrm>
            <a:custGeom>
              <a:rect b="b" l="l" r="r" t="t"/>
              <a:pathLst>
                <a:path extrusionOk="0" h="725" w="596">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7132831" y="3153852"/>
              <a:ext cx="18589" cy="22695"/>
            </a:xfrm>
            <a:custGeom>
              <a:rect b="b" l="l" r="r" t="t"/>
              <a:pathLst>
                <a:path extrusionOk="0" h="713" w="584">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7132449" y="2951477"/>
              <a:ext cx="18971" cy="23077"/>
            </a:xfrm>
            <a:custGeom>
              <a:rect b="b" l="l" r="r" t="t"/>
              <a:pathLst>
                <a:path extrusionOk="0" h="725" w="596">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7249552" y="3153852"/>
              <a:ext cx="18971" cy="22695"/>
            </a:xfrm>
            <a:custGeom>
              <a:rect b="b" l="l" r="r" t="t"/>
              <a:pathLst>
                <a:path extrusionOk="0" h="713" w="596">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7289721" y="3113969"/>
              <a:ext cx="24286" cy="17093"/>
            </a:xfrm>
            <a:custGeom>
              <a:rect b="b" l="l" r="r" t="t"/>
              <a:pathLst>
                <a:path extrusionOk="0" h="537" w="763">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7086964" y="2996931"/>
              <a:ext cx="24668" cy="17411"/>
            </a:xfrm>
            <a:custGeom>
              <a:rect b="b" l="l" r="r" t="t"/>
              <a:pathLst>
                <a:path extrusionOk="0" h="547" w="775">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7289339" y="2996931"/>
              <a:ext cx="24668" cy="17411"/>
            </a:xfrm>
            <a:custGeom>
              <a:rect b="b" l="l" r="r" t="t"/>
              <a:pathLst>
                <a:path extrusionOk="0" h="547" w="775">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7086964" y="3113587"/>
              <a:ext cx="24668" cy="17093"/>
            </a:xfrm>
            <a:custGeom>
              <a:rect b="b" l="l" r="r" t="t"/>
              <a:pathLst>
                <a:path extrusionOk="0" h="537" w="775">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15"/>
          <p:cNvGrpSpPr/>
          <p:nvPr/>
        </p:nvGrpSpPr>
        <p:grpSpPr>
          <a:xfrm>
            <a:off x="209725" y="1191425"/>
            <a:ext cx="4329875" cy="1746450"/>
            <a:chOff x="209725" y="1191425"/>
            <a:chExt cx="4329875" cy="1746450"/>
          </a:xfrm>
        </p:grpSpPr>
        <p:sp>
          <p:nvSpPr>
            <p:cNvPr id="219" name="Google Shape;219;p15"/>
            <p:cNvSpPr txBox="1"/>
            <p:nvPr/>
          </p:nvSpPr>
          <p:spPr>
            <a:xfrm>
              <a:off x="209725" y="1660475"/>
              <a:ext cx="2600100" cy="1277400"/>
            </a:xfrm>
            <a:prstGeom prst="rect">
              <a:avLst/>
            </a:prstGeom>
            <a:noFill/>
            <a:ln>
              <a:noFill/>
            </a:ln>
          </p:spPr>
          <p:txBody>
            <a:bodyPr anchorCtr="0" anchor="ctr" bIns="91425" lIns="91425" spcFirstLastPara="1" rIns="91425" wrap="square" tIns="91425">
              <a:noAutofit/>
            </a:bodyPr>
            <a:lstStyle/>
            <a:p>
              <a:pPr indent="-298450" lvl="0" marL="4572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Plenty of great features</a:t>
              </a:r>
              <a:endParaRPr sz="1100">
                <a:solidFill>
                  <a:schemeClr val="lt1"/>
                </a:solidFill>
                <a:latin typeface="Lato"/>
                <a:ea typeface="Lato"/>
                <a:cs typeface="Lato"/>
                <a:sym typeface="Lato"/>
              </a:endParaRPr>
            </a:p>
            <a:p>
              <a:pPr indent="-298450" lvl="0" marL="4572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Available on all major platforms</a:t>
              </a:r>
              <a:endParaRPr sz="1100">
                <a:solidFill>
                  <a:schemeClr val="lt1"/>
                </a:solidFill>
                <a:latin typeface="Lato"/>
                <a:ea typeface="Lato"/>
                <a:cs typeface="Lato"/>
                <a:sym typeface="Lato"/>
              </a:endParaRPr>
            </a:p>
            <a:p>
              <a:pPr indent="-298450" lvl="0" marL="4572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Precise searching options(OCR)</a:t>
              </a:r>
              <a:endParaRPr sz="1100">
                <a:solidFill>
                  <a:schemeClr val="lt1"/>
                </a:solidFill>
                <a:latin typeface="Lato"/>
                <a:ea typeface="Lato"/>
                <a:cs typeface="Lato"/>
                <a:sym typeface="Lato"/>
              </a:endParaRPr>
            </a:p>
            <a:p>
              <a:pPr indent="-298450" lvl="0" marL="4572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Advanced tools </a:t>
              </a:r>
              <a:endParaRPr sz="1100">
                <a:solidFill>
                  <a:schemeClr val="lt1"/>
                </a:solidFill>
                <a:latin typeface="Lato"/>
                <a:ea typeface="Lato"/>
                <a:cs typeface="Lato"/>
                <a:sym typeface="Lato"/>
              </a:endParaRPr>
            </a:p>
            <a:p>
              <a:pPr indent="-298450" lvl="0" marL="4572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User Experience</a:t>
              </a:r>
              <a:endParaRPr sz="1200">
                <a:solidFill>
                  <a:schemeClr val="lt1"/>
                </a:solidFill>
                <a:latin typeface="Lato"/>
                <a:ea typeface="Lato"/>
                <a:cs typeface="Lato"/>
                <a:sym typeface="Lato"/>
              </a:endParaRPr>
            </a:p>
          </p:txBody>
        </p:sp>
        <p:sp>
          <p:nvSpPr>
            <p:cNvPr id="220" name="Google Shape;220;p15"/>
            <p:cNvSpPr txBox="1"/>
            <p:nvPr/>
          </p:nvSpPr>
          <p:spPr>
            <a:xfrm>
              <a:off x="488325" y="1270025"/>
              <a:ext cx="18846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Strengths</a:t>
              </a:r>
              <a:endParaRPr sz="1700">
                <a:solidFill>
                  <a:schemeClr val="lt1"/>
                </a:solidFill>
                <a:latin typeface="Fira Sans Extra Condensed Medium"/>
                <a:ea typeface="Fira Sans Extra Condensed Medium"/>
                <a:cs typeface="Fira Sans Extra Condensed Medium"/>
                <a:sym typeface="Fira Sans Extra Condensed Medium"/>
              </a:endParaRPr>
            </a:p>
          </p:txBody>
        </p:sp>
        <p:sp>
          <p:nvSpPr>
            <p:cNvPr id="221" name="Google Shape;221;p15"/>
            <p:cNvSpPr/>
            <p:nvPr/>
          </p:nvSpPr>
          <p:spPr>
            <a:xfrm>
              <a:off x="3003425" y="1484839"/>
              <a:ext cx="1536175" cy="1374781"/>
            </a:xfrm>
            <a:custGeom>
              <a:rect b="b" l="l" r="r" t="t"/>
              <a:pathLst>
                <a:path extrusionOk="0" h="58520" w="65390">
                  <a:moveTo>
                    <a:pt x="1" y="0"/>
                  </a:moveTo>
                  <a:lnTo>
                    <a:pt x="1" y="41017"/>
                  </a:lnTo>
                  <a:cubicBezTo>
                    <a:pt x="1" y="50685"/>
                    <a:pt x="7823" y="58519"/>
                    <a:pt x="17491" y="58519"/>
                  </a:cubicBezTo>
                  <a:lnTo>
                    <a:pt x="65390" y="58519"/>
                  </a:lnTo>
                  <a:lnTo>
                    <a:pt x="65390" y="17490"/>
                  </a:lnTo>
                  <a:cubicBezTo>
                    <a:pt x="65390" y="7834"/>
                    <a:pt x="57567" y="0"/>
                    <a:pt x="47899"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3478078" y="1191425"/>
              <a:ext cx="586843" cy="586843"/>
            </a:xfrm>
            <a:custGeom>
              <a:rect b="b" l="l" r="r" t="t"/>
              <a:pathLst>
                <a:path extrusionOk="0" h="24980" w="24980">
                  <a:moveTo>
                    <a:pt x="12490" y="0"/>
                  </a:moveTo>
                  <a:cubicBezTo>
                    <a:pt x="5585" y="0"/>
                    <a:pt x="1" y="5596"/>
                    <a:pt x="1" y="12490"/>
                  </a:cubicBezTo>
                  <a:cubicBezTo>
                    <a:pt x="1" y="19396"/>
                    <a:pt x="5585" y="24980"/>
                    <a:pt x="12490" y="24980"/>
                  </a:cubicBezTo>
                  <a:cubicBezTo>
                    <a:pt x="19384" y="24980"/>
                    <a:pt x="24980" y="19396"/>
                    <a:pt x="24980" y="12490"/>
                  </a:cubicBezTo>
                  <a:cubicBezTo>
                    <a:pt x="24980" y="5596"/>
                    <a:pt x="19384" y="0"/>
                    <a:pt x="124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3549681" y="1263028"/>
              <a:ext cx="443632" cy="443632"/>
            </a:xfrm>
            <a:custGeom>
              <a:rect b="b" l="l" r="r" t="t"/>
              <a:pathLst>
                <a:path extrusionOk="0" h="18884" w="18884">
                  <a:moveTo>
                    <a:pt x="9442" y="0"/>
                  </a:moveTo>
                  <a:cubicBezTo>
                    <a:pt x="4227" y="0"/>
                    <a:pt x="1" y="4227"/>
                    <a:pt x="1" y="9442"/>
                  </a:cubicBezTo>
                  <a:cubicBezTo>
                    <a:pt x="1" y="14657"/>
                    <a:pt x="4227" y="18884"/>
                    <a:pt x="9442" y="18884"/>
                  </a:cubicBezTo>
                  <a:cubicBezTo>
                    <a:pt x="14657" y="18884"/>
                    <a:pt x="18884" y="14657"/>
                    <a:pt x="18884" y="9442"/>
                  </a:cubicBezTo>
                  <a:cubicBezTo>
                    <a:pt x="18884" y="4227"/>
                    <a:pt x="14657" y="0"/>
                    <a:pt x="9442"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S</a:t>
              </a:r>
              <a:endParaRPr sz="2200">
                <a:solidFill>
                  <a:srgbClr val="FFFFFF"/>
                </a:solidFill>
              </a:endParaRPr>
            </a:p>
          </p:txBody>
        </p:sp>
      </p:grpSp>
      <p:grpSp>
        <p:nvGrpSpPr>
          <p:cNvPr id="224" name="Google Shape;224;p15"/>
          <p:cNvGrpSpPr/>
          <p:nvPr/>
        </p:nvGrpSpPr>
        <p:grpSpPr>
          <a:xfrm>
            <a:off x="3532941" y="1934168"/>
            <a:ext cx="477115" cy="476129"/>
            <a:chOff x="7990840" y="2435226"/>
            <a:chExt cx="354363" cy="353631"/>
          </a:xfrm>
        </p:grpSpPr>
        <p:sp>
          <p:nvSpPr>
            <p:cNvPr id="225" name="Google Shape;225;p15"/>
            <p:cNvSpPr/>
            <p:nvPr/>
          </p:nvSpPr>
          <p:spPr>
            <a:xfrm>
              <a:off x="7990840" y="2435226"/>
              <a:ext cx="354363" cy="353631"/>
            </a:xfrm>
            <a:custGeom>
              <a:rect b="b" l="l" r="r" t="t"/>
              <a:pathLst>
                <a:path extrusionOk="0" h="11110" w="11133">
                  <a:moveTo>
                    <a:pt x="3477" y="1727"/>
                  </a:moveTo>
                  <a:cubicBezTo>
                    <a:pt x="3679" y="1727"/>
                    <a:pt x="3834" y="1894"/>
                    <a:pt x="3834" y="2084"/>
                  </a:cubicBezTo>
                  <a:lnTo>
                    <a:pt x="3834" y="2430"/>
                  </a:lnTo>
                  <a:cubicBezTo>
                    <a:pt x="3834" y="2727"/>
                    <a:pt x="3596" y="2965"/>
                    <a:pt x="3298" y="2965"/>
                  </a:cubicBezTo>
                  <a:cubicBezTo>
                    <a:pt x="3024" y="2965"/>
                    <a:pt x="2786" y="2727"/>
                    <a:pt x="2786" y="2430"/>
                  </a:cubicBezTo>
                  <a:lnTo>
                    <a:pt x="2786" y="2084"/>
                  </a:lnTo>
                  <a:cubicBezTo>
                    <a:pt x="2786" y="1894"/>
                    <a:pt x="2941" y="1727"/>
                    <a:pt x="3143" y="1727"/>
                  </a:cubicBezTo>
                  <a:close/>
                  <a:moveTo>
                    <a:pt x="3477" y="3299"/>
                  </a:moveTo>
                  <a:lnTo>
                    <a:pt x="3477" y="3311"/>
                  </a:lnTo>
                  <a:cubicBezTo>
                    <a:pt x="3501" y="3382"/>
                    <a:pt x="3513" y="3454"/>
                    <a:pt x="3536" y="3537"/>
                  </a:cubicBezTo>
                  <a:lnTo>
                    <a:pt x="3322" y="3751"/>
                  </a:lnTo>
                  <a:lnTo>
                    <a:pt x="3286" y="3751"/>
                  </a:lnTo>
                  <a:lnTo>
                    <a:pt x="3060" y="3537"/>
                  </a:lnTo>
                  <a:cubicBezTo>
                    <a:pt x="3096" y="3489"/>
                    <a:pt x="3108" y="3430"/>
                    <a:pt x="3108" y="3370"/>
                  </a:cubicBezTo>
                  <a:lnTo>
                    <a:pt x="3108" y="3299"/>
                  </a:lnTo>
                  <a:close/>
                  <a:moveTo>
                    <a:pt x="5418" y="4966"/>
                  </a:moveTo>
                  <a:lnTo>
                    <a:pt x="5418" y="7025"/>
                  </a:lnTo>
                  <a:lnTo>
                    <a:pt x="5406" y="7025"/>
                  </a:lnTo>
                  <a:lnTo>
                    <a:pt x="4346" y="7787"/>
                  </a:lnTo>
                  <a:lnTo>
                    <a:pt x="4346" y="5180"/>
                  </a:lnTo>
                  <a:cubicBezTo>
                    <a:pt x="4429" y="5239"/>
                    <a:pt x="4536" y="5287"/>
                    <a:pt x="4656" y="5299"/>
                  </a:cubicBezTo>
                  <a:lnTo>
                    <a:pt x="4786" y="5299"/>
                  </a:lnTo>
                  <a:cubicBezTo>
                    <a:pt x="4929" y="5287"/>
                    <a:pt x="5060" y="5239"/>
                    <a:pt x="5167" y="5156"/>
                  </a:cubicBezTo>
                  <a:lnTo>
                    <a:pt x="5418" y="4966"/>
                  </a:lnTo>
                  <a:close/>
                  <a:moveTo>
                    <a:pt x="2846" y="3739"/>
                  </a:moveTo>
                  <a:lnTo>
                    <a:pt x="3096" y="3989"/>
                  </a:lnTo>
                  <a:cubicBezTo>
                    <a:pt x="3155" y="4049"/>
                    <a:pt x="3239" y="4096"/>
                    <a:pt x="3334" y="4096"/>
                  </a:cubicBezTo>
                  <a:cubicBezTo>
                    <a:pt x="3417" y="4096"/>
                    <a:pt x="3513" y="4073"/>
                    <a:pt x="3572" y="3989"/>
                  </a:cubicBezTo>
                  <a:lnTo>
                    <a:pt x="3798" y="3775"/>
                  </a:lnTo>
                  <a:cubicBezTo>
                    <a:pt x="3870" y="3799"/>
                    <a:pt x="3941" y="3823"/>
                    <a:pt x="4013" y="3823"/>
                  </a:cubicBezTo>
                  <a:cubicBezTo>
                    <a:pt x="4072" y="3823"/>
                    <a:pt x="4120" y="3858"/>
                    <a:pt x="4167" y="3906"/>
                  </a:cubicBezTo>
                  <a:lnTo>
                    <a:pt x="4644" y="4501"/>
                  </a:lnTo>
                  <a:cubicBezTo>
                    <a:pt x="4676" y="4541"/>
                    <a:pt x="4724" y="4558"/>
                    <a:pt x="4769" y="4558"/>
                  </a:cubicBezTo>
                  <a:cubicBezTo>
                    <a:pt x="4807" y="4558"/>
                    <a:pt x="4843" y="4547"/>
                    <a:pt x="4870" y="4525"/>
                  </a:cubicBezTo>
                  <a:lnTo>
                    <a:pt x="5441" y="4061"/>
                  </a:lnTo>
                  <a:cubicBezTo>
                    <a:pt x="5483" y="4031"/>
                    <a:pt x="5534" y="4016"/>
                    <a:pt x="5581" y="4016"/>
                  </a:cubicBezTo>
                  <a:cubicBezTo>
                    <a:pt x="5629" y="4016"/>
                    <a:pt x="5674" y="4031"/>
                    <a:pt x="5703" y="4061"/>
                  </a:cubicBezTo>
                  <a:cubicBezTo>
                    <a:pt x="5739" y="4108"/>
                    <a:pt x="5763" y="4156"/>
                    <a:pt x="5763" y="4216"/>
                  </a:cubicBezTo>
                  <a:cubicBezTo>
                    <a:pt x="5739" y="4227"/>
                    <a:pt x="5727" y="4275"/>
                    <a:pt x="5679" y="4311"/>
                  </a:cubicBezTo>
                  <a:lnTo>
                    <a:pt x="4953" y="4882"/>
                  </a:lnTo>
                  <a:cubicBezTo>
                    <a:pt x="4894" y="4930"/>
                    <a:pt x="4834" y="4966"/>
                    <a:pt x="4763" y="4966"/>
                  </a:cubicBezTo>
                  <a:lnTo>
                    <a:pt x="4691" y="4966"/>
                  </a:lnTo>
                  <a:cubicBezTo>
                    <a:pt x="4596" y="4942"/>
                    <a:pt x="4513" y="4906"/>
                    <a:pt x="4453" y="4823"/>
                  </a:cubicBezTo>
                  <a:lnTo>
                    <a:pt x="4310" y="4644"/>
                  </a:lnTo>
                  <a:cubicBezTo>
                    <a:pt x="4288" y="4607"/>
                    <a:pt x="4247" y="4588"/>
                    <a:pt x="4205" y="4588"/>
                  </a:cubicBezTo>
                  <a:cubicBezTo>
                    <a:pt x="4180" y="4588"/>
                    <a:pt x="4154" y="4595"/>
                    <a:pt x="4132" y="4608"/>
                  </a:cubicBezTo>
                  <a:cubicBezTo>
                    <a:pt x="4072" y="4632"/>
                    <a:pt x="4036" y="4692"/>
                    <a:pt x="4036" y="4751"/>
                  </a:cubicBezTo>
                  <a:lnTo>
                    <a:pt x="4036" y="8014"/>
                  </a:lnTo>
                  <a:lnTo>
                    <a:pt x="3655" y="8276"/>
                  </a:lnTo>
                  <a:lnTo>
                    <a:pt x="3655" y="6763"/>
                  </a:lnTo>
                  <a:cubicBezTo>
                    <a:pt x="3655" y="6668"/>
                    <a:pt x="3584" y="6597"/>
                    <a:pt x="3501" y="6597"/>
                  </a:cubicBezTo>
                  <a:cubicBezTo>
                    <a:pt x="3405" y="6597"/>
                    <a:pt x="3334" y="6668"/>
                    <a:pt x="3334" y="6763"/>
                  </a:cubicBezTo>
                  <a:lnTo>
                    <a:pt x="3334" y="8502"/>
                  </a:lnTo>
                  <a:lnTo>
                    <a:pt x="2798" y="8895"/>
                  </a:lnTo>
                  <a:lnTo>
                    <a:pt x="2798" y="6811"/>
                  </a:lnTo>
                  <a:cubicBezTo>
                    <a:pt x="2798" y="6644"/>
                    <a:pt x="2751" y="6490"/>
                    <a:pt x="2691" y="6347"/>
                  </a:cubicBezTo>
                  <a:lnTo>
                    <a:pt x="2524" y="6013"/>
                  </a:lnTo>
                  <a:cubicBezTo>
                    <a:pt x="2489" y="5918"/>
                    <a:pt x="2453" y="5811"/>
                    <a:pt x="2453" y="5704"/>
                  </a:cubicBezTo>
                  <a:lnTo>
                    <a:pt x="2453" y="4037"/>
                  </a:lnTo>
                  <a:cubicBezTo>
                    <a:pt x="2453" y="3966"/>
                    <a:pt x="2500" y="3906"/>
                    <a:pt x="2560" y="3870"/>
                  </a:cubicBezTo>
                  <a:lnTo>
                    <a:pt x="2846" y="3739"/>
                  </a:lnTo>
                  <a:close/>
                  <a:moveTo>
                    <a:pt x="5560" y="1"/>
                  </a:moveTo>
                  <a:cubicBezTo>
                    <a:pt x="5477" y="1"/>
                    <a:pt x="5406" y="84"/>
                    <a:pt x="5406" y="167"/>
                  </a:cubicBezTo>
                  <a:lnTo>
                    <a:pt x="5406" y="3680"/>
                  </a:lnTo>
                  <a:cubicBezTo>
                    <a:pt x="5346" y="3692"/>
                    <a:pt x="5287" y="3727"/>
                    <a:pt x="5239" y="3775"/>
                  </a:cubicBezTo>
                  <a:lnTo>
                    <a:pt x="4775" y="4132"/>
                  </a:lnTo>
                  <a:lnTo>
                    <a:pt x="4405" y="3656"/>
                  </a:lnTo>
                  <a:cubicBezTo>
                    <a:pt x="4298" y="3537"/>
                    <a:pt x="4167" y="3454"/>
                    <a:pt x="4001" y="3454"/>
                  </a:cubicBezTo>
                  <a:cubicBezTo>
                    <a:pt x="3894" y="3454"/>
                    <a:pt x="3822" y="3370"/>
                    <a:pt x="3822" y="3275"/>
                  </a:cubicBezTo>
                  <a:lnTo>
                    <a:pt x="3822" y="3096"/>
                  </a:lnTo>
                  <a:cubicBezTo>
                    <a:pt x="4036" y="2953"/>
                    <a:pt x="4167" y="2703"/>
                    <a:pt x="4167" y="2418"/>
                  </a:cubicBezTo>
                  <a:lnTo>
                    <a:pt x="4167" y="2072"/>
                  </a:lnTo>
                  <a:cubicBezTo>
                    <a:pt x="4167" y="1703"/>
                    <a:pt x="3858" y="1394"/>
                    <a:pt x="3477" y="1394"/>
                  </a:cubicBezTo>
                  <a:lnTo>
                    <a:pt x="3143" y="1394"/>
                  </a:lnTo>
                  <a:cubicBezTo>
                    <a:pt x="2762" y="1394"/>
                    <a:pt x="2453" y="1703"/>
                    <a:pt x="2453" y="2072"/>
                  </a:cubicBezTo>
                  <a:lnTo>
                    <a:pt x="2453" y="2418"/>
                  </a:lnTo>
                  <a:cubicBezTo>
                    <a:pt x="2453" y="2703"/>
                    <a:pt x="2584" y="2953"/>
                    <a:pt x="2798" y="3096"/>
                  </a:cubicBezTo>
                  <a:lnTo>
                    <a:pt x="2798" y="3358"/>
                  </a:lnTo>
                  <a:lnTo>
                    <a:pt x="2798" y="3370"/>
                  </a:lnTo>
                  <a:lnTo>
                    <a:pt x="2393" y="3573"/>
                  </a:lnTo>
                  <a:cubicBezTo>
                    <a:pt x="2215" y="3668"/>
                    <a:pt x="2108" y="3846"/>
                    <a:pt x="2108" y="4037"/>
                  </a:cubicBezTo>
                  <a:lnTo>
                    <a:pt x="2108" y="5704"/>
                  </a:lnTo>
                  <a:cubicBezTo>
                    <a:pt x="2108" y="5871"/>
                    <a:pt x="2155" y="6013"/>
                    <a:pt x="2215" y="6168"/>
                  </a:cubicBezTo>
                  <a:lnTo>
                    <a:pt x="2381" y="6490"/>
                  </a:lnTo>
                  <a:cubicBezTo>
                    <a:pt x="2429" y="6597"/>
                    <a:pt x="2453" y="6704"/>
                    <a:pt x="2453" y="6811"/>
                  </a:cubicBezTo>
                  <a:lnTo>
                    <a:pt x="2453" y="9133"/>
                  </a:lnTo>
                  <a:lnTo>
                    <a:pt x="84" y="10812"/>
                  </a:lnTo>
                  <a:cubicBezTo>
                    <a:pt x="12" y="10859"/>
                    <a:pt x="0" y="10954"/>
                    <a:pt x="48" y="11038"/>
                  </a:cubicBezTo>
                  <a:cubicBezTo>
                    <a:pt x="69" y="11081"/>
                    <a:pt x="116" y="11102"/>
                    <a:pt x="166" y="11102"/>
                  </a:cubicBezTo>
                  <a:cubicBezTo>
                    <a:pt x="199" y="11102"/>
                    <a:pt x="234" y="11093"/>
                    <a:pt x="262" y="11074"/>
                  </a:cubicBezTo>
                  <a:lnTo>
                    <a:pt x="5548" y="7323"/>
                  </a:lnTo>
                  <a:lnTo>
                    <a:pt x="10835" y="11074"/>
                  </a:lnTo>
                  <a:cubicBezTo>
                    <a:pt x="10859" y="11097"/>
                    <a:pt x="10894" y="11109"/>
                    <a:pt x="10918" y="11109"/>
                  </a:cubicBezTo>
                  <a:cubicBezTo>
                    <a:pt x="10966" y="11109"/>
                    <a:pt x="11025" y="11074"/>
                    <a:pt x="11061" y="11038"/>
                  </a:cubicBezTo>
                  <a:cubicBezTo>
                    <a:pt x="11133" y="10954"/>
                    <a:pt x="11121" y="10859"/>
                    <a:pt x="11037" y="10812"/>
                  </a:cubicBezTo>
                  <a:lnTo>
                    <a:pt x="5727" y="7049"/>
                  </a:lnTo>
                  <a:lnTo>
                    <a:pt x="5727" y="4692"/>
                  </a:lnTo>
                  <a:lnTo>
                    <a:pt x="5882" y="4573"/>
                  </a:lnTo>
                  <a:cubicBezTo>
                    <a:pt x="6001" y="4477"/>
                    <a:pt x="6072" y="4335"/>
                    <a:pt x="6072" y="4180"/>
                  </a:cubicBezTo>
                  <a:cubicBezTo>
                    <a:pt x="6072" y="4037"/>
                    <a:pt x="6013" y="3882"/>
                    <a:pt x="5906" y="3787"/>
                  </a:cubicBezTo>
                  <a:cubicBezTo>
                    <a:pt x="5858" y="3739"/>
                    <a:pt x="5787" y="3704"/>
                    <a:pt x="5727" y="3680"/>
                  </a:cubicBezTo>
                  <a:lnTo>
                    <a:pt x="5727" y="667"/>
                  </a:lnTo>
                  <a:lnTo>
                    <a:pt x="7906" y="667"/>
                  </a:lnTo>
                  <a:lnTo>
                    <a:pt x="7680" y="1132"/>
                  </a:lnTo>
                  <a:cubicBezTo>
                    <a:pt x="7644" y="1179"/>
                    <a:pt x="7644" y="1239"/>
                    <a:pt x="7680" y="1287"/>
                  </a:cubicBezTo>
                  <a:lnTo>
                    <a:pt x="7906" y="1751"/>
                  </a:lnTo>
                  <a:lnTo>
                    <a:pt x="6251" y="1751"/>
                  </a:lnTo>
                  <a:cubicBezTo>
                    <a:pt x="6156" y="1751"/>
                    <a:pt x="6084" y="1822"/>
                    <a:pt x="6084" y="1906"/>
                  </a:cubicBezTo>
                  <a:cubicBezTo>
                    <a:pt x="6084" y="2001"/>
                    <a:pt x="6156" y="2072"/>
                    <a:pt x="6251" y="2072"/>
                  </a:cubicBezTo>
                  <a:lnTo>
                    <a:pt x="8156" y="2072"/>
                  </a:lnTo>
                  <a:cubicBezTo>
                    <a:pt x="8215" y="2072"/>
                    <a:pt x="8263" y="2049"/>
                    <a:pt x="8287" y="2001"/>
                  </a:cubicBezTo>
                  <a:cubicBezTo>
                    <a:pt x="8323" y="1953"/>
                    <a:pt x="8323" y="1894"/>
                    <a:pt x="8287" y="1834"/>
                  </a:cubicBezTo>
                  <a:lnTo>
                    <a:pt x="7977" y="1215"/>
                  </a:lnTo>
                  <a:lnTo>
                    <a:pt x="8287" y="584"/>
                  </a:lnTo>
                  <a:cubicBezTo>
                    <a:pt x="8323" y="537"/>
                    <a:pt x="8323" y="477"/>
                    <a:pt x="8287" y="417"/>
                  </a:cubicBezTo>
                  <a:cubicBezTo>
                    <a:pt x="8263" y="382"/>
                    <a:pt x="8204" y="346"/>
                    <a:pt x="8156" y="346"/>
                  </a:cubicBezTo>
                  <a:lnTo>
                    <a:pt x="5727" y="346"/>
                  </a:lnTo>
                  <a:lnTo>
                    <a:pt x="5727" y="167"/>
                  </a:lnTo>
                  <a:cubicBezTo>
                    <a:pt x="5727" y="84"/>
                    <a:pt x="5656" y="1"/>
                    <a:pt x="55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8190160" y="2704158"/>
              <a:ext cx="61814" cy="45644"/>
            </a:xfrm>
            <a:custGeom>
              <a:rect b="b" l="l" r="r" t="t"/>
              <a:pathLst>
                <a:path extrusionOk="0" h="1434" w="1942">
                  <a:moveTo>
                    <a:pt x="173" y="0"/>
                  </a:moveTo>
                  <a:cubicBezTo>
                    <a:pt x="123" y="0"/>
                    <a:pt x="77" y="22"/>
                    <a:pt x="48" y="65"/>
                  </a:cubicBezTo>
                  <a:cubicBezTo>
                    <a:pt x="1" y="148"/>
                    <a:pt x="13" y="243"/>
                    <a:pt x="96" y="291"/>
                  </a:cubicBezTo>
                  <a:lnTo>
                    <a:pt x="1668" y="1410"/>
                  </a:lnTo>
                  <a:cubicBezTo>
                    <a:pt x="1703" y="1422"/>
                    <a:pt x="1727" y="1434"/>
                    <a:pt x="1763" y="1434"/>
                  </a:cubicBezTo>
                  <a:cubicBezTo>
                    <a:pt x="1799" y="1434"/>
                    <a:pt x="1858" y="1410"/>
                    <a:pt x="1894" y="1362"/>
                  </a:cubicBezTo>
                  <a:cubicBezTo>
                    <a:pt x="1942" y="1291"/>
                    <a:pt x="1918" y="1196"/>
                    <a:pt x="1846" y="1136"/>
                  </a:cubicBezTo>
                  <a:lnTo>
                    <a:pt x="275" y="29"/>
                  </a:lnTo>
                  <a:cubicBezTo>
                    <a:pt x="241" y="10"/>
                    <a:pt x="206" y="0"/>
                    <a:pt x="1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8162882" y="2684201"/>
              <a:ext cx="22026" cy="18239"/>
            </a:xfrm>
            <a:custGeom>
              <a:rect b="b" l="l" r="r" t="t"/>
              <a:pathLst>
                <a:path extrusionOk="0" h="573" w="692">
                  <a:moveTo>
                    <a:pt x="177" y="0"/>
                  </a:moveTo>
                  <a:cubicBezTo>
                    <a:pt x="123" y="0"/>
                    <a:pt x="67" y="26"/>
                    <a:pt x="36" y="73"/>
                  </a:cubicBezTo>
                  <a:cubicBezTo>
                    <a:pt x="1" y="144"/>
                    <a:pt x="13" y="251"/>
                    <a:pt x="84" y="299"/>
                  </a:cubicBezTo>
                  <a:lnTo>
                    <a:pt x="429" y="549"/>
                  </a:lnTo>
                  <a:cubicBezTo>
                    <a:pt x="453" y="561"/>
                    <a:pt x="489" y="573"/>
                    <a:pt x="513" y="573"/>
                  </a:cubicBezTo>
                  <a:cubicBezTo>
                    <a:pt x="560" y="573"/>
                    <a:pt x="620" y="549"/>
                    <a:pt x="655" y="501"/>
                  </a:cubicBezTo>
                  <a:cubicBezTo>
                    <a:pt x="691" y="430"/>
                    <a:pt x="679" y="323"/>
                    <a:pt x="608" y="275"/>
                  </a:cubicBezTo>
                  <a:lnTo>
                    <a:pt x="263" y="25"/>
                  </a:lnTo>
                  <a:cubicBezTo>
                    <a:pt x="237" y="8"/>
                    <a:pt x="207" y="0"/>
                    <a:pt x="1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5"/>
          <p:cNvGrpSpPr/>
          <p:nvPr/>
        </p:nvGrpSpPr>
        <p:grpSpPr>
          <a:xfrm>
            <a:off x="793125" y="2937863"/>
            <a:ext cx="3746475" cy="1668177"/>
            <a:chOff x="793125" y="2937863"/>
            <a:chExt cx="3746475" cy="1668177"/>
          </a:xfrm>
        </p:grpSpPr>
        <p:sp>
          <p:nvSpPr>
            <p:cNvPr id="229" name="Google Shape;229;p15"/>
            <p:cNvSpPr txBox="1"/>
            <p:nvPr/>
          </p:nvSpPr>
          <p:spPr>
            <a:xfrm>
              <a:off x="793125" y="3069338"/>
              <a:ext cx="1884600" cy="429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700">
                  <a:solidFill>
                    <a:schemeClr val="lt1"/>
                  </a:solidFill>
                  <a:latin typeface="Fira Sans Extra Condensed Medium"/>
                  <a:ea typeface="Fira Sans Extra Condensed Medium"/>
                  <a:cs typeface="Fira Sans Extra Condensed Medium"/>
                  <a:sym typeface="Fira Sans Extra Condensed Medium"/>
                </a:rPr>
                <a:t>Opportunities</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230" name="Google Shape;230;p15"/>
            <p:cNvSpPr/>
            <p:nvPr/>
          </p:nvSpPr>
          <p:spPr>
            <a:xfrm>
              <a:off x="3003425" y="2937863"/>
              <a:ext cx="1536175" cy="1374781"/>
            </a:xfrm>
            <a:custGeom>
              <a:rect b="b" l="l" r="r" t="t"/>
              <a:pathLst>
                <a:path extrusionOk="0" h="58520" w="65390">
                  <a:moveTo>
                    <a:pt x="17491" y="1"/>
                  </a:moveTo>
                  <a:cubicBezTo>
                    <a:pt x="7823" y="1"/>
                    <a:pt x="1" y="7835"/>
                    <a:pt x="1" y="17503"/>
                  </a:cubicBezTo>
                  <a:lnTo>
                    <a:pt x="1" y="58520"/>
                  </a:lnTo>
                  <a:lnTo>
                    <a:pt x="47899" y="58520"/>
                  </a:lnTo>
                  <a:cubicBezTo>
                    <a:pt x="57567" y="58520"/>
                    <a:pt x="65390" y="50686"/>
                    <a:pt x="65390" y="41030"/>
                  </a:cubicBezTo>
                  <a:lnTo>
                    <a:pt x="65390" y="1"/>
                  </a:ln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3478078" y="4019196"/>
              <a:ext cx="586843" cy="586843"/>
            </a:xfrm>
            <a:custGeom>
              <a:rect b="b" l="l" r="r" t="t"/>
              <a:pathLst>
                <a:path extrusionOk="0" h="24980" w="24980">
                  <a:moveTo>
                    <a:pt x="12490" y="0"/>
                  </a:moveTo>
                  <a:cubicBezTo>
                    <a:pt x="5585" y="0"/>
                    <a:pt x="1" y="5584"/>
                    <a:pt x="1" y="12490"/>
                  </a:cubicBezTo>
                  <a:cubicBezTo>
                    <a:pt x="1" y="19384"/>
                    <a:pt x="5585" y="24980"/>
                    <a:pt x="12490" y="24980"/>
                  </a:cubicBezTo>
                  <a:cubicBezTo>
                    <a:pt x="19384" y="24980"/>
                    <a:pt x="24980" y="19384"/>
                    <a:pt x="24980" y="12490"/>
                  </a:cubicBezTo>
                  <a:cubicBezTo>
                    <a:pt x="24980" y="5584"/>
                    <a:pt x="19384" y="0"/>
                    <a:pt x="124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3549681" y="4090800"/>
              <a:ext cx="443632" cy="443632"/>
            </a:xfrm>
            <a:custGeom>
              <a:rect b="b" l="l" r="r" t="t"/>
              <a:pathLst>
                <a:path extrusionOk="0" h="18884" w="18884">
                  <a:moveTo>
                    <a:pt x="9442" y="0"/>
                  </a:moveTo>
                  <a:cubicBezTo>
                    <a:pt x="4227" y="0"/>
                    <a:pt x="1" y="4227"/>
                    <a:pt x="1" y="9442"/>
                  </a:cubicBezTo>
                  <a:cubicBezTo>
                    <a:pt x="1" y="14657"/>
                    <a:pt x="4227" y="18884"/>
                    <a:pt x="9442" y="18884"/>
                  </a:cubicBezTo>
                  <a:cubicBezTo>
                    <a:pt x="14657" y="18884"/>
                    <a:pt x="18884" y="14657"/>
                    <a:pt x="18884" y="9442"/>
                  </a:cubicBezTo>
                  <a:cubicBezTo>
                    <a:pt x="18884" y="4227"/>
                    <a:pt x="14657" y="0"/>
                    <a:pt x="944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200">
                  <a:solidFill>
                    <a:srgbClr val="FFFFFF"/>
                  </a:solidFill>
                  <a:latin typeface="Fira Sans Extra Condensed Medium"/>
                  <a:ea typeface="Fira Sans Extra Condensed Medium"/>
                  <a:cs typeface="Fira Sans Extra Condensed Medium"/>
                  <a:sym typeface="Fira Sans Extra Condensed Medium"/>
                </a:rPr>
                <a:t>O</a:t>
              </a:r>
              <a:endParaRPr/>
            </a:p>
          </p:txBody>
        </p:sp>
      </p:grpSp>
      <p:grpSp>
        <p:nvGrpSpPr>
          <p:cNvPr id="233" name="Google Shape;233;p15"/>
          <p:cNvGrpSpPr/>
          <p:nvPr/>
        </p:nvGrpSpPr>
        <p:grpSpPr>
          <a:xfrm>
            <a:off x="3551308" y="3438742"/>
            <a:ext cx="440387" cy="373061"/>
            <a:chOff x="2770052" y="2009628"/>
            <a:chExt cx="327085" cy="277080"/>
          </a:xfrm>
        </p:grpSpPr>
        <p:sp>
          <p:nvSpPr>
            <p:cNvPr id="234" name="Google Shape;234;p15"/>
            <p:cNvSpPr/>
            <p:nvPr/>
          </p:nvSpPr>
          <p:spPr>
            <a:xfrm>
              <a:off x="2770052" y="2023537"/>
              <a:ext cx="327085" cy="263170"/>
            </a:xfrm>
            <a:custGeom>
              <a:rect b="b" l="l" r="r" t="t"/>
              <a:pathLst>
                <a:path extrusionOk="0" h="8268" w="10276">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3059960" y="2009628"/>
              <a:ext cx="37177" cy="26960"/>
            </a:xfrm>
            <a:custGeom>
              <a:rect b="b" l="l" r="r" t="t"/>
              <a:pathLst>
                <a:path extrusionOk="0" h="847" w="1168">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15"/>
          <p:cNvGrpSpPr/>
          <p:nvPr/>
        </p:nvGrpSpPr>
        <p:grpSpPr>
          <a:xfrm>
            <a:off x="3865225" y="2191926"/>
            <a:ext cx="1413600" cy="1413600"/>
            <a:chOff x="3865225" y="2191926"/>
            <a:chExt cx="1413600" cy="1413600"/>
          </a:xfrm>
        </p:grpSpPr>
        <p:sp>
          <p:nvSpPr>
            <p:cNvPr id="237" name="Google Shape;237;p15"/>
            <p:cNvSpPr/>
            <p:nvPr/>
          </p:nvSpPr>
          <p:spPr>
            <a:xfrm>
              <a:off x="3865225" y="2191926"/>
              <a:ext cx="1413600" cy="1413600"/>
            </a:xfrm>
            <a:prstGeom prst="ellipse">
              <a:avLst/>
            </a:prstGeom>
            <a:solidFill>
              <a:srgbClr val="FFFFFF">
                <a:alpha val="25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3972738" y="2299476"/>
              <a:ext cx="1198250" cy="1198505"/>
            </a:xfrm>
            <a:custGeom>
              <a:rect b="b" l="l" r="r" t="t"/>
              <a:pathLst>
                <a:path extrusionOk="0" h="56460" w="56448">
                  <a:moveTo>
                    <a:pt x="56448" y="28230"/>
                  </a:moveTo>
                  <a:cubicBezTo>
                    <a:pt x="56448" y="43815"/>
                    <a:pt x="43815" y="56460"/>
                    <a:pt x="28230" y="56460"/>
                  </a:cubicBezTo>
                  <a:cubicBezTo>
                    <a:pt x="12645" y="56460"/>
                    <a:pt x="0" y="43815"/>
                    <a:pt x="0" y="28230"/>
                  </a:cubicBezTo>
                  <a:cubicBezTo>
                    <a:pt x="0" y="12645"/>
                    <a:pt x="12645" y="0"/>
                    <a:pt x="28230" y="0"/>
                  </a:cubicBezTo>
                  <a:cubicBezTo>
                    <a:pt x="43815" y="0"/>
                    <a:pt x="56448" y="12645"/>
                    <a:pt x="56448" y="28230"/>
                  </a:cubicBezTo>
                  <a:close/>
                </a:path>
              </a:pathLst>
            </a:custGeom>
            <a:solidFill>
              <a:srgbClr val="F7F7F8"/>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800">
                  <a:solidFill>
                    <a:srgbClr val="869FB2"/>
                  </a:solidFill>
                  <a:latin typeface="Fira Sans Extra Condensed Medium"/>
                  <a:ea typeface="Fira Sans Extra Condensed Medium"/>
                  <a:cs typeface="Fira Sans Extra Condensed Medium"/>
                  <a:sym typeface="Fira Sans Extra Condensed Medium"/>
                </a:rPr>
                <a:t>SWOT</a:t>
              </a:r>
              <a:endParaRPr sz="2800">
                <a:solidFill>
                  <a:srgbClr val="869FB2"/>
                </a:solidFill>
              </a:endParaRPr>
            </a:p>
          </p:txBody>
        </p:sp>
        <p:sp>
          <p:nvSpPr>
            <p:cNvPr id="239" name="Google Shape;239;p15"/>
            <p:cNvSpPr/>
            <p:nvPr/>
          </p:nvSpPr>
          <p:spPr>
            <a:xfrm>
              <a:off x="4031368" y="2358106"/>
              <a:ext cx="1081244" cy="1081244"/>
            </a:xfrm>
            <a:custGeom>
              <a:rect b="b" l="l" r="r" t="t"/>
              <a:pathLst>
                <a:path extrusionOk="0" h="50936" w="50936">
                  <a:moveTo>
                    <a:pt x="25468" y="2037"/>
                  </a:moveTo>
                  <a:cubicBezTo>
                    <a:pt x="38386" y="2037"/>
                    <a:pt x="48899" y="12550"/>
                    <a:pt x="48899" y="25468"/>
                  </a:cubicBezTo>
                  <a:cubicBezTo>
                    <a:pt x="48899" y="38386"/>
                    <a:pt x="38386" y="48899"/>
                    <a:pt x="25468" y="48899"/>
                  </a:cubicBezTo>
                  <a:cubicBezTo>
                    <a:pt x="12550" y="48899"/>
                    <a:pt x="2036" y="38386"/>
                    <a:pt x="2036" y="25468"/>
                  </a:cubicBezTo>
                  <a:cubicBezTo>
                    <a:pt x="2036" y="12550"/>
                    <a:pt x="12550" y="2037"/>
                    <a:pt x="25468" y="2037"/>
                  </a:cubicBezTo>
                  <a:close/>
                  <a:moveTo>
                    <a:pt x="25468" y="1"/>
                  </a:moveTo>
                  <a:cubicBezTo>
                    <a:pt x="11418" y="1"/>
                    <a:pt x="0" y="11419"/>
                    <a:pt x="0" y="25468"/>
                  </a:cubicBezTo>
                  <a:cubicBezTo>
                    <a:pt x="0" y="39517"/>
                    <a:pt x="11418" y="50935"/>
                    <a:pt x="25468" y="50935"/>
                  </a:cubicBezTo>
                  <a:cubicBezTo>
                    <a:pt x="39517" y="50935"/>
                    <a:pt x="50935" y="39517"/>
                    <a:pt x="50935" y="25468"/>
                  </a:cubicBezTo>
                  <a:cubicBezTo>
                    <a:pt x="50935" y="11419"/>
                    <a:pt x="39517" y="1"/>
                    <a:pt x="25468"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15"/>
          <p:cNvSpPr txBox="1"/>
          <p:nvPr/>
        </p:nvSpPr>
        <p:spPr>
          <a:xfrm>
            <a:off x="6279525" y="1660475"/>
            <a:ext cx="2600100" cy="1277400"/>
          </a:xfrm>
          <a:prstGeom prst="rect">
            <a:avLst/>
          </a:prstGeom>
          <a:noFill/>
          <a:ln>
            <a:noFill/>
          </a:ln>
        </p:spPr>
        <p:txBody>
          <a:bodyPr anchorCtr="0" anchor="ctr" bIns="91425" lIns="91425" spcFirstLastPara="1" rIns="91425" wrap="square" tIns="91425">
            <a:noAutofit/>
          </a:bodyPr>
          <a:lstStyle/>
          <a:p>
            <a:pPr indent="-298450" lvl="0" marL="457200" rtl="0" algn="l">
              <a:spcBef>
                <a:spcPts val="0"/>
              </a:spcBef>
              <a:spcAft>
                <a:spcPts val="0"/>
              </a:spcAft>
              <a:buClr>
                <a:schemeClr val="lt1"/>
              </a:buClr>
              <a:buSzPts val="1100"/>
              <a:buChar char="●"/>
            </a:pPr>
            <a:r>
              <a:rPr lang="en" sz="1100">
                <a:solidFill>
                  <a:schemeClr val="lt1"/>
                </a:solidFill>
              </a:rPr>
              <a:t>Product market fit problem </a:t>
            </a:r>
            <a:endParaRPr sz="1100">
              <a:solidFill>
                <a:schemeClr val="lt1"/>
              </a:solidFill>
            </a:endParaRPr>
          </a:p>
          <a:p>
            <a:pPr indent="-298450" lvl="0" marL="457200" rtl="0" algn="l">
              <a:spcBef>
                <a:spcPts val="0"/>
              </a:spcBef>
              <a:spcAft>
                <a:spcPts val="0"/>
              </a:spcAft>
              <a:buClr>
                <a:schemeClr val="lt1"/>
              </a:buClr>
              <a:buSzPts val="1100"/>
              <a:buChar char="●"/>
            </a:pPr>
            <a:r>
              <a:rPr lang="en" sz="1100">
                <a:solidFill>
                  <a:schemeClr val="lt1"/>
                </a:solidFill>
              </a:rPr>
              <a:t>Freemium Strategy model</a:t>
            </a:r>
            <a:endParaRPr sz="1100">
              <a:solidFill>
                <a:schemeClr val="lt1"/>
              </a:solidFill>
            </a:endParaRPr>
          </a:p>
          <a:p>
            <a:pPr indent="-298450" lvl="0" marL="457200" rtl="0" algn="l">
              <a:spcBef>
                <a:spcPts val="0"/>
              </a:spcBef>
              <a:spcAft>
                <a:spcPts val="0"/>
              </a:spcAft>
              <a:buClr>
                <a:schemeClr val="lt1"/>
              </a:buClr>
              <a:buSzPts val="1100"/>
              <a:buChar char="●"/>
            </a:pPr>
            <a:r>
              <a:rPr lang="en" sz="1100">
                <a:solidFill>
                  <a:schemeClr val="lt1"/>
                </a:solidFill>
              </a:rPr>
              <a:t>Monthly bandwidth limit</a:t>
            </a:r>
            <a:endParaRPr sz="1100">
              <a:solidFill>
                <a:schemeClr val="lt1"/>
              </a:solidFill>
            </a:endParaRPr>
          </a:p>
          <a:p>
            <a:pPr indent="-298450" lvl="0" marL="457200" rtl="0" algn="l">
              <a:spcBef>
                <a:spcPts val="0"/>
              </a:spcBef>
              <a:spcAft>
                <a:spcPts val="0"/>
              </a:spcAft>
              <a:buClr>
                <a:schemeClr val="lt1"/>
              </a:buClr>
              <a:buSzPts val="1100"/>
              <a:buChar char="●"/>
            </a:pPr>
            <a:r>
              <a:rPr lang="en" sz="1100">
                <a:solidFill>
                  <a:schemeClr val="lt1"/>
                </a:solidFill>
              </a:rPr>
              <a:t>Pricey</a:t>
            </a:r>
            <a:endParaRPr sz="1100">
              <a:solidFill>
                <a:schemeClr val="lt1"/>
              </a:solidFill>
            </a:endParaRPr>
          </a:p>
          <a:p>
            <a:pPr indent="-298450" lvl="0" marL="457200" rtl="0" algn="l">
              <a:spcBef>
                <a:spcPts val="0"/>
              </a:spcBef>
              <a:spcAft>
                <a:spcPts val="0"/>
              </a:spcAft>
              <a:buClr>
                <a:schemeClr val="lt1"/>
              </a:buClr>
              <a:buSzPts val="1100"/>
              <a:buChar char="●"/>
            </a:pPr>
            <a:r>
              <a:rPr lang="en" sz="1100">
                <a:solidFill>
                  <a:schemeClr val="lt1"/>
                </a:solidFill>
              </a:rPr>
              <a:t>value customers expect from a note-taking app</a:t>
            </a:r>
            <a:endParaRPr sz="1100">
              <a:solidFill>
                <a:schemeClr val="lt1"/>
              </a:solidFill>
            </a:endParaRPr>
          </a:p>
          <a:p>
            <a:pPr indent="-298450" lvl="0" marL="457200" rtl="0" algn="l">
              <a:spcBef>
                <a:spcPts val="0"/>
              </a:spcBef>
              <a:spcAft>
                <a:spcPts val="0"/>
              </a:spcAft>
              <a:buClr>
                <a:schemeClr val="lt1"/>
              </a:buClr>
              <a:buSzPts val="1100"/>
              <a:buChar char="●"/>
            </a:pPr>
            <a:r>
              <a:rPr lang="en" sz="1100">
                <a:solidFill>
                  <a:schemeClr val="lt1"/>
                </a:solidFill>
              </a:rPr>
              <a:t>Security &amp; privacy </a:t>
            </a:r>
            <a:endParaRPr sz="1100">
              <a:solidFill>
                <a:schemeClr val="lt1"/>
              </a:solidFill>
            </a:endParaRPr>
          </a:p>
        </p:txBody>
      </p:sp>
      <p:sp>
        <p:nvSpPr>
          <p:cNvPr id="241" name="Google Shape;241;p15"/>
          <p:cNvSpPr txBox="1"/>
          <p:nvPr/>
        </p:nvSpPr>
        <p:spPr>
          <a:xfrm>
            <a:off x="6279525" y="3605525"/>
            <a:ext cx="2600100" cy="1277400"/>
          </a:xfrm>
          <a:prstGeom prst="rect">
            <a:avLst/>
          </a:prstGeom>
          <a:noFill/>
          <a:ln>
            <a:noFill/>
          </a:ln>
        </p:spPr>
        <p:txBody>
          <a:bodyPr anchorCtr="0" anchor="ctr" bIns="91425" lIns="91425" spcFirstLastPara="1" rIns="91425" wrap="square" tIns="91425">
            <a:noAutofit/>
          </a:bodyPr>
          <a:lstStyle/>
          <a:p>
            <a:pPr indent="-298450" lvl="0" marL="457200" marR="0" rtl="0" algn="l">
              <a:lnSpc>
                <a:spcPct val="100000"/>
              </a:lnSpc>
              <a:spcBef>
                <a:spcPts val="0"/>
              </a:spcBef>
              <a:spcAft>
                <a:spcPts val="0"/>
              </a:spcAft>
              <a:buClr>
                <a:schemeClr val="lt1"/>
              </a:buClr>
              <a:buSzPts val="1100"/>
              <a:buChar char="●"/>
            </a:pPr>
            <a:r>
              <a:rPr lang="en" sz="1100">
                <a:solidFill>
                  <a:schemeClr val="lt1"/>
                </a:solidFill>
              </a:rPr>
              <a:t>No Issues fixes</a:t>
            </a:r>
            <a:endParaRPr sz="1100">
              <a:solidFill>
                <a:schemeClr val="lt1"/>
              </a:solidFill>
            </a:endParaRPr>
          </a:p>
          <a:p>
            <a:pPr indent="-298450" lvl="0" marL="457200" marR="0" rtl="0" algn="l">
              <a:lnSpc>
                <a:spcPct val="100000"/>
              </a:lnSpc>
              <a:spcBef>
                <a:spcPts val="0"/>
              </a:spcBef>
              <a:spcAft>
                <a:spcPts val="0"/>
              </a:spcAft>
              <a:buClr>
                <a:schemeClr val="lt1"/>
              </a:buClr>
              <a:buSzPts val="1100"/>
              <a:buChar char="●"/>
            </a:pPr>
            <a:r>
              <a:rPr lang="en" sz="1100">
                <a:solidFill>
                  <a:schemeClr val="lt1"/>
                </a:solidFill>
              </a:rPr>
              <a:t>Lack of Support </a:t>
            </a:r>
            <a:endParaRPr sz="1100">
              <a:solidFill>
                <a:schemeClr val="lt1"/>
              </a:solidFill>
            </a:endParaRPr>
          </a:p>
          <a:p>
            <a:pPr indent="-298450" lvl="0" marL="457200" marR="0" rtl="0" algn="l">
              <a:lnSpc>
                <a:spcPct val="100000"/>
              </a:lnSpc>
              <a:spcBef>
                <a:spcPts val="0"/>
              </a:spcBef>
              <a:spcAft>
                <a:spcPts val="0"/>
              </a:spcAft>
              <a:buClr>
                <a:schemeClr val="lt1"/>
              </a:buClr>
              <a:buSzPts val="1100"/>
              <a:buChar char="●"/>
            </a:pPr>
            <a:r>
              <a:rPr lang="en" sz="1100">
                <a:solidFill>
                  <a:schemeClr val="lt1"/>
                </a:solidFill>
              </a:rPr>
              <a:t>Pricing Model </a:t>
            </a:r>
            <a:endParaRPr sz="1100">
              <a:solidFill>
                <a:schemeClr val="lt1"/>
              </a:solidFill>
            </a:endParaRPr>
          </a:p>
          <a:p>
            <a:pPr indent="-298450" lvl="0" marL="457200" marR="0" rtl="0" algn="l">
              <a:lnSpc>
                <a:spcPct val="100000"/>
              </a:lnSpc>
              <a:spcBef>
                <a:spcPts val="0"/>
              </a:spcBef>
              <a:spcAft>
                <a:spcPts val="0"/>
              </a:spcAft>
              <a:buClr>
                <a:schemeClr val="lt1"/>
              </a:buClr>
              <a:buSzPts val="1100"/>
              <a:buChar char="●"/>
            </a:pPr>
            <a:r>
              <a:rPr lang="en" sz="1100">
                <a:solidFill>
                  <a:schemeClr val="lt1"/>
                </a:solidFill>
              </a:rPr>
              <a:t>Hard competition with other note-app competitors </a:t>
            </a:r>
            <a:endParaRPr sz="1100">
              <a:solidFill>
                <a:schemeClr val="lt1"/>
              </a:solidFill>
            </a:endParaRPr>
          </a:p>
          <a:p>
            <a:pPr indent="-298450" lvl="0" marL="457200" marR="0" rtl="0" algn="l">
              <a:lnSpc>
                <a:spcPct val="100000"/>
              </a:lnSpc>
              <a:spcBef>
                <a:spcPts val="0"/>
              </a:spcBef>
              <a:spcAft>
                <a:spcPts val="0"/>
              </a:spcAft>
              <a:buClr>
                <a:schemeClr val="lt1"/>
              </a:buClr>
              <a:buSzPts val="1100"/>
              <a:buChar char="●"/>
            </a:pPr>
            <a:r>
              <a:rPr lang="en" sz="1100">
                <a:solidFill>
                  <a:schemeClr val="lt1"/>
                </a:solidFill>
              </a:rPr>
              <a:t>Lack of innovations </a:t>
            </a:r>
            <a:endParaRPr sz="1100">
              <a:solidFill>
                <a:schemeClr val="lt1"/>
              </a:solidFill>
            </a:endParaRPr>
          </a:p>
        </p:txBody>
      </p:sp>
      <p:sp>
        <p:nvSpPr>
          <p:cNvPr id="242" name="Google Shape;242;p15"/>
          <p:cNvSpPr txBox="1"/>
          <p:nvPr/>
        </p:nvSpPr>
        <p:spPr>
          <a:xfrm>
            <a:off x="209725" y="3605525"/>
            <a:ext cx="2600100" cy="1277400"/>
          </a:xfrm>
          <a:prstGeom prst="rect">
            <a:avLst/>
          </a:prstGeom>
          <a:noFill/>
          <a:ln>
            <a:noFill/>
          </a:ln>
        </p:spPr>
        <p:txBody>
          <a:bodyPr anchorCtr="0" anchor="ctr" bIns="91425" lIns="91425" spcFirstLastPara="1" rIns="91425" wrap="square" tIns="91425">
            <a:noAutofit/>
          </a:bodyPr>
          <a:lstStyle/>
          <a:p>
            <a:pPr indent="-298450" lvl="0" marL="457200" marR="0" rtl="0" algn="l">
              <a:lnSpc>
                <a:spcPct val="100000"/>
              </a:lnSpc>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Advanced tools</a:t>
            </a:r>
            <a:endParaRPr sz="1100">
              <a:solidFill>
                <a:schemeClr val="lt1"/>
              </a:solidFill>
              <a:latin typeface="Lato"/>
              <a:ea typeface="Lato"/>
              <a:cs typeface="Lato"/>
              <a:sym typeface="Lato"/>
            </a:endParaRPr>
          </a:p>
          <a:p>
            <a:pPr indent="-298450" lvl="0" marL="457200" marR="0" rtl="0" algn="l">
              <a:lnSpc>
                <a:spcPct val="100000"/>
              </a:lnSpc>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Precise searching(OCR)</a:t>
            </a:r>
            <a:endParaRPr sz="1100">
              <a:solidFill>
                <a:schemeClr val="lt1"/>
              </a:solidFill>
              <a:latin typeface="Lato"/>
              <a:ea typeface="Lato"/>
              <a:cs typeface="Lato"/>
              <a:sym typeface="Lato"/>
            </a:endParaRPr>
          </a:p>
          <a:p>
            <a:pPr indent="-298450" lvl="0" marL="457200" marR="0" rtl="0" algn="l">
              <a:lnSpc>
                <a:spcPct val="100000"/>
              </a:lnSpc>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Available on most platform</a:t>
            </a:r>
            <a:r>
              <a:rPr lang="en" sz="1100">
                <a:solidFill>
                  <a:schemeClr val="lt1"/>
                </a:solidFill>
              </a:rPr>
              <a:t>s</a:t>
            </a:r>
            <a:endParaRPr sz="1100">
              <a:solidFill>
                <a:schemeClr val="lt1"/>
              </a:solidFill>
            </a:endParaRPr>
          </a:p>
          <a:p>
            <a:pPr indent="0" lvl="0" marL="457200" rtl="0" algn="l">
              <a:spcBef>
                <a:spcPts val="0"/>
              </a:spcBef>
              <a:spcAft>
                <a:spcPts val="0"/>
              </a:spcAft>
              <a:buNone/>
            </a:pPr>
            <a:r>
              <a:t/>
            </a:r>
            <a:endParaRPr sz="11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6"/>
          <p:cNvSpPr txBox="1"/>
          <p:nvPr>
            <p:ph type="title"/>
          </p:nvPr>
        </p:nvSpPr>
        <p:spPr>
          <a:xfrm>
            <a:off x="1297500" y="393750"/>
            <a:ext cx="7038900" cy="5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Evernote’s NPS</a:t>
            </a:r>
            <a:endParaRPr/>
          </a:p>
        </p:txBody>
      </p:sp>
      <p:pic>
        <p:nvPicPr>
          <p:cNvPr id="248" name="Google Shape;248;p16"/>
          <p:cNvPicPr preferRelativeResize="0"/>
          <p:nvPr/>
        </p:nvPicPr>
        <p:blipFill>
          <a:blip r:embed="rId3">
            <a:alphaModFix/>
          </a:blip>
          <a:stretch>
            <a:fillRect/>
          </a:stretch>
        </p:blipFill>
        <p:spPr>
          <a:xfrm>
            <a:off x="3524250" y="988650"/>
            <a:ext cx="5095875" cy="3559550"/>
          </a:xfrm>
          <a:prstGeom prst="rect">
            <a:avLst/>
          </a:prstGeom>
          <a:noFill/>
          <a:ln>
            <a:noFill/>
          </a:ln>
        </p:spPr>
      </p:pic>
      <p:sp>
        <p:nvSpPr>
          <p:cNvPr id="249" name="Google Shape;249;p16"/>
          <p:cNvSpPr txBox="1"/>
          <p:nvPr/>
        </p:nvSpPr>
        <p:spPr>
          <a:xfrm>
            <a:off x="1104725" y="1247275"/>
            <a:ext cx="2268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NPS score  </a:t>
            </a:r>
            <a:r>
              <a:rPr b="1" lang="en">
                <a:solidFill>
                  <a:schemeClr val="lt1"/>
                </a:solidFill>
                <a:latin typeface="Lato"/>
                <a:ea typeface="Lato"/>
                <a:cs typeface="Lato"/>
                <a:sym typeface="Lato"/>
              </a:rPr>
              <a:t>23</a:t>
            </a:r>
            <a:r>
              <a:rPr lang="en">
                <a:solidFill>
                  <a:schemeClr val="lt1"/>
                </a:solidFill>
                <a:latin typeface="Lato"/>
                <a:ea typeface="Lato"/>
                <a:cs typeface="Lato"/>
                <a:sym typeface="Lato"/>
              </a:rPr>
              <a:t>%, meaning that only </a:t>
            </a:r>
            <a:r>
              <a:rPr b="1" lang="en">
                <a:solidFill>
                  <a:schemeClr val="lt1"/>
                </a:solidFill>
                <a:latin typeface="Lato"/>
                <a:ea typeface="Lato"/>
                <a:cs typeface="Lato"/>
                <a:sym typeface="Lato"/>
              </a:rPr>
              <a:t>64 of 277</a:t>
            </a:r>
            <a:r>
              <a:rPr lang="en">
                <a:solidFill>
                  <a:schemeClr val="lt1"/>
                </a:solidFill>
                <a:latin typeface="Lato"/>
                <a:ea typeface="Lato"/>
                <a:cs typeface="Lato"/>
                <a:sym typeface="Lato"/>
              </a:rPr>
              <a:t> people we surveyed would be disappointed if they could no longer use the service.</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17"/>
          <p:cNvPicPr preferRelativeResize="0"/>
          <p:nvPr/>
        </p:nvPicPr>
        <p:blipFill>
          <a:blip r:embed="rId3">
            <a:alphaModFix/>
          </a:blip>
          <a:stretch>
            <a:fillRect/>
          </a:stretch>
        </p:blipFill>
        <p:spPr>
          <a:xfrm>
            <a:off x="119425" y="262875"/>
            <a:ext cx="5749850" cy="3839300"/>
          </a:xfrm>
          <a:prstGeom prst="rect">
            <a:avLst/>
          </a:prstGeom>
          <a:noFill/>
          <a:ln>
            <a:noFill/>
          </a:ln>
        </p:spPr>
      </p:pic>
      <p:pic>
        <p:nvPicPr>
          <p:cNvPr id="255" name="Google Shape;255;p17"/>
          <p:cNvPicPr preferRelativeResize="0"/>
          <p:nvPr/>
        </p:nvPicPr>
        <p:blipFill>
          <a:blip r:embed="rId4">
            <a:alphaModFix/>
          </a:blip>
          <a:stretch>
            <a:fillRect/>
          </a:stretch>
        </p:blipFill>
        <p:spPr>
          <a:xfrm>
            <a:off x="5038325" y="1285600"/>
            <a:ext cx="3839201" cy="3552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8"/>
          <p:cNvSpPr txBox="1"/>
          <p:nvPr>
            <p:ph type="title"/>
          </p:nvPr>
        </p:nvSpPr>
        <p:spPr>
          <a:xfrm>
            <a:off x="1297500" y="98300"/>
            <a:ext cx="7038900" cy="5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Evernote’s Pricing model</a:t>
            </a:r>
            <a:endParaRPr/>
          </a:p>
          <a:p>
            <a:pPr indent="0" lvl="0" marL="0" rtl="0" algn="l">
              <a:spcBef>
                <a:spcPts val="0"/>
              </a:spcBef>
              <a:spcAft>
                <a:spcPts val="0"/>
              </a:spcAft>
              <a:buNone/>
            </a:pPr>
            <a:r>
              <a:t/>
            </a:r>
            <a:endParaRPr/>
          </a:p>
        </p:txBody>
      </p:sp>
      <p:pic>
        <p:nvPicPr>
          <p:cNvPr id="261" name="Google Shape;261;p18"/>
          <p:cNvPicPr preferRelativeResize="0"/>
          <p:nvPr/>
        </p:nvPicPr>
        <p:blipFill>
          <a:blip r:embed="rId3">
            <a:alphaModFix/>
          </a:blip>
          <a:stretch>
            <a:fillRect/>
          </a:stretch>
        </p:blipFill>
        <p:spPr>
          <a:xfrm>
            <a:off x="1297500" y="613775"/>
            <a:ext cx="7270526" cy="4388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9"/>
          <p:cNvSpPr txBox="1"/>
          <p:nvPr>
            <p:ph type="title"/>
          </p:nvPr>
        </p:nvSpPr>
        <p:spPr>
          <a:xfrm>
            <a:off x="1297500" y="393750"/>
            <a:ext cx="7038900" cy="531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Competitors </a:t>
            </a:r>
            <a:endParaRPr/>
          </a:p>
        </p:txBody>
      </p:sp>
      <p:pic>
        <p:nvPicPr>
          <p:cNvPr id="267" name="Google Shape;267;p19"/>
          <p:cNvPicPr preferRelativeResize="0"/>
          <p:nvPr/>
        </p:nvPicPr>
        <p:blipFill>
          <a:blip r:embed="rId3">
            <a:alphaModFix/>
          </a:blip>
          <a:stretch>
            <a:fillRect/>
          </a:stretch>
        </p:blipFill>
        <p:spPr>
          <a:xfrm>
            <a:off x="720400" y="1351525"/>
            <a:ext cx="2390775" cy="752475"/>
          </a:xfrm>
          <a:prstGeom prst="rect">
            <a:avLst/>
          </a:prstGeom>
          <a:noFill/>
          <a:ln>
            <a:noFill/>
          </a:ln>
        </p:spPr>
      </p:pic>
      <p:pic>
        <p:nvPicPr>
          <p:cNvPr id="268" name="Google Shape;268;p19"/>
          <p:cNvPicPr preferRelativeResize="0"/>
          <p:nvPr/>
        </p:nvPicPr>
        <p:blipFill>
          <a:blip r:embed="rId4">
            <a:alphaModFix/>
          </a:blip>
          <a:stretch>
            <a:fillRect/>
          </a:stretch>
        </p:blipFill>
        <p:spPr>
          <a:xfrm>
            <a:off x="3311125" y="2480575"/>
            <a:ext cx="2390750" cy="838200"/>
          </a:xfrm>
          <a:prstGeom prst="rect">
            <a:avLst/>
          </a:prstGeom>
          <a:noFill/>
          <a:ln>
            <a:noFill/>
          </a:ln>
        </p:spPr>
      </p:pic>
      <p:pic>
        <p:nvPicPr>
          <p:cNvPr id="269" name="Google Shape;269;p19"/>
          <p:cNvPicPr preferRelativeResize="0"/>
          <p:nvPr/>
        </p:nvPicPr>
        <p:blipFill>
          <a:blip r:embed="rId5">
            <a:alphaModFix/>
          </a:blip>
          <a:stretch>
            <a:fillRect/>
          </a:stretch>
        </p:blipFill>
        <p:spPr>
          <a:xfrm>
            <a:off x="720400" y="2494519"/>
            <a:ext cx="2390775" cy="786156"/>
          </a:xfrm>
          <a:prstGeom prst="rect">
            <a:avLst/>
          </a:prstGeom>
          <a:noFill/>
          <a:ln>
            <a:noFill/>
          </a:ln>
        </p:spPr>
      </p:pic>
      <p:pic>
        <p:nvPicPr>
          <p:cNvPr id="270" name="Google Shape;270;p19"/>
          <p:cNvPicPr preferRelativeResize="0"/>
          <p:nvPr/>
        </p:nvPicPr>
        <p:blipFill>
          <a:blip r:embed="rId6">
            <a:alphaModFix/>
          </a:blip>
          <a:stretch>
            <a:fillRect/>
          </a:stretch>
        </p:blipFill>
        <p:spPr>
          <a:xfrm>
            <a:off x="3311113" y="1322950"/>
            <a:ext cx="2390775" cy="809625"/>
          </a:xfrm>
          <a:prstGeom prst="rect">
            <a:avLst/>
          </a:prstGeom>
          <a:noFill/>
          <a:ln>
            <a:noFill/>
          </a:ln>
        </p:spPr>
      </p:pic>
      <p:pic>
        <p:nvPicPr>
          <p:cNvPr id="271" name="Google Shape;271;p19"/>
          <p:cNvPicPr preferRelativeResize="0"/>
          <p:nvPr/>
        </p:nvPicPr>
        <p:blipFill>
          <a:blip r:embed="rId7">
            <a:alphaModFix/>
          </a:blip>
          <a:stretch>
            <a:fillRect/>
          </a:stretch>
        </p:blipFill>
        <p:spPr>
          <a:xfrm>
            <a:off x="720400" y="3676000"/>
            <a:ext cx="2340450" cy="904875"/>
          </a:xfrm>
          <a:prstGeom prst="rect">
            <a:avLst/>
          </a:prstGeom>
          <a:noFill/>
          <a:ln>
            <a:noFill/>
          </a:ln>
        </p:spPr>
      </p:pic>
      <p:pic>
        <p:nvPicPr>
          <p:cNvPr id="272" name="Google Shape;272;p19"/>
          <p:cNvPicPr preferRelativeResize="0"/>
          <p:nvPr/>
        </p:nvPicPr>
        <p:blipFill>
          <a:blip r:embed="rId8">
            <a:alphaModFix/>
          </a:blip>
          <a:stretch>
            <a:fillRect/>
          </a:stretch>
        </p:blipFill>
        <p:spPr>
          <a:xfrm>
            <a:off x="3311125" y="3676000"/>
            <a:ext cx="2276475" cy="904875"/>
          </a:xfrm>
          <a:prstGeom prst="rect">
            <a:avLst/>
          </a:prstGeom>
          <a:noFill/>
          <a:ln>
            <a:noFill/>
          </a:ln>
        </p:spPr>
      </p:pic>
      <p:pic>
        <p:nvPicPr>
          <p:cNvPr id="273" name="Google Shape;273;p19"/>
          <p:cNvPicPr preferRelativeResize="0"/>
          <p:nvPr/>
        </p:nvPicPr>
        <p:blipFill>
          <a:blip r:embed="rId9">
            <a:alphaModFix/>
          </a:blip>
          <a:stretch>
            <a:fillRect/>
          </a:stretch>
        </p:blipFill>
        <p:spPr>
          <a:xfrm>
            <a:off x="6083375" y="2469063"/>
            <a:ext cx="2276475" cy="838200"/>
          </a:xfrm>
          <a:prstGeom prst="rect">
            <a:avLst/>
          </a:prstGeom>
          <a:noFill/>
          <a:ln>
            <a:noFill/>
          </a:ln>
        </p:spPr>
      </p:pic>
      <p:pic>
        <p:nvPicPr>
          <p:cNvPr id="274" name="Google Shape;274;p19"/>
          <p:cNvPicPr preferRelativeResize="0"/>
          <p:nvPr/>
        </p:nvPicPr>
        <p:blipFill>
          <a:blip r:embed="rId10">
            <a:alphaModFix/>
          </a:blip>
          <a:stretch>
            <a:fillRect/>
          </a:stretch>
        </p:blipFill>
        <p:spPr>
          <a:xfrm>
            <a:off x="6083375" y="3685525"/>
            <a:ext cx="2276475" cy="838200"/>
          </a:xfrm>
          <a:prstGeom prst="rect">
            <a:avLst/>
          </a:prstGeom>
          <a:noFill/>
          <a:ln>
            <a:noFill/>
          </a:ln>
        </p:spPr>
      </p:pic>
      <p:pic>
        <p:nvPicPr>
          <p:cNvPr id="275" name="Google Shape;275;p19"/>
          <p:cNvPicPr preferRelativeResize="0"/>
          <p:nvPr/>
        </p:nvPicPr>
        <p:blipFill>
          <a:blip r:embed="rId11">
            <a:alphaModFix/>
          </a:blip>
          <a:stretch>
            <a:fillRect/>
          </a:stretch>
        </p:blipFill>
        <p:spPr>
          <a:xfrm>
            <a:off x="6083375" y="1349700"/>
            <a:ext cx="2276475" cy="80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0"/>
          <p:cNvSpPr txBox="1"/>
          <p:nvPr>
            <p:ph type="title"/>
          </p:nvPr>
        </p:nvSpPr>
        <p:spPr>
          <a:xfrm>
            <a:off x="1297500" y="393750"/>
            <a:ext cx="7038900" cy="5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Evernote’s Primary Competitors </a:t>
            </a:r>
            <a:endParaRPr/>
          </a:p>
        </p:txBody>
      </p:sp>
      <p:pic>
        <p:nvPicPr>
          <p:cNvPr id="281" name="Google Shape;281;p20"/>
          <p:cNvPicPr preferRelativeResize="0"/>
          <p:nvPr/>
        </p:nvPicPr>
        <p:blipFill>
          <a:blip r:embed="rId3">
            <a:alphaModFix/>
          </a:blip>
          <a:stretch>
            <a:fillRect/>
          </a:stretch>
        </p:blipFill>
        <p:spPr>
          <a:xfrm>
            <a:off x="1365650" y="1045800"/>
            <a:ext cx="6659175" cy="3833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1"/>
          <p:cNvSpPr txBox="1"/>
          <p:nvPr>
            <p:ph type="title"/>
          </p:nvPr>
        </p:nvSpPr>
        <p:spPr>
          <a:xfrm>
            <a:off x="1297500" y="393750"/>
            <a:ext cx="7038900" cy="5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Evernote’s Primary Competitors - Pricing </a:t>
            </a:r>
            <a:endParaRPr/>
          </a:p>
        </p:txBody>
      </p:sp>
      <p:pic>
        <p:nvPicPr>
          <p:cNvPr id="287" name="Google Shape;287;p21"/>
          <p:cNvPicPr preferRelativeResize="0"/>
          <p:nvPr/>
        </p:nvPicPr>
        <p:blipFill>
          <a:blip r:embed="rId3">
            <a:alphaModFix/>
          </a:blip>
          <a:stretch>
            <a:fillRect/>
          </a:stretch>
        </p:blipFill>
        <p:spPr>
          <a:xfrm>
            <a:off x="1235850" y="1109675"/>
            <a:ext cx="7521425" cy="3700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