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Thin"/>
      <p:regular r:id="rId26"/>
      <p:bold r:id="rId27"/>
      <p:italic r:id="rId28"/>
      <p:boldItalic r:id="rId29"/>
    </p:embeddedFont>
    <p:embeddedFont>
      <p:font typeface="Roboto"/>
      <p:regular r:id="rId30"/>
      <p:bold r:id="rId31"/>
      <p:italic r:id="rId32"/>
      <p:boldItalic r:id="rId33"/>
    </p:embeddedFont>
    <p:embeddedFont>
      <p:font typeface="Roboto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FDA696-BE77-4589-8864-F0D215DCC0AE}">
  <a:tblStyle styleId="{96FDA696-BE77-4589-8864-F0D215DCC0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regular.fntdata"/><Relationship Id="rId25" Type="http://schemas.openxmlformats.org/officeDocument/2006/relationships/slide" Target="slides/slide19.xml"/><Relationship Id="rId28" Type="http://schemas.openxmlformats.org/officeDocument/2006/relationships/font" Target="fonts/RobotoThin-italic.fntdata"/><Relationship Id="rId27" Type="http://schemas.openxmlformats.org/officeDocument/2006/relationships/font" Target="fonts/RobotoThi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RobotoMedium-bold.fntdata"/><Relationship Id="rId12" Type="http://schemas.openxmlformats.org/officeDocument/2006/relationships/slide" Target="slides/slide6.xml"/><Relationship Id="rId34" Type="http://schemas.openxmlformats.org/officeDocument/2006/relationships/font" Target="fonts/RobotoMedium-regular.fntdata"/><Relationship Id="rId15" Type="http://schemas.openxmlformats.org/officeDocument/2006/relationships/slide" Target="slides/slide9.xml"/><Relationship Id="rId37" Type="http://schemas.openxmlformats.org/officeDocument/2006/relationships/font" Target="fonts/RobotoMedium-boldItalic.fntdata"/><Relationship Id="rId14" Type="http://schemas.openxmlformats.org/officeDocument/2006/relationships/slide" Target="slides/slide8.xml"/><Relationship Id="rId36" Type="http://schemas.openxmlformats.org/officeDocument/2006/relationships/font" Target="fonts/Roboto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366a5155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366a515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366a515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366a515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377593d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377593d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366a5155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366a515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61fa0e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361fa0e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361fa0e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361fa0e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366a515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366a515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66a515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366a515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7b7d18a0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37b7d18a0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377593db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377593db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77593db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377593db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2916ec5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2916ec5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284dcf03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284dcf03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84dcf03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84dcf03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341573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341573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341573ee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341573ee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341573ee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341573ee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284dcf03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284dcf03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form.jotform.com/211802447203041"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LinkedIn </a:t>
            </a:r>
            <a:r>
              <a:rPr lang="en"/>
              <a:t>Messaging</a:t>
            </a:r>
            <a:r>
              <a:rPr lang="en"/>
              <a:t> - Egypt</a:t>
            </a:r>
            <a:endParaRPr/>
          </a:p>
        </p:txBody>
      </p:sp>
      <p:sp>
        <p:nvSpPr>
          <p:cNvPr id="68" name="Google Shape;68;p13"/>
          <p:cNvSpPr txBox="1"/>
          <p:nvPr>
            <p:ph idx="1" type="subTitle"/>
          </p:nvPr>
        </p:nvSpPr>
        <p:spPr>
          <a:xfrm>
            <a:off x="390525" y="2789115"/>
            <a:ext cx="8222100" cy="1281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Members :</a:t>
            </a:r>
            <a:endParaRPr/>
          </a:p>
          <a:p>
            <a:pPr indent="-300037" lvl="0" marL="457200" rtl="0" algn="l">
              <a:spcBef>
                <a:spcPts val="0"/>
              </a:spcBef>
              <a:spcAft>
                <a:spcPts val="0"/>
              </a:spcAft>
              <a:buSzPct val="100000"/>
              <a:buChar char="●"/>
            </a:pPr>
            <a:r>
              <a:rPr lang="en"/>
              <a:t>Takwa Mohamed</a:t>
            </a:r>
            <a:endParaRPr/>
          </a:p>
          <a:p>
            <a:pPr indent="-300037" lvl="0" marL="457200" rtl="0" algn="l">
              <a:spcBef>
                <a:spcPts val="0"/>
              </a:spcBef>
              <a:spcAft>
                <a:spcPts val="0"/>
              </a:spcAft>
              <a:buSzPct val="100000"/>
              <a:buChar char="●"/>
            </a:pPr>
            <a:r>
              <a:rPr lang="en"/>
              <a:t>Ehab Naga</a:t>
            </a:r>
            <a:endParaRPr/>
          </a:p>
          <a:p>
            <a:pPr indent="-300037" lvl="0" marL="457200" rtl="0" algn="l">
              <a:spcBef>
                <a:spcPts val="0"/>
              </a:spcBef>
              <a:spcAft>
                <a:spcPts val="0"/>
              </a:spcAft>
              <a:buSzPct val="100000"/>
              <a:buChar char="●"/>
            </a:pPr>
            <a:r>
              <a:rPr lang="en"/>
              <a:t>Pavly</a:t>
            </a:r>
            <a:endParaRPr/>
          </a:p>
          <a:p>
            <a:pPr indent="-300037" lvl="0" marL="457200" rtl="0" algn="l">
              <a:spcBef>
                <a:spcPts val="0"/>
              </a:spcBef>
              <a:spcAft>
                <a:spcPts val="0"/>
              </a:spcAft>
              <a:buSzPct val="100000"/>
              <a:buChar char="●"/>
            </a:pPr>
            <a:r>
              <a:rPr lang="en"/>
              <a:t>Mary Girgis </a:t>
            </a:r>
            <a:endParaRPr/>
          </a:p>
          <a:p>
            <a:pPr indent="-300037" lvl="0" marL="457200" rtl="0" algn="l">
              <a:spcBef>
                <a:spcPts val="0"/>
              </a:spcBef>
              <a:spcAft>
                <a:spcPts val="0"/>
              </a:spcAft>
              <a:buSzPct val="100000"/>
              <a:buChar char="●"/>
            </a:pPr>
            <a:r>
              <a:rPr lang="en"/>
              <a:t>Samer Wagdy</a:t>
            </a:r>
            <a:endParaRPr/>
          </a:p>
          <a:p>
            <a:pPr indent="-300037" lvl="0" marL="457200" rtl="0" algn="l">
              <a:spcBef>
                <a:spcPts val="0"/>
              </a:spcBef>
              <a:spcAft>
                <a:spcPts val="0"/>
              </a:spcAft>
              <a:buSzPct val="100000"/>
              <a:buChar char="●"/>
            </a:pPr>
            <a:r>
              <a:rPr lang="en"/>
              <a:t>Raghda Rashed</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Jobs-to-be-Done	</a:t>
            </a:r>
            <a:endParaRPr/>
          </a:p>
        </p:txBody>
      </p:sp>
      <p:sp>
        <p:nvSpPr>
          <p:cNvPr id="164" name="Google Shape;164;p22"/>
          <p:cNvSpPr txBox="1"/>
          <p:nvPr>
            <p:ph idx="1" type="body"/>
          </p:nvPr>
        </p:nvSpPr>
        <p:spPr>
          <a:xfrm>
            <a:off x="47625" y="1842875"/>
            <a:ext cx="2638500" cy="28434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215">
                <a:solidFill>
                  <a:srgbClr val="000000"/>
                </a:solidFill>
                <a:latin typeface="Calibri"/>
                <a:ea typeface="Calibri"/>
                <a:cs typeface="Calibri"/>
                <a:sym typeface="Calibri"/>
              </a:rPr>
              <a:t>Build engine that can paraphrase messages to shorten the message to increase opportunity of fast response</a:t>
            </a:r>
            <a:br>
              <a:rPr lang="en" sz="4215">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a:t>
            </a:r>
            <a:r>
              <a:rPr b="1" lang="en" sz="4215" u="sng">
                <a:solidFill>
                  <a:srgbClr val="000000"/>
                </a:solidFill>
                <a:latin typeface="Calibri"/>
                <a:ea typeface="Calibri"/>
                <a:cs typeface="Calibri"/>
                <a:sym typeface="Calibri"/>
              </a:rPr>
              <a:t>User Story</a:t>
            </a:r>
            <a:br>
              <a:rPr b="1" lang="en" sz="4215" u="sng">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When trying to send job offer I need a tool to rephrase the email body to the minimum character</a:t>
            </a:r>
            <a:br>
              <a:rPr lang="en" sz="4215">
                <a:solidFill>
                  <a:srgbClr val="000000"/>
                </a:solidFill>
                <a:latin typeface="Calibri"/>
                <a:ea typeface="Calibri"/>
                <a:cs typeface="Calibri"/>
                <a:sym typeface="Calibri"/>
              </a:rPr>
            </a:br>
            <a:r>
              <a:rPr b="1" lang="en" sz="4215" u="sng">
                <a:solidFill>
                  <a:srgbClr val="000000"/>
                </a:solidFill>
                <a:latin typeface="Calibri"/>
                <a:ea typeface="Calibri"/>
                <a:cs typeface="Calibri"/>
                <a:sym typeface="Calibri"/>
              </a:rPr>
              <a:t>Job Story</a:t>
            </a:r>
            <a:endParaRPr b="1" sz="4215" u="sng">
              <a:solidFill>
                <a:srgbClr val="000000"/>
              </a:solidFill>
              <a:latin typeface="Calibri"/>
              <a:ea typeface="Calibri"/>
              <a:cs typeface="Calibri"/>
              <a:sym typeface="Calibri"/>
            </a:endParaRPr>
          </a:p>
          <a:p>
            <a:pPr indent="0" lvl="0" marL="0" rtl="0" algn="l">
              <a:spcBef>
                <a:spcPts val="1200"/>
              </a:spcBef>
              <a:spcAft>
                <a:spcPts val="0"/>
              </a:spcAft>
              <a:buNone/>
            </a:pPr>
            <a:r>
              <a:rPr lang="en" sz="4215">
                <a:solidFill>
                  <a:srgbClr val="000000"/>
                </a:solidFill>
                <a:latin typeface="Calibri"/>
                <a:ea typeface="Calibri"/>
                <a:cs typeface="Calibri"/>
                <a:sym typeface="Calibri"/>
              </a:rPr>
              <a:t> - start integration with Paraphrase tool</a:t>
            </a:r>
            <a:br>
              <a:rPr lang="en" sz="4215">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 Apply the </a:t>
            </a:r>
            <a:r>
              <a:rPr lang="en" sz="4215">
                <a:solidFill>
                  <a:srgbClr val="000000"/>
                </a:solidFill>
                <a:latin typeface="Calibri"/>
                <a:ea typeface="Calibri"/>
                <a:cs typeface="Calibri"/>
                <a:sym typeface="Calibri"/>
              </a:rPr>
              <a:t>integration</a:t>
            </a:r>
            <a:r>
              <a:rPr lang="en" sz="4215">
                <a:solidFill>
                  <a:srgbClr val="000000"/>
                </a:solidFill>
                <a:latin typeface="Calibri"/>
                <a:ea typeface="Calibri"/>
                <a:cs typeface="Calibri"/>
                <a:sym typeface="Calibri"/>
              </a:rPr>
              <a:t> to linkedin DM.</a:t>
            </a:r>
            <a:br>
              <a:rPr lang="en" sz="4215">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 Give The user the option to enable/Disable the </a:t>
            </a:r>
            <a:r>
              <a:rPr lang="en" sz="4215">
                <a:solidFill>
                  <a:srgbClr val="000000"/>
                </a:solidFill>
                <a:latin typeface="Calibri"/>
                <a:ea typeface="Calibri"/>
                <a:cs typeface="Calibri"/>
                <a:sym typeface="Calibri"/>
              </a:rPr>
              <a:t>paraphrase</a:t>
            </a:r>
            <a:r>
              <a:rPr lang="en" sz="4215">
                <a:solidFill>
                  <a:srgbClr val="000000"/>
                </a:solidFill>
                <a:latin typeface="Calibri"/>
                <a:ea typeface="Calibri"/>
                <a:cs typeface="Calibri"/>
                <a:sym typeface="Calibri"/>
              </a:rPr>
              <a:t> tool</a:t>
            </a:r>
            <a:br>
              <a:rPr lang="en" sz="4215">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After finish writing the email and pressing send a pop up will show to offer using the paraphrase tool</a:t>
            </a:r>
            <a:br>
              <a:rPr lang="en" sz="4215">
                <a:solidFill>
                  <a:srgbClr val="000000"/>
                </a:solidFill>
                <a:latin typeface="Calibri"/>
                <a:ea typeface="Calibri"/>
                <a:cs typeface="Calibri"/>
                <a:sym typeface="Calibri"/>
              </a:rPr>
            </a:br>
            <a:r>
              <a:rPr lang="en" sz="4215">
                <a:solidFill>
                  <a:srgbClr val="000000"/>
                </a:solidFill>
                <a:latin typeface="Calibri"/>
                <a:ea typeface="Calibri"/>
                <a:cs typeface="Calibri"/>
                <a:sym typeface="Calibri"/>
              </a:rPr>
              <a:t>- paraphrased email ( Apply, Ignore &amp; Send) </a:t>
            </a:r>
            <a:endParaRPr sz="4215">
              <a:solidFill>
                <a:srgbClr val="000000"/>
              </a:solidFill>
              <a:latin typeface="Calibri"/>
              <a:ea typeface="Calibri"/>
              <a:cs typeface="Calibri"/>
              <a:sym typeface="Calibri"/>
            </a:endParaRPr>
          </a:p>
          <a:p>
            <a:pPr indent="0" lvl="0" marL="457200" rtl="0" algn="l">
              <a:lnSpc>
                <a:spcPct val="100000"/>
              </a:lnSpc>
              <a:spcBef>
                <a:spcPts val="1200"/>
              </a:spcBef>
              <a:spcAft>
                <a:spcPts val="0"/>
              </a:spcAft>
              <a:buNone/>
            </a:pPr>
            <a:br>
              <a:rPr lang="en" sz="1400">
                <a:solidFill>
                  <a:srgbClr val="000000"/>
                </a:solidFill>
              </a:rPr>
            </a:br>
            <a:endParaRPr/>
          </a:p>
        </p:txBody>
      </p:sp>
      <p:sp>
        <p:nvSpPr>
          <p:cNvPr id="165" name="Google Shape;165;p22"/>
          <p:cNvSpPr txBox="1"/>
          <p:nvPr>
            <p:ph idx="1" type="body"/>
          </p:nvPr>
        </p:nvSpPr>
        <p:spPr>
          <a:xfrm>
            <a:off x="2790825" y="1842875"/>
            <a:ext cx="2476500" cy="28434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3900">
                <a:solidFill>
                  <a:srgbClr val="000000"/>
                </a:solidFill>
                <a:latin typeface="Calibri"/>
                <a:ea typeface="Calibri"/>
                <a:cs typeface="Calibri"/>
                <a:sym typeface="Calibri"/>
              </a:rPr>
              <a:t>Perform message format including the </a:t>
            </a:r>
            <a:r>
              <a:rPr lang="en" sz="4300">
                <a:solidFill>
                  <a:srgbClr val="000000"/>
                </a:solidFill>
                <a:latin typeface="Calibri"/>
                <a:ea typeface="Calibri"/>
                <a:cs typeface="Calibri"/>
                <a:sym typeface="Calibri"/>
              </a:rPr>
              <a:t>valuable details.</a:t>
            </a:r>
            <a:br>
              <a:rPr lang="en" sz="4300">
                <a:solidFill>
                  <a:srgbClr val="000000"/>
                </a:solidFill>
                <a:latin typeface="Calibri"/>
                <a:ea typeface="Calibri"/>
                <a:cs typeface="Calibri"/>
                <a:sym typeface="Calibri"/>
              </a:rPr>
            </a:br>
            <a:r>
              <a:rPr b="1" lang="en" sz="4300" u="sng">
                <a:solidFill>
                  <a:srgbClr val="000000"/>
                </a:solidFill>
                <a:latin typeface="Calibri"/>
                <a:ea typeface="Calibri"/>
                <a:cs typeface="Calibri"/>
                <a:sym typeface="Calibri"/>
              </a:rPr>
              <a:t>User Story</a:t>
            </a:r>
            <a:br>
              <a:rPr b="1" lang="en" sz="4300" u="sng">
                <a:solidFill>
                  <a:srgbClr val="000000"/>
                </a:solidFill>
                <a:latin typeface="Calibri"/>
                <a:ea typeface="Calibri"/>
                <a:cs typeface="Calibri"/>
                <a:sym typeface="Calibri"/>
              </a:rPr>
            </a:b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When sending a job offer make sure to show the valuable info for the user to review</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a:t>
            </a:r>
            <a:r>
              <a:rPr b="1" lang="en" sz="4300" u="sng">
                <a:solidFill>
                  <a:srgbClr val="000000"/>
                </a:solidFill>
                <a:latin typeface="Calibri"/>
                <a:ea typeface="Calibri"/>
                <a:cs typeface="Calibri"/>
                <a:sym typeface="Calibri"/>
              </a:rPr>
              <a:t> Job Story</a:t>
            </a:r>
            <a:endParaRPr b="1" sz="4300" u="sng">
              <a:solidFill>
                <a:srgbClr val="000000"/>
              </a:solidFill>
              <a:latin typeface="Calibri"/>
              <a:ea typeface="Calibri"/>
              <a:cs typeface="Calibri"/>
              <a:sym typeface="Calibri"/>
            </a:endParaRPr>
          </a:p>
          <a:p>
            <a:pPr indent="0" lvl="0" marL="0" rtl="0" algn="l">
              <a:spcBef>
                <a:spcPts val="1200"/>
              </a:spcBef>
              <a:spcAft>
                <a:spcPts val="0"/>
              </a:spcAft>
              <a:buNone/>
            </a:pPr>
            <a:r>
              <a:rPr lang="en" sz="4300">
                <a:solidFill>
                  <a:srgbClr val="000000"/>
                </a:solidFill>
                <a:latin typeface="Calibri"/>
                <a:ea typeface="Calibri"/>
                <a:cs typeface="Calibri"/>
                <a:sym typeface="Calibri"/>
              </a:rPr>
              <a:t> </a:t>
            </a:r>
            <a:r>
              <a:rPr b="1" lang="en" sz="4300">
                <a:solidFill>
                  <a:srgbClr val="000000"/>
                </a:solidFill>
                <a:latin typeface="Calibri"/>
                <a:ea typeface="Calibri"/>
                <a:cs typeface="Calibri"/>
                <a:sym typeface="Calibri"/>
              </a:rPr>
              <a:t>Valuable Info</a:t>
            </a:r>
            <a:endParaRPr b="1" sz="4300">
              <a:solidFill>
                <a:srgbClr val="000000"/>
              </a:solidFill>
              <a:latin typeface="Calibri"/>
              <a:ea typeface="Calibri"/>
              <a:cs typeface="Calibri"/>
              <a:sym typeface="Calibri"/>
            </a:endParaRPr>
          </a:p>
          <a:p>
            <a:pPr indent="0" lvl="0" marL="0" rtl="0" algn="l">
              <a:spcBef>
                <a:spcPts val="1200"/>
              </a:spcBef>
              <a:spcAft>
                <a:spcPts val="0"/>
              </a:spcAft>
              <a:buNone/>
            </a:pPr>
            <a:r>
              <a:rPr lang="en" sz="4300">
                <a:solidFill>
                  <a:srgbClr val="000000"/>
                </a:solidFill>
                <a:latin typeface="Calibri"/>
                <a:ea typeface="Calibri"/>
                <a:cs typeface="Calibri"/>
                <a:sym typeface="Calibri"/>
              </a:rPr>
              <a:t> - Job Detail</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 </a:t>
            </a:r>
            <a:r>
              <a:rPr lang="en" sz="4300">
                <a:solidFill>
                  <a:srgbClr val="000000"/>
                </a:solidFill>
                <a:latin typeface="Calibri"/>
                <a:ea typeface="Calibri"/>
                <a:cs typeface="Calibri"/>
                <a:sym typeface="Calibri"/>
              </a:rPr>
              <a:t>Recruiter</a:t>
            </a:r>
            <a:r>
              <a:rPr lang="en" sz="4300">
                <a:solidFill>
                  <a:srgbClr val="000000"/>
                </a:solidFill>
                <a:latin typeface="Calibri"/>
                <a:ea typeface="Calibri"/>
                <a:cs typeface="Calibri"/>
                <a:sym typeface="Calibri"/>
              </a:rPr>
              <a:t> Name</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 </a:t>
            </a:r>
            <a:r>
              <a:rPr lang="en" sz="4300">
                <a:solidFill>
                  <a:srgbClr val="000000"/>
                </a:solidFill>
                <a:latin typeface="Calibri"/>
                <a:ea typeface="Calibri"/>
                <a:cs typeface="Calibri"/>
                <a:sym typeface="Calibri"/>
              </a:rPr>
              <a:t>Recruiter</a:t>
            </a:r>
            <a:r>
              <a:rPr lang="en" sz="4300">
                <a:solidFill>
                  <a:srgbClr val="000000"/>
                </a:solidFill>
                <a:latin typeface="Calibri"/>
                <a:ea typeface="Calibri"/>
                <a:cs typeface="Calibri"/>
                <a:sym typeface="Calibri"/>
              </a:rPr>
              <a:t> Title</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 </a:t>
            </a:r>
            <a:r>
              <a:rPr lang="en" sz="4300">
                <a:solidFill>
                  <a:srgbClr val="000000"/>
                </a:solidFill>
                <a:latin typeface="Calibri"/>
                <a:ea typeface="Calibri"/>
                <a:cs typeface="Calibri"/>
                <a:sym typeface="Calibri"/>
              </a:rPr>
              <a:t>Recruiter</a:t>
            </a:r>
            <a:r>
              <a:rPr lang="en" sz="4300">
                <a:solidFill>
                  <a:srgbClr val="000000"/>
                </a:solidFill>
                <a:latin typeface="Calibri"/>
                <a:ea typeface="Calibri"/>
                <a:cs typeface="Calibri"/>
                <a:sym typeface="Calibri"/>
              </a:rPr>
              <a:t> Email</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 Salary Range</a:t>
            </a:r>
            <a:br>
              <a:rPr lang="en" sz="4300">
                <a:solidFill>
                  <a:srgbClr val="000000"/>
                </a:solidFill>
                <a:latin typeface="Calibri"/>
                <a:ea typeface="Calibri"/>
                <a:cs typeface="Calibri"/>
                <a:sym typeface="Calibri"/>
              </a:rPr>
            </a:br>
            <a:r>
              <a:rPr lang="en" sz="4300">
                <a:solidFill>
                  <a:srgbClr val="000000"/>
                </a:solidFill>
                <a:latin typeface="Calibri"/>
                <a:ea typeface="Calibri"/>
                <a:cs typeface="Calibri"/>
                <a:sym typeface="Calibri"/>
              </a:rPr>
              <a:t>  - Company Overview " Link "</a:t>
            </a:r>
            <a:endParaRPr sz="4300">
              <a:solidFill>
                <a:srgbClr val="000000"/>
              </a:solidFill>
              <a:latin typeface="Calibri"/>
              <a:ea typeface="Calibri"/>
              <a:cs typeface="Calibri"/>
              <a:sym typeface="Calibri"/>
            </a:endParaRPr>
          </a:p>
          <a:p>
            <a:pPr indent="0" lvl="0" marL="0" rtl="0" algn="l">
              <a:spcBef>
                <a:spcPts val="1200"/>
              </a:spcBef>
              <a:spcAft>
                <a:spcPts val="0"/>
              </a:spcAft>
              <a:buNone/>
            </a:pPr>
            <a:r>
              <a:rPr lang="en" sz="2700">
                <a:solidFill>
                  <a:srgbClr val="000000"/>
                </a:solidFill>
                <a:latin typeface="Calibri"/>
                <a:ea typeface="Calibri"/>
                <a:cs typeface="Calibri"/>
                <a:sym typeface="Calibri"/>
              </a:rPr>
              <a:t>     </a:t>
            </a:r>
            <a:endParaRPr sz="2700">
              <a:solidFill>
                <a:srgbClr val="000000"/>
              </a:solidFill>
              <a:latin typeface="Calibri"/>
              <a:ea typeface="Calibri"/>
              <a:cs typeface="Calibri"/>
              <a:sym typeface="Calibri"/>
            </a:endParaRPr>
          </a:p>
          <a:p>
            <a:pPr indent="0" lvl="0" marL="0" rtl="0" algn="l">
              <a:spcBef>
                <a:spcPts val="1200"/>
              </a:spcBef>
              <a:spcAft>
                <a:spcPts val="0"/>
              </a:spcAft>
              <a:buNone/>
            </a:pPr>
            <a:r>
              <a:rPr lang="en" sz="5815">
                <a:solidFill>
                  <a:srgbClr val="000000"/>
                </a:solidFill>
                <a:latin typeface="Calibri"/>
                <a:ea typeface="Calibri"/>
                <a:cs typeface="Calibri"/>
                <a:sym typeface="Calibri"/>
              </a:rPr>
              <a:t> </a:t>
            </a:r>
            <a:endParaRPr sz="5815">
              <a:solidFill>
                <a:srgbClr val="000000"/>
              </a:solidFill>
              <a:latin typeface="Calibri"/>
              <a:ea typeface="Calibri"/>
              <a:cs typeface="Calibri"/>
              <a:sym typeface="Calibri"/>
            </a:endParaRPr>
          </a:p>
          <a:p>
            <a:pPr indent="0" lvl="0" marL="457200" rtl="0" algn="l">
              <a:lnSpc>
                <a:spcPct val="100000"/>
              </a:lnSpc>
              <a:spcBef>
                <a:spcPts val="1200"/>
              </a:spcBef>
              <a:spcAft>
                <a:spcPts val="0"/>
              </a:spcAft>
              <a:buNone/>
            </a:pPr>
            <a:br>
              <a:rPr lang="en" sz="1400">
                <a:solidFill>
                  <a:srgbClr val="000000"/>
                </a:solidFill>
              </a:rPr>
            </a:br>
            <a:endParaRPr/>
          </a:p>
        </p:txBody>
      </p:sp>
      <p:sp>
        <p:nvSpPr>
          <p:cNvPr id="166" name="Google Shape;166;p22"/>
          <p:cNvSpPr txBox="1"/>
          <p:nvPr/>
        </p:nvSpPr>
        <p:spPr>
          <a:xfrm>
            <a:off x="5372025" y="1842875"/>
            <a:ext cx="3675600" cy="311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latin typeface="Calibri"/>
                <a:ea typeface="Calibri"/>
                <a:cs typeface="Calibri"/>
                <a:sym typeface="Calibri"/>
              </a:rPr>
              <a:t>Perform Validator will check suitable time to send the message between 9 a.m. and 10 a.m. on a weekday if not then message can be scheduled to be sent on the suitable time.</a:t>
            </a:r>
            <a:br>
              <a:rPr lang="en" sz="1000">
                <a:latin typeface="Calibri"/>
                <a:ea typeface="Calibri"/>
                <a:cs typeface="Calibri"/>
                <a:sym typeface="Calibri"/>
              </a:rPr>
            </a:br>
            <a:r>
              <a:rPr b="1" lang="en" sz="1000" u="sng">
                <a:latin typeface="Calibri"/>
                <a:ea typeface="Calibri"/>
                <a:cs typeface="Calibri"/>
                <a:sym typeface="Calibri"/>
              </a:rPr>
              <a:t>User Story</a:t>
            </a:r>
            <a:endParaRPr b="1" sz="1000" u="sng">
              <a:latin typeface="Calibri"/>
              <a:ea typeface="Calibri"/>
              <a:cs typeface="Calibri"/>
              <a:sym typeface="Calibri"/>
            </a:endParaRPr>
          </a:p>
          <a:p>
            <a:pPr indent="0" lvl="0" marL="0" rtl="0" algn="l">
              <a:lnSpc>
                <a:spcPct val="115000"/>
              </a:lnSpc>
              <a:spcBef>
                <a:spcPts val="1200"/>
              </a:spcBef>
              <a:spcAft>
                <a:spcPts val="0"/>
              </a:spcAft>
              <a:buNone/>
            </a:pPr>
            <a:r>
              <a:rPr lang="en" sz="1000">
                <a:latin typeface="Calibri"/>
                <a:ea typeface="Calibri"/>
                <a:cs typeface="Calibri"/>
                <a:sym typeface="Calibri"/>
              </a:rPr>
              <a:t>  Based on linkedin </a:t>
            </a:r>
            <a:r>
              <a:rPr lang="en" sz="1000">
                <a:latin typeface="Calibri"/>
                <a:ea typeface="Calibri"/>
                <a:cs typeface="Calibri"/>
                <a:sym typeface="Calibri"/>
              </a:rPr>
              <a:t>expertise</a:t>
            </a:r>
            <a:r>
              <a:rPr lang="en" sz="1000">
                <a:latin typeface="Calibri"/>
                <a:ea typeface="Calibri"/>
                <a:cs typeface="Calibri"/>
                <a:sym typeface="Calibri"/>
              </a:rPr>
              <a:t> the best time to send DM is between 9 to 10 am and the worst time to send is weekends ( Sat , Sun ) , so I Ineed to notify the user if the time is suitable or not</a:t>
            </a:r>
            <a:br>
              <a:rPr lang="en" sz="1000">
                <a:latin typeface="Calibri"/>
                <a:ea typeface="Calibri"/>
                <a:cs typeface="Calibri"/>
                <a:sym typeface="Calibri"/>
              </a:rPr>
            </a:br>
            <a:r>
              <a:rPr b="1" lang="en" sz="1000" u="sng">
                <a:latin typeface="Calibri"/>
                <a:ea typeface="Calibri"/>
                <a:cs typeface="Calibri"/>
                <a:sym typeface="Calibri"/>
              </a:rPr>
              <a:t>Job story</a:t>
            </a:r>
            <a:endParaRPr b="1" sz="1000" u="sng">
              <a:latin typeface="Calibri"/>
              <a:ea typeface="Calibri"/>
              <a:cs typeface="Calibri"/>
              <a:sym typeface="Calibri"/>
            </a:endParaRPr>
          </a:p>
          <a:p>
            <a:pPr indent="0" lvl="0" marL="0" rtl="0" algn="l">
              <a:lnSpc>
                <a:spcPct val="115000"/>
              </a:lnSpc>
              <a:spcBef>
                <a:spcPts val="1200"/>
              </a:spcBef>
              <a:spcAft>
                <a:spcPts val="0"/>
              </a:spcAft>
              <a:buNone/>
            </a:pPr>
            <a:r>
              <a:rPr lang="en" sz="1000">
                <a:latin typeface="Calibri"/>
                <a:ea typeface="Calibri"/>
                <a:cs typeface="Calibri"/>
                <a:sym typeface="Calibri"/>
              </a:rPr>
              <a:t>  - Give The user the option to enable/Disable the tool</a:t>
            </a:r>
            <a:br>
              <a:rPr lang="en" sz="1000">
                <a:latin typeface="Calibri"/>
                <a:ea typeface="Calibri"/>
                <a:cs typeface="Calibri"/>
                <a:sym typeface="Calibri"/>
              </a:rPr>
            </a:br>
            <a:r>
              <a:rPr lang="en" sz="1000">
                <a:latin typeface="Calibri"/>
                <a:ea typeface="Calibri"/>
                <a:cs typeface="Calibri"/>
                <a:sym typeface="Calibri"/>
              </a:rPr>
              <a:t> - After paraphase option - if enabled - a pop up will appear to notify me that this is not the best time to send message and suggest better time with two option to schedules to diff time or to ignore and send</a:t>
            </a:r>
            <a:endParaRPr sz="1000">
              <a:latin typeface="Calibri"/>
              <a:ea typeface="Calibri"/>
              <a:cs typeface="Calibri"/>
              <a:sym typeface="Calibri"/>
            </a:endParaRPr>
          </a:p>
          <a:p>
            <a:pPr indent="0" lvl="0" marL="0" rtl="0" algn="l">
              <a:lnSpc>
                <a:spcPct val="115000"/>
              </a:lnSpc>
              <a:spcBef>
                <a:spcPts val="1200"/>
              </a:spcBef>
              <a:spcAft>
                <a:spcPts val="1200"/>
              </a:spcAft>
              <a:buNone/>
            </a:pPr>
            <a:r>
              <a:rPr lang="en" sz="1100">
                <a:latin typeface="Calibri"/>
                <a:ea typeface="Calibri"/>
                <a:cs typeface="Calibri"/>
                <a:sym typeface="Calibri"/>
              </a:rPr>
              <a:t>   </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Jobs-to-be-Done	</a:t>
            </a:r>
            <a:endParaRPr/>
          </a:p>
        </p:txBody>
      </p:sp>
      <p:sp>
        <p:nvSpPr>
          <p:cNvPr id="172" name="Google Shape;172;p23"/>
          <p:cNvSpPr txBox="1"/>
          <p:nvPr/>
        </p:nvSpPr>
        <p:spPr>
          <a:xfrm>
            <a:off x="157750" y="1805700"/>
            <a:ext cx="3000000" cy="264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latin typeface="Calibri"/>
                <a:ea typeface="Calibri"/>
                <a:cs typeface="Calibri"/>
                <a:sym typeface="Calibri"/>
              </a:rPr>
              <a:t>Customer can be able to set specific suitable time to receive Messages</a:t>
            </a:r>
            <a:endParaRPr sz="1100">
              <a:latin typeface="Calibri"/>
              <a:ea typeface="Calibri"/>
              <a:cs typeface="Calibri"/>
              <a:sym typeface="Calibri"/>
            </a:endParaRPr>
          </a:p>
          <a:p>
            <a:pPr indent="0" lvl="0" marL="0" rtl="0" algn="l">
              <a:lnSpc>
                <a:spcPct val="115000"/>
              </a:lnSpc>
              <a:spcBef>
                <a:spcPts val="1200"/>
              </a:spcBef>
              <a:spcAft>
                <a:spcPts val="1200"/>
              </a:spcAft>
              <a:buNone/>
            </a:pPr>
            <a:r>
              <a:rPr lang="en" sz="1100">
                <a:latin typeface="Calibri"/>
                <a:ea typeface="Calibri"/>
                <a:cs typeface="Calibri"/>
                <a:sym typeface="Calibri"/>
              </a:rPr>
              <a:t>  </a:t>
            </a:r>
            <a:r>
              <a:rPr b="1" lang="en" sz="1100" u="sng">
                <a:latin typeface="Calibri"/>
                <a:ea typeface="Calibri"/>
                <a:cs typeface="Calibri"/>
                <a:sym typeface="Calibri"/>
              </a:rPr>
              <a:t> ----- For </a:t>
            </a:r>
            <a:r>
              <a:rPr b="1" lang="en" sz="1100" u="sng">
                <a:latin typeface="Calibri"/>
                <a:ea typeface="Calibri"/>
                <a:cs typeface="Calibri"/>
                <a:sym typeface="Calibri"/>
              </a:rPr>
              <a:t>Receiver</a:t>
            </a:r>
            <a:r>
              <a:rPr b="1" lang="en" sz="1100" u="sng">
                <a:latin typeface="Calibri"/>
                <a:ea typeface="Calibri"/>
                <a:cs typeface="Calibri"/>
                <a:sym typeface="Calibri"/>
              </a:rPr>
              <a:t> -----</a:t>
            </a:r>
            <a:br>
              <a:rPr lang="en" sz="1100">
                <a:latin typeface="Calibri"/>
                <a:ea typeface="Calibri"/>
                <a:cs typeface="Calibri"/>
                <a:sym typeface="Calibri"/>
              </a:rPr>
            </a:br>
            <a:r>
              <a:rPr lang="en" sz="1100">
                <a:latin typeface="Calibri"/>
                <a:ea typeface="Calibri"/>
                <a:cs typeface="Calibri"/>
                <a:sym typeface="Calibri"/>
              </a:rPr>
              <a:t> - Give The user the option to enable/Disable the tool</a:t>
            </a:r>
            <a:br>
              <a:rPr lang="en" sz="1100">
                <a:latin typeface="Calibri"/>
                <a:ea typeface="Calibri"/>
                <a:cs typeface="Calibri"/>
                <a:sym typeface="Calibri"/>
              </a:rPr>
            </a:br>
            <a:r>
              <a:rPr lang="en" sz="1100">
                <a:latin typeface="Calibri"/>
                <a:ea typeface="Calibri"/>
                <a:cs typeface="Calibri"/>
                <a:sym typeface="Calibri"/>
              </a:rPr>
              <a:t>- set a specific time to receive notification for pending messages</a:t>
            </a:r>
            <a:br>
              <a:rPr lang="en" sz="1100">
                <a:latin typeface="Calibri"/>
                <a:ea typeface="Calibri"/>
                <a:cs typeface="Calibri"/>
                <a:sym typeface="Calibri"/>
              </a:rPr>
            </a:br>
            <a:r>
              <a:rPr lang="en" sz="1100">
                <a:latin typeface="Calibri"/>
                <a:ea typeface="Calibri"/>
                <a:cs typeface="Calibri"/>
                <a:sym typeface="Calibri"/>
              </a:rPr>
              <a:t>Example = Between 9 AM and 12 AM</a:t>
            </a:r>
            <a:br>
              <a:rPr lang="en" sz="1100">
                <a:latin typeface="Calibri"/>
                <a:ea typeface="Calibri"/>
                <a:cs typeface="Calibri"/>
                <a:sym typeface="Calibri"/>
              </a:rPr>
            </a:br>
            <a:r>
              <a:rPr lang="en" sz="1100">
                <a:latin typeface="Calibri"/>
                <a:ea typeface="Calibri"/>
                <a:cs typeface="Calibri"/>
                <a:sym typeface="Calibri"/>
              </a:rPr>
              <a:t>- When trying to send message to a user who enabled the suitable time tool a pop will show to suggest better time to send your message upon the receiver settings </a:t>
            </a:r>
            <a:endParaRPr sz="1100">
              <a:latin typeface="Calibri"/>
              <a:ea typeface="Calibri"/>
              <a:cs typeface="Calibri"/>
              <a:sym typeface="Calibri"/>
            </a:endParaRPr>
          </a:p>
        </p:txBody>
      </p:sp>
      <p:sp>
        <p:nvSpPr>
          <p:cNvPr id="173" name="Google Shape;173;p23"/>
          <p:cNvSpPr txBox="1"/>
          <p:nvPr/>
        </p:nvSpPr>
        <p:spPr>
          <a:xfrm>
            <a:off x="3346375" y="1805700"/>
            <a:ext cx="5738400" cy="3274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latin typeface="Calibri"/>
                <a:ea typeface="Calibri"/>
                <a:cs typeface="Calibri"/>
                <a:sym typeface="Calibri"/>
              </a:rPr>
              <a:t>Opened to new job to be option marked yes or no and predictive model to start propose to the recruiter the opened to work members to increase chance of fast response. “Eight out of nine professionals are at least willing to consider a new job opportunity”</a:t>
            </a:r>
            <a:br>
              <a:rPr lang="en" sz="1100">
                <a:latin typeface="Calibri"/>
                <a:ea typeface="Calibri"/>
                <a:cs typeface="Calibri"/>
                <a:sym typeface="Calibri"/>
              </a:rPr>
            </a:br>
            <a:r>
              <a:rPr b="1" lang="en" sz="1100" u="sng">
                <a:latin typeface="Calibri"/>
                <a:ea typeface="Calibri"/>
                <a:cs typeface="Calibri"/>
                <a:sym typeface="Calibri"/>
              </a:rPr>
              <a:t>User Story</a:t>
            </a:r>
            <a:br>
              <a:rPr b="1" lang="en" sz="1100" u="sng">
                <a:latin typeface="Calibri"/>
                <a:ea typeface="Calibri"/>
                <a:cs typeface="Calibri"/>
                <a:sym typeface="Calibri"/>
              </a:rPr>
            </a:br>
            <a:r>
              <a:rPr lang="en" sz="1100">
                <a:latin typeface="Calibri"/>
                <a:ea typeface="Calibri"/>
                <a:cs typeface="Calibri"/>
                <a:sym typeface="Calibri"/>
              </a:rPr>
              <a:t>- new flag for open for new job.</a:t>
            </a:r>
            <a:br>
              <a:rPr lang="en" sz="1100">
                <a:latin typeface="Calibri"/>
                <a:ea typeface="Calibri"/>
                <a:cs typeface="Calibri"/>
                <a:sym typeface="Calibri"/>
              </a:rPr>
            </a:br>
            <a:r>
              <a:rPr lang="en" sz="1100">
                <a:latin typeface="Calibri"/>
                <a:ea typeface="Calibri"/>
                <a:cs typeface="Calibri"/>
                <a:sym typeface="Calibri"/>
              </a:rPr>
              <a:t>- Give the open for new job candidates  the priority to show first in the search</a:t>
            </a:r>
            <a:br>
              <a:rPr lang="en" sz="1100">
                <a:latin typeface="Calibri"/>
                <a:ea typeface="Calibri"/>
                <a:cs typeface="Calibri"/>
                <a:sym typeface="Calibri"/>
              </a:rPr>
            </a:br>
            <a:r>
              <a:rPr b="1" lang="en" sz="1100" u="sng">
                <a:latin typeface="Calibri"/>
                <a:ea typeface="Calibri"/>
                <a:cs typeface="Calibri"/>
                <a:sym typeface="Calibri"/>
              </a:rPr>
              <a:t>Job Story</a:t>
            </a:r>
            <a:br>
              <a:rPr b="1" lang="en" sz="1100" u="sng">
                <a:latin typeface="Calibri"/>
                <a:ea typeface="Calibri"/>
                <a:cs typeface="Calibri"/>
                <a:sym typeface="Calibri"/>
              </a:rPr>
            </a:br>
            <a:r>
              <a:rPr lang="en" sz="1100">
                <a:latin typeface="Calibri"/>
                <a:ea typeface="Calibri"/>
                <a:cs typeface="Calibri"/>
                <a:sym typeface="Calibri"/>
              </a:rPr>
              <a:t> I'm a </a:t>
            </a:r>
            <a:r>
              <a:rPr lang="en" sz="1100">
                <a:latin typeface="Calibri"/>
                <a:ea typeface="Calibri"/>
                <a:cs typeface="Calibri"/>
                <a:sym typeface="Calibri"/>
              </a:rPr>
              <a:t>recruiter</a:t>
            </a:r>
            <a:r>
              <a:rPr lang="en" sz="1100">
                <a:latin typeface="Calibri"/>
                <a:ea typeface="Calibri"/>
                <a:cs typeface="Calibri"/>
                <a:sym typeface="Calibri"/>
              </a:rPr>
              <a:t> wants to send job offer for user, first I  will search  per job title, the search will show all the users with the title </a:t>
            </a:r>
            <a:r>
              <a:rPr lang="en" sz="1100">
                <a:latin typeface="Calibri"/>
                <a:ea typeface="Calibri"/>
                <a:cs typeface="Calibri"/>
                <a:sym typeface="Calibri"/>
              </a:rPr>
              <a:t>needed</a:t>
            </a:r>
            <a:r>
              <a:rPr lang="en" sz="1100">
                <a:latin typeface="Calibri"/>
                <a:ea typeface="Calibri"/>
                <a:cs typeface="Calibri"/>
                <a:sym typeface="Calibri"/>
              </a:rPr>
              <a:t> and will list them by </a:t>
            </a:r>
            <a:r>
              <a:rPr lang="en" sz="1100">
                <a:latin typeface="Calibri"/>
                <a:ea typeface="Calibri"/>
                <a:cs typeface="Calibri"/>
                <a:sym typeface="Calibri"/>
              </a:rPr>
              <a:t>availability</a:t>
            </a:r>
            <a:r>
              <a:rPr lang="en" sz="1100">
                <a:latin typeface="Calibri"/>
                <a:ea typeface="Calibri"/>
                <a:cs typeface="Calibri"/>
                <a:sym typeface="Calibri"/>
              </a:rPr>
              <a:t> ( Open For work. Choose the proper candidate: When sending the Job Offer you will be able to choose job offer template from the + button, after choosing the template start entering the required </a:t>
            </a:r>
            <a:r>
              <a:rPr lang="en" sz="1100">
                <a:latin typeface="Calibri"/>
                <a:ea typeface="Calibri"/>
                <a:cs typeface="Calibri"/>
                <a:sym typeface="Calibri"/>
              </a:rPr>
              <a:t>fields</a:t>
            </a:r>
            <a:br>
              <a:rPr lang="en" sz="1100">
                <a:latin typeface="Calibri"/>
                <a:ea typeface="Calibri"/>
                <a:cs typeface="Calibri"/>
                <a:sym typeface="Calibri"/>
              </a:rPr>
            </a:br>
            <a:r>
              <a:rPr lang="en" sz="1100">
                <a:latin typeface="Calibri"/>
                <a:ea typeface="Calibri"/>
                <a:cs typeface="Calibri"/>
                <a:sym typeface="Calibri"/>
              </a:rPr>
              <a:t>- </a:t>
            </a:r>
            <a:r>
              <a:rPr lang="en" sz="1100">
                <a:latin typeface="Calibri"/>
                <a:ea typeface="Calibri"/>
                <a:cs typeface="Calibri"/>
                <a:sym typeface="Calibri"/>
              </a:rPr>
              <a:t>No mandatory </a:t>
            </a:r>
            <a:r>
              <a:rPr lang="en" sz="1100">
                <a:latin typeface="Calibri"/>
                <a:ea typeface="Calibri"/>
                <a:cs typeface="Calibri"/>
                <a:sym typeface="Calibri"/>
              </a:rPr>
              <a:t>fields</a:t>
            </a:r>
            <a:r>
              <a:rPr lang="en" sz="1100">
                <a:latin typeface="Calibri"/>
                <a:ea typeface="Calibri"/>
                <a:cs typeface="Calibri"/>
                <a:sym typeface="Calibri"/>
              </a:rPr>
              <a:t> are required</a:t>
            </a:r>
            <a:br>
              <a:rPr lang="en" sz="1100">
                <a:latin typeface="Calibri"/>
                <a:ea typeface="Calibri"/>
                <a:cs typeface="Calibri"/>
                <a:sym typeface="Calibri"/>
              </a:rPr>
            </a:br>
            <a:r>
              <a:rPr lang="en" sz="1100">
                <a:latin typeface="Calibri"/>
                <a:ea typeface="Calibri"/>
                <a:cs typeface="Calibri"/>
                <a:sym typeface="Calibri"/>
              </a:rPr>
              <a:t>- When entering send a pop will appear to suggest using the paraphraser if enabled</a:t>
            </a:r>
            <a:br>
              <a:rPr lang="en" sz="1100">
                <a:latin typeface="Calibri"/>
                <a:ea typeface="Calibri"/>
                <a:cs typeface="Calibri"/>
                <a:sym typeface="Calibri"/>
              </a:rPr>
            </a:br>
            <a:r>
              <a:rPr lang="en" sz="1100">
                <a:latin typeface="Calibri"/>
                <a:ea typeface="Calibri"/>
                <a:cs typeface="Calibri"/>
                <a:sym typeface="Calibri"/>
              </a:rPr>
              <a:t>- A second pop up will show to suggest better time to send the message according to the end user settings</a:t>
            </a:r>
            <a:br>
              <a:rPr lang="en" sz="1100">
                <a:latin typeface="Calibri"/>
                <a:ea typeface="Calibri"/>
                <a:cs typeface="Calibri"/>
                <a:sym typeface="Calibri"/>
              </a:rPr>
            </a:br>
            <a:r>
              <a:rPr lang="en" sz="1100">
                <a:latin typeface="Calibri"/>
                <a:ea typeface="Calibri"/>
                <a:cs typeface="Calibri"/>
                <a:sym typeface="Calibri"/>
              </a:rPr>
              <a:t>- you can ignore both options and send the message any ways</a:t>
            </a:r>
            <a:endParaRPr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Jobs-to-be-Done	</a:t>
            </a:r>
            <a:endParaRPr/>
          </a:p>
        </p:txBody>
      </p:sp>
      <p:sp>
        <p:nvSpPr>
          <p:cNvPr id="179" name="Google Shape;17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Roboto"/>
              <a:buAutoNum type="arabicPeriod"/>
            </a:pPr>
            <a:r>
              <a:rPr lang="en" sz="1400">
                <a:solidFill>
                  <a:srgbClr val="000000"/>
                </a:solidFill>
              </a:rPr>
              <a:t>build engine that can paraphrase messages to shorten the message to increase opportunity of fast response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AutoNum type="arabicPeriod"/>
            </a:pPr>
            <a:r>
              <a:rPr lang="en" sz="1400">
                <a:solidFill>
                  <a:srgbClr val="000000"/>
                </a:solidFill>
              </a:rPr>
              <a:t>Perform message format including the valuable details.</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AutoNum type="arabicPeriod"/>
            </a:pPr>
            <a:r>
              <a:rPr lang="en" sz="1400">
                <a:solidFill>
                  <a:srgbClr val="000000"/>
                </a:solidFill>
              </a:rPr>
              <a:t>Perform Validator will check suitable time to send the message in from is between 9 a.m. and 10 a.m. on a weekday if not then message can be scheduled to be sent on the suitable time.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AutoNum type="arabicPeriod"/>
            </a:pPr>
            <a:r>
              <a:rPr lang="en" sz="1400">
                <a:solidFill>
                  <a:srgbClr val="000000"/>
                </a:solidFill>
              </a:rPr>
              <a:t>Customer can be able to set specific suitable time to receive SMSs.</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AutoNum type="arabicPeriod"/>
            </a:pPr>
            <a:r>
              <a:rPr lang="en" sz="1400">
                <a:solidFill>
                  <a:srgbClr val="000000"/>
                </a:solidFill>
              </a:rPr>
              <a:t>Opened to new job to be option marked yes or nor and machine learning to start propose to the recruiter the opened to work members to increase chance of fast response. “</a:t>
            </a:r>
            <a:r>
              <a:rPr lang="en" sz="1500">
                <a:solidFill>
                  <a:srgbClr val="000000"/>
                </a:solidFill>
                <a:highlight>
                  <a:schemeClr val="lt1"/>
                </a:highlight>
                <a:latin typeface="Georgia"/>
                <a:ea typeface="Georgia"/>
                <a:cs typeface="Georgia"/>
                <a:sym typeface="Georgia"/>
              </a:rPr>
              <a:t>Eight out of nine professionals are at least willing to consider a new job opportunity</a:t>
            </a:r>
            <a:r>
              <a:rPr lang="en" sz="1400">
                <a:solidFill>
                  <a:srgbClr val="000000"/>
                </a:solidFill>
              </a:rPr>
              <a:t>”</a:t>
            </a:r>
            <a:br>
              <a:rPr lang="en" sz="1400">
                <a:solidFill>
                  <a:srgbClr val="000000"/>
                </a:solidFill>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200"/>
              <a:t>InMail Include the title of a Sender - Wireframe </a:t>
            </a:r>
            <a:endParaRPr/>
          </a:p>
        </p:txBody>
      </p:sp>
      <p:pic>
        <p:nvPicPr>
          <p:cNvPr id="185" name="Google Shape;185;p25"/>
          <p:cNvPicPr preferRelativeResize="0"/>
          <p:nvPr/>
        </p:nvPicPr>
        <p:blipFill>
          <a:blip r:embed="rId3">
            <a:alphaModFix/>
          </a:blip>
          <a:stretch>
            <a:fillRect/>
          </a:stretch>
        </p:blipFill>
        <p:spPr>
          <a:xfrm>
            <a:off x="152400" y="771450"/>
            <a:ext cx="8772451" cy="42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200"/>
              <a:t>InMail Message Details -</a:t>
            </a:r>
            <a:r>
              <a:rPr lang="en" sz="3200"/>
              <a:t>Wireframe </a:t>
            </a:r>
            <a:endParaRPr/>
          </a:p>
        </p:txBody>
      </p:sp>
      <p:pic>
        <p:nvPicPr>
          <p:cNvPr id="191" name="Google Shape;191;p26"/>
          <p:cNvPicPr preferRelativeResize="0"/>
          <p:nvPr/>
        </p:nvPicPr>
        <p:blipFill>
          <a:blip r:embed="rId3">
            <a:alphaModFix/>
          </a:blip>
          <a:stretch>
            <a:fillRect/>
          </a:stretch>
        </p:blipFill>
        <p:spPr>
          <a:xfrm>
            <a:off x="152400" y="862500"/>
            <a:ext cx="8556851" cy="4128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 Specific </a:t>
            </a:r>
            <a:r>
              <a:rPr lang="en"/>
              <a:t>suitable</a:t>
            </a:r>
            <a:r>
              <a:rPr lang="en"/>
              <a:t> time to </a:t>
            </a:r>
            <a:r>
              <a:rPr lang="en"/>
              <a:t>receive</a:t>
            </a:r>
            <a:r>
              <a:rPr lang="en"/>
              <a:t> messages -Wireframe</a:t>
            </a:r>
            <a:endParaRPr/>
          </a:p>
        </p:txBody>
      </p:sp>
      <p:pic>
        <p:nvPicPr>
          <p:cNvPr id="197" name="Google Shape;197;p27"/>
          <p:cNvPicPr preferRelativeResize="0"/>
          <p:nvPr/>
        </p:nvPicPr>
        <p:blipFill>
          <a:blip r:embed="rId3">
            <a:alphaModFix/>
          </a:blip>
          <a:stretch>
            <a:fillRect/>
          </a:stretch>
        </p:blipFill>
        <p:spPr>
          <a:xfrm>
            <a:off x="152400" y="771450"/>
            <a:ext cx="8799589" cy="421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Send Notification to check unopened Message - Wireframe </a:t>
            </a:r>
            <a:endParaRPr/>
          </a:p>
        </p:txBody>
      </p:sp>
      <p:pic>
        <p:nvPicPr>
          <p:cNvPr id="203" name="Google Shape;203;p28"/>
          <p:cNvPicPr preferRelativeResize="0"/>
          <p:nvPr/>
        </p:nvPicPr>
        <p:blipFill>
          <a:blip r:embed="rId3">
            <a:alphaModFix/>
          </a:blip>
          <a:stretch>
            <a:fillRect/>
          </a:stretch>
        </p:blipFill>
        <p:spPr>
          <a:xfrm>
            <a:off x="152400" y="771450"/>
            <a:ext cx="8839201" cy="431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Roadmap</a:t>
            </a:r>
            <a:endParaRPr/>
          </a:p>
        </p:txBody>
      </p:sp>
      <p:grpSp>
        <p:nvGrpSpPr>
          <p:cNvPr id="209" name="Google Shape;209;p29"/>
          <p:cNvGrpSpPr/>
          <p:nvPr/>
        </p:nvGrpSpPr>
        <p:grpSpPr>
          <a:xfrm>
            <a:off x="5629455" y="1195175"/>
            <a:ext cx="3451880" cy="2398599"/>
            <a:chOff x="4526667" y="1188050"/>
            <a:chExt cx="2480155" cy="2398599"/>
          </a:xfrm>
        </p:grpSpPr>
        <p:sp>
          <p:nvSpPr>
            <p:cNvPr id="210" name="Google Shape;210;p29"/>
            <p:cNvSpPr/>
            <p:nvPr/>
          </p:nvSpPr>
          <p:spPr>
            <a:xfrm>
              <a:off x="4849302" y="3079475"/>
              <a:ext cx="19584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9"/>
            <p:cNvGrpSpPr/>
            <p:nvPr/>
          </p:nvGrpSpPr>
          <p:grpSpPr>
            <a:xfrm>
              <a:off x="4526667" y="1188050"/>
              <a:ext cx="2480155" cy="2398599"/>
              <a:chOff x="4526667" y="1188050"/>
              <a:chExt cx="2480155" cy="2398599"/>
            </a:xfrm>
          </p:grpSpPr>
          <p:grpSp>
            <p:nvGrpSpPr>
              <p:cNvPr id="212" name="Google Shape;212;p29"/>
              <p:cNvGrpSpPr/>
              <p:nvPr/>
            </p:nvGrpSpPr>
            <p:grpSpPr>
              <a:xfrm>
                <a:off x="4808316" y="2800065"/>
                <a:ext cx="92400" cy="411825"/>
                <a:chOff x="845575" y="2563700"/>
                <a:chExt cx="92400" cy="411825"/>
              </a:xfrm>
            </p:grpSpPr>
            <p:cxnSp>
              <p:nvCxnSpPr>
                <p:cNvPr id="213" name="Google Shape;213;p2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14" name="Google Shape;214;p2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9"/>
              <p:cNvSpPr txBox="1"/>
              <p:nvPr/>
            </p:nvSpPr>
            <p:spPr>
              <a:xfrm>
                <a:off x="4526667" y="3215249"/>
                <a:ext cx="2145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Feature Of Sending Notification for </a:t>
                </a:r>
                <a:r>
                  <a:rPr b="1" lang="en" sz="1200">
                    <a:latin typeface="Roboto"/>
                    <a:ea typeface="Roboto"/>
                    <a:cs typeface="Roboto"/>
                    <a:sym typeface="Roboto"/>
                  </a:rPr>
                  <a:t>unopened</a:t>
                </a:r>
                <a:r>
                  <a:rPr b="1" lang="en" sz="1200">
                    <a:latin typeface="Roboto"/>
                    <a:ea typeface="Roboto"/>
                    <a:cs typeface="Roboto"/>
                    <a:sym typeface="Roboto"/>
                  </a:rPr>
                  <a:t> messages</a:t>
                </a:r>
                <a:endParaRPr b="1" sz="1200">
                  <a:latin typeface="Roboto"/>
                  <a:ea typeface="Roboto"/>
                  <a:cs typeface="Roboto"/>
                  <a:sym typeface="Roboto"/>
                </a:endParaRPr>
              </a:p>
            </p:txBody>
          </p:sp>
          <p:sp>
            <p:nvSpPr>
              <p:cNvPr id="216" name="Google Shape;216;p29"/>
              <p:cNvSpPr txBox="1"/>
              <p:nvPr/>
            </p:nvSpPr>
            <p:spPr>
              <a:xfrm>
                <a:off x="4753222" y="1188050"/>
                <a:ext cx="22536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Applied KPI’s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Opening messages rate (by google analytics)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Response rate</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Bounce rate (for the notification link)</a:t>
                </a:r>
                <a:endParaRPr sz="1100">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grpSp>
      <p:grpSp>
        <p:nvGrpSpPr>
          <p:cNvPr id="217" name="Google Shape;217;p29"/>
          <p:cNvGrpSpPr/>
          <p:nvPr/>
        </p:nvGrpSpPr>
        <p:grpSpPr>
          <a:xfrm>
            <a:off x="19588" y="1195175"/>
            <a:ext cx="3982222" cy="2398624"/>
            <a:chOff x="496011" y="1188050"/>
            <a:chExt cx="2861203" cy="2398624"/>
          </a:xfrm>
        </p:grpSpPr>
        <p:sp>
          <p:nvSpPr>
            <p:cNvPr id="218" name="Google Shape;218;p29"/>
            <p:cNvSpPr/>
            <p:nvPr/>
          </p:nvSpPr>
          <p:spPr>
            <a:xfrm>
              <a:off x="932600" y="3079475"/>
              <a:ext cx="19584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9"/>
            <p:cNvGrpSpPr/>
            <p:nvPr/>
          </p:nvGrpSpPr>
          <p:grpSpPr>
            <a:xfrm>
              <a:off x="496011" y="1188050"/>
              <a:ext cx="2861203" cy="2398624"/>
              <a:chOff x="496011" y="1188050"/>
              <a:chExt cx="2861203" cy="2398624"/>
            </a:xfrm>
          </p:grpSpPr>
          <p:sp>
            <p:nvSpPr>
              <p:cNvPr id="220" name="Google Shape;220;p29"/>
              <p:cNvSpPr txBox="1"/>
              <p:nvPr/>
            </p:nvSpPr>
            <p:spPr>
              <a:xfrm>
                <a:off x="496011" y="3215274"/>
                <a:ext cx="1843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Feature of Including InMail </a:t>
                </a:r>
                <a:r>
                  <a:rPr b="1" lang="en" sz="1200">
                    <a:latin typeface="Roboto"/>
                    <a:ea typeface="Roboto"/>
                    <a:cs typeface="Roboto"/>
                    <a:sym typeface="Roboto"/>
                  </a:rPr>
                  <a:t>Details</a:t>
                </a:r>
                <a:endParaRPr b="1" sz="1200">
                  <a:latin typeface="Roboto"/>
                  <a:ea typeface="Roboto"/>
                  <a:cs typeface="Roboto"/>
                  <a:sym typeface="Roboto"/>
                </a:endParaRPr>
              </a:p>
            </p:txBody>
          </p:sp>
          <p:grpSp>
            <p:nvGrpSpPr>
              <p:cNvPr id="221" name="Google Shape;221;p29"/>
              <p:cNvGrpSpPr/>
              <p:nvPr/>
            </p:nvGrpSpPr>
            <p:grpSpPr>
              <a:xfrm>
                <a:off x="881025" y="2800065"/>
                <a:ext cx="92400" cy="411825"/>
                <a:chOff x="845575" y="2563700"/>
                <a:chExt cx="92400" cy="411825"/>
              </a:xfrm>
            </p:grpSpPr>
            <p:cxnSp>
              <p:nvCxnSpPr>
                <p:cNvPr id="222" name="Google Shape;222;p2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23" name="Google Shape;223;p2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9"/>
              <p:cNvSpPr txBox="1"/>
              <p:nvPr/>
            </p:nvSpPr>
            <p:spPr>
              <a:xfrm>
                <a:off x="823114" y="1188050"/>
                <a:ext cx="25341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Applied KPI’s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Opening messages rate (by google </a:t>
                </a:r>
                <a:r>
                  <a:rPr lang="en" sz="1100">
                    <a:latin typeface="Roboto"/>
                    <a:ea typeface="Roboto"/>
                    <a:cs typeface="Roboto"/>
                    <a:sym typeface="Roboto"/>
                  </a:rPr>
                  <a:t>analytics</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Response rate (by google analytics)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How </a:t>
                </a:r>
                <a:r>
                  <a:rPr lang="en" sz="1100">
                    <a:latin typeface="Roboto"/>
                    <a:ea typeface="Roboto"/>
                    <a:cs typeface="Roboto"/>
                    <a:sym typeface="Roboto"/>
                  </a:rPr>
                  <a:t>informative</a:t>
                </a:r>
                <a:r>
                  <a:rPr lang="en" sz="1100">
                    <a:latin typeface="Roboto"/>
                    <a:ea typeface="Roboto"/>
                    <a:cs typeface="Roboto"/>
                    <a:sym typeface="Roboto"/>
                  </a:rPr>
                  <a:t> the InMail (by </a:t>
                </a:r>
                <a:r>
                  <a:rPr lang="en" sz="1100">
                    <a:latin typeface="Roboto"/>
                    <a:ea typeface="Roboto"/>
                    <a:cs typeface="Roboto"/>
                    <a:sym typeface="Roboto"/>
                  </a:rPr>
                  <a:t>surveys</a:t>
                </a:r>
                <a:r>
                  <a:rPr lang="en" sz="1100">
                    <a:latin typeface="Roboto"/>
                    <a:ea typeface="Roboto"/>
                    <a:cs typeface="Roboto"/>
                    <a:sym typeface="Roboto"/>
                  </a:rPr>
                  <a:t> )</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Based on the analysis on slide 5 We expect it to be &gt;90%</a:t>
                </a:r>
                <a:endParaRPr sz="1100">
                  <a:latin typeface="Roboto"/>
                  <a:ea typeface="Roboto"/>
                  <a:cs typeface="Roboto"/>
                  <a:sym typeface="Roboto"/>
                </a:endParaRPr>
              </a:p>
            </p:txBody>
          </p:sp>
        </p:grpSp>
      </p:grpSp>
      <p:grpSp>
        <p:nvGrpSpPr>
          <p:cNvPr id="225" name="Google Shape;225;p29"/>
          <p:cNvGrpSpPr/>
          <p:nvPr/>
        </p:nvGrpSpPr>
        <p:grpSpPr>
          <a:xfrm>
            <a:off x="2844370" y="2709724"/>
            <a:ext cx="3481390" cy="2348551"/>
            <a:chOff x="2525600" y="2702599"/>
            <a:chExt cx="2501358" cy="2348551"/>
          </a:xfrm>
        </p:grpSpPr>
        <p:sp>
          <p:nvSpPr>
            <p:cNvPr id="226" name="Google Shape;226;p29"/>
            <p:cNvSpPr/>
            <p:nvPr/>
          </p:nvSpPr>
          <p:spPr>
            <a:xfrm>
              <a:off x="2890952" y="3079475"/>
              <a:ext cx="19584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9"/>
            <p:cNvGrpSpPr/>
            <p:nvPr/>
          </p:nvGrpSpPr>
          <p:grpSpPr>
            <a:xfrm>
              <a:off x="2525600" y="2702599"/>
              <a:ext cx="2501358" cy="2348551"/>
              <a:chOff x="2525600" y="2702599"/>
              <a:chExt cx="2501358" cy="2348551"/>
            </a:xfrm>
          </p:grpSpPr>
          <p:sp>
            <p:nvSpPr>
              <p:cNvPr id="228" name="Google Shape;228;p29"/>
              <p:cNvSpPr txBox="1"/>
              <p:nvPr/>
            </p:nvSpPr>
            <p:spPr>
              <a:xfrm>
                <a:off x="2525600" y="2702599"/>
                <a:ext cx="2374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Feature of Setting Suitable time  </a:t>
                </a:r>
                <a:endParaRPr b="1" sz="1200">
                  <a:latin typeface="Roboto"/>
                  <a:ea typeface="Roboto"/>
                  <a:cs typeface="Roboto"/>
                  <a:sym typeface="Roboto"/>
                </a:endParaRPr>
              </a:p>
            </p:txBody>
          </p:sp>
          <p:grpSp>
            <p:nvGrpSpPr>
              <p:cNvPr id="229" name="Google Shape;229;p29"/>
              <p:cNvGrpSpPr/>
              <p:nvPr/>
            </p:nvGrpSpPr>
            <p:grpSpPr>
              <a:xfrm rot="10800000">
                <a:off x="2849073" y="3079467"/>
                <a:ext cx="92400" cy="411825"/>
                <a:chOff x="2070100" y="2563700"/>
                <a:chExt cx="92400" cy="411825"/>
              </a:xfrm>
            </p:grpSpPr>
            <p:cxnSp>
              <p:nvCxnSpPr>
                <p:cNvPr id="230" name="Google Shape;230;p2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31" name="Google Shape;231;p2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9"/>
              <p:cNvSpPr txBox="1"/>
              <p:nvPr/>
            </p:nvSpPr>
            <p:spPr>
              <a:xfrm>
                <a:off x="2773358" y="3494450"/>
                <a:ext cx="2253600" cy="15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Applied KPI’s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Opening messages rate (by google analytics)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Response time (by google analytics)</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Based on slide 2 we expect it to be +2%</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Response rate (by google analytics)</a:t>
                </a:r>
                <a:endParaRPr sz="1100">
                  <a:latin typeface="Roboto"/>
                  <a:ea typeface="Roboto"/>
                  <a:cs typeface="Roboto"/>
                  <a:sym typeface="Roboto"/>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98250" y="2146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Timeline</a:t>
            </a:r>
            <a:endParaRPr/>
          </a:p>
          <a:p>
            <a:pPr indent="0" lvl="0" marL="0" rtl="0" algn="l">
              <a:spcBef>
                <a:spcPts val="0"/>
              </a:spcBef>
              <a:spcAft>
                <a:spcPts val="0"/>
              </a:spcAft>
              <a:buNone/>
            </a:pPr>
            <a:r>
              <a:t/>
            </a:r>
            <a:endParaRPr/>
          </a:p>
        </p:txBody>
      </p:sp>
      <p:graphicFrame>
        <p:nvGraphicFramePr>
          <p:cNvPr id="238" name="Google Shape;238;p30"/>
          <p:cNvGraphicFramePr/>
          <p:nvPr/>
        </p:nvGraphicFramePr>
        <p:xfrm>
          <a:off x="98250" y="741150"/>
          <a:ext cx="3000000" cy="3000000"/>
        </p:xfrm>
        <a:graphic>
          <a:graphicData uri="http://schemas.openxmlformats.org/drawingml/2006/table">
            <a:tbl>
              <a:tblPr>
                <a:noFill/>
                <a:tableStyleId>{96FDA696-BE77-4589-8864-F0D215DCC0AE}</a:tableStyleId>
              </a:tblPr>
              <a:tblGrid>
                <a:gridCol w="2570450"/>
                <a:gridCol w="2156000"/>
                <a:gridCol w="2089100"/>
                <a:gridCol w="2089100"/>
              </a:tblGrid>
              <a:tr h="396200">
                <a:tc>
                  <a:txBody>
                    <a:bodyPr/>
                    <a:lstStyle/>
                    <a:p>
                      <a:pPr indent="0" lvl="0" marL="0" rtl="0" algn="l">
                        <a:spcBef>
                          <a:spcPts val="0"/>
                        </a:spcBef>
                        <a:spcAft>
                          <a:spcPts val="0"/>
                        </a:spcAft>
                        <a:buNone/>
                      </a:pPr>
                      <a:r>
                        <a:rPr b="1" lang="en"/>
                        <a:t>Sprint 1</a:t>
                      </a:r>
                      <a:endParaRPr b="1"/>
                    </a:p>
                  </a:txBody>
                  <a:tcPr marT="91425" marB="91425" marR="91425" marL="91425"/>
                </a:tc>
                <a:tc>
                  <a:txBody>
                    <a:bodyPr/>
                    <a:lstStyle/>
                    <a:p>
                      <a:pPr indent="0" lvl="0" marL="0" rtl="0" algn="l">
                        <a:spcBef>
                          <a:spcPts val="0"/>
                        </a:spcBef>
                        <a:spcAft>
                          <a:spcPts val="0"/>
                        </a:spcAft>
                        <a:buNone/>
                      </a:pPr>
                      <a:r>
                        <a:rPr b="1" lang="en"/>
                        <a:t>Sprint 2</a:t>
                      </a:r>
                      <a:endParaRPr/>
                    </a:p>
                  </a:txBody>
                  <a:tcPr marT="91425" marB="91425" marR="91425" marL="91425"/>
                </a:tc>
                <a:tc>
                  <a:txBody>
                    <a:bodyPr/>
                    <a:lstStyle/>
                    <a:p>
                      <a:pPr indent="0" lvl="0" marL="0" rtl="0" algn="l">
                        <a:spcBef>
                          <a:spcPts val="0"/>
                        </a:spcBef>
                        <a:spcAft>
                          <a:spcPts val="0"/>
                        </a:spcAft>
                        <a:buNone/>
                      </a:pPr>
                      <a:r>
                        <a:rPr b="1" lang="en"/>
                        <a:t>Sprint 3</a:t>
                      </a:r>
                      <a:endParaRPr/>
                    </a:p>
                  </a:txBody>
                  <a:tcPr marT="91425" marB="91425" marR="91425" marL="91425"/>
                </a:tc>
                <a:tc>
                  <a:txBody>
                    <a:bodyPr/>
                    <a:lstStyle/>
                    <a:p>
                      <a:pPr indent="0" lvl="0" marL="0" rtl="0" algn="l">
                        <a:spcBef>
                          <a:spcPts val="0"/>
                        </a:spcBef>
                        <a:spcAft>
                          <a:spcPts val="0"/>
                        </a:spcAft>
                        <a:buNone/>
                      </a:pPr>
                      <a:r>
                        <a:rPr b="1" lang="en"/>
                        <a:t>Sprint 4</a:t>
                      </a:r>
                      <a:endParaRPr b="1"/>
                    </a:p>
                  </a:txBody>
                  <a:tcPr marT="91425" marB="91425" marR="91425" marL="91425"/>
                </a:tc>
              </a:tr>
              <a:tr h="2197575">
                <a:tc>
                  <a:txBody>
                    <a:bodyPr/>
                    <a:lstStyle/>
                    <a:p>
                      <a:pPr indent="0" lvl="0" marL="0" rtl="0" algn="l">
                        <a:lnSpc>
                          <a:spcPct val="115000"/>
                        </a:lnSpc>
                        <a:spcBef>
                          <a:spcPts val="1200"/>
                        </a:spcBef>
                        <a:spcAft>
                          <a:spcPts val="1200"/>
                        </a:spcAft>
                        <a:buNone/>
                      </a:pPr>
                      <a:r>
                        <a:rPr b="1" lang="en" sz="1100" u="sng">
                          <a:latin typeface="Calibri"/>
                          <a:ea typeface="Calibri"/>
                          <a:cs typeface="Calibri"/>
                          <a:sym typeface="Calibri"/>
                        </a:rPr>
                        <a:t>Mobile &amp; Desktop </a:t>
                      </a:r>
                      <a:r>
                        <a:rPr b="1" lang="en" sz="1100" u="sng">
                          <a:latin typeface="Calibri"/>
                          <a:ea typeface="Calibri"/>
                          <a:cs typeface="Calibri"/>
                          <a:sym typeface="Calibri"/>
                        </a:rPr>
                        <a:t>UX/UI</a:t>
                      </a:r>
                      <a:r>
                        <a:rPr lang="en" sz="1100">
                          <a:latin typeface="Calibri"/>
                          <a:ea typeface="Calibri"/>
                          <a:cs typeface="Calibri"/>
                          <a:sym typeface="Calibri"/>
                        </a:rPr>
                        <a:t>:</a:t>
                      </a:r>
                      <a:br>
                        <a:rPr lang="en" sz="1100">
                          <a:latin typeface="Calibri"/>
                          <a:ea typeface="Calibri"/>
                          <a:cs typeface="Calibri"/>
                          <a:sym typeface="Calibri"/>
                        </a:rPr>
                      </a:br>
                      <a:r>
                        <a:rPr lang="en" sz="1100">
                          <a:latin typeface="Calibri"/>
                          <a:ea typeface="Calibri"/>
                          <a:cs typeface="Calibri"/>
                          <a:sym typeface="Calibri"/>
                        </a:rPr>
                        <a:t>Job Offer Template</a:t>
                      </a:r>
                      <a:br>
                        <a:rPr lang="en" sz="1100">
                          <a:latin typeface="Calibri"/>
                          <a:ea typeface="Calibri"/>
                          <a:cs typeface="Calibri"/>
                          <a:sym typeface="Calibri"/>
                        </a:rPr>
                      </a:br>
                      <a:r>
                        <a:rPr lang="en" sz="1100">
                          <a:latin typeface="Calibri"/>
                          <a:ea typeface="Calibri"/>
                          <a:cs typeface="Calibri"/>
                          <a:sym typeface="Calibri"/>
                        </a:rPr>
                        <a:t>Add template Option in the + Button in the DM</a:t>
                      </a:r>
                      <a:br>
                        <a:rPr lang="en" sz="1100">
                          <a:latin typeface="Calibri"/>
                          <a:ea typeface="Calibri"/>
                          <a:cs typeface="Calibri"/>
                          <a:sym typeface="Calibri"/>
                        </a:rPr>
                      </a:br>
                      <a:r>
                        <a:rPr lang="en" sz="1100">
                          <a:latin typeface="Calibri"/>
                          <a:ea typeface="Calibri"/>
                          <a:cs typeface="Calibri"/>
                          <a:sym typeface="Calibri"/>
                        </a:rPr>
                        <a:t>Add toggle to enable paraphraser in settings</a:t>
                      </a:r>
                      <a:br>
                        <a:rPr lang="en" sz="1100">
                          <a:latin typeface="Calibri"/>
                          <a:ea typeface="Calibri"/>
                          <a:cs typeface="Calibri"/>
                          <a:sym typeface="Calibri"/>
                        </a:rPr>
                      </a:br>
                      <a:r>
                        <a:rPr lang="en" sz="1100">
                          <a:latin typeface="Calibri"/>
                          <a:ea typeface="Calibri"/>
                          <a:cs typeface="Calibri"/>
                          <a:sym typeface="Calibri"/>
                        </a:rPr>
                        <a:t>Add toggle to enable suitable time &gt;&gt; Expand &gt;&gt; from To</a:t>
                      </a:r>
                      <a:br>
                        <a:rPr lang="en" sz="1100">
                          <a:latin typeface="Calibri"/>
                          <a:ea typeface="Calibri"/>
                          <a:cs typeface="Calibri"/>
                          <a:sym typeface="Calibri"/>
                        </a:rPr>
                      </a:br>
                      <a:r>
                        <a:rPr lang="en" sz="1100">
                          <a:latin typeface="Calibri"/>
                          <a:ea typeface="Calibri"/>
                          <a:cs typeface="Calibri"/>
                          <a:sym typeface="Calibri"/>
                        </a:rPr>
                        <a:t>Valuable details in the DM for sender</a:t>
                      </a:r>
                      <a:endParaRPr/>
                    </a:p>
                  </a:txBody>
                  <a:tcPr marT="91425" marB="91425" marR="91425" marL="91425"/>
                </a:tc>
                <a:tc>
                  <a:txBody>
                    <a:bodyPr/>
                    <a:lstStyle/>
                    <a:p>
                      <a:pPr indent="0" lvl="0" marL="0" rtl="0" algn="l">
                        <a:lnSpc>
                          <a:spcPct val="115000"/>
                        </a:lnSpc>
                        <a:spcBef>
                          <a:spcPts val="1200"/>
                        </a:spcBef>
                        <a:spcAft>
                          <a:spcPts val="0"/>
                        </a:spcAft>
                        <a:buNone/>
                      </a:pPr>
                      <a:r>
                        <a:rPr b="1" lang="en" sz="1100" u="sng">
                          <a:latin typeface="Calibri"/>
                          <a:ea typeface="Calibri"/>
                          <a:cs typeface="Calibri"/>
                          <a:sym typeface="Calibri"/>
                        </a:rPr>
                        <a:t>Frontend:</a:t>
                      </a:r>
                      <a:br>
                        <a:rPr b="1" lang="en" sz="1100" u="sng">
                          <a:latin typeface="Calibri"/>
                          <a:ea typeface="Calibri"/>
                          <a:cs typeface="Calibri"/>
                          <a:sym typeface="Calibri"/>
                        </a:rPr>
                      </a:br>
                      <a:r>
                        <a:rPr lang="en" sz="1100">
                          <a:latin typeface="Calibri"/>
                          <a:ea typeface="Calibri"/>
                          <a:cs typeface="Calibri"/>
                          <a:sym typeface="Calibri"/>
                        </a:rPr>
                        <a:t>in search page make sure that the open for work show first</a:t>
                      </a:r>
                      <a:br>
                        <a:rPr lang="en" sz="1100">
                          <a:latin typeface="Calibri"/>
                          <a:ea typeface="Calibri"/>
                          <a:cs typeface="Calibri"/>
                          <a:sym typeface="Calibri"/>
                        </a:rPr>
                      </a:br>
                      <a:r>
                        <a:rPr lang="en" sz="1100">
                          <a:latin typeface="Calibri"/>
                          <a:ea typeface="Calibri"/>
                          <a:cs typeface="Calibri"/>
                          <a:sym typeface="Calibri"/>
                        </a:rPr>
                        <a:t>Job offer template as designed Button for templates in the + Button</a:t>
                      </a:r>
                      <a:br>
                        <a:rPr lang="en" sz="1100">
                          <a:latin typeface="Calibri"/>
                          <a:ea typeface="Calibri"/>
                          <a:cs typeface="Calibri"/>
                          <a:sym typeface="Calibri"/>
                        </a:rPr>
                      </a:br>
                      <a:r>
                        <a:rPr lang="en" sz="1100">
                          <a:latin typeface="Calibri"/>
                          <a:ea typeface="Calibri"/>
                          <a:cs typeface="Calibri"/>
                          <a:sym typeface="Calibri"/>
                        </a:rPr>
                        <a:t>Valuable details to be shown as design</a:t>
                      </a:r>
                      <a:endParaRPr sz="1100">
                        <a:latin typeface="Calibri"/>
                        <a:ea typeface="Calibri"/>
                        <a:cs typeface="Calibri"/>
                        <a:sym typeface="Calibri"/>
                      </a:endParaRPr>
                    </a:p>
                    <a:p>
                      <a:pPr indent="0" lvl="0" marL="0" rtl="0" algn="l">
                        <a:lnSpc>
                          <a:spcPct val="115000"/>
                        </a:lnSpc>
                        <a:spcBef>
                          <a:spcPts val="1200"/>
                        </a:spcBef>
                        <a:spcAft>
                          <a:spcPts val="1200"/>
                        </a:spcAft>
                        <a:buNone/>
                      </a:pPr>
                      <a:r>
                        <a:t/>
                      </a:r>
                      <a:endParaRPr sz="1100">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1200"/>
                        </a:spcAft>
                        <a:buNone/>
                      </a:pPr>
                      <a:r>
                        <a:rPr b="1" lang="en" sz="1100" u="sng">
                          <a:latin typeface="Calibri"/>
                          <a:ea typeface="Calibri"/>
                          <a:cs typeface="Calibri"/>
                          <a:sym typeface="Calibri"/>
                        </a:rPr>
                        <a:t>Frontend:</a:t>
                      </a:r>
                      <a:br>
                        <a:rPr b="1" lang="en" sz="1100" u="sng">
                          <a:latin typeface="Calibri"/>
                          <a:ea typeface="Calibri"/>
                          <a:cs typeface="Calibri"/>
                          <a:sym typeface="Calibri"/>
                        </a:rPr>
                      </a:br>
                      <a:r>
                        <a:rPr lang="en" sz="1100">
                          <a:latin typeface="Calibri"/>
                          <a:ea typeface="Calibri"/>
                          <a:cs typeface="Calibri"/>
                          <a:sym typeface="Calibri"/>
                        </a:rPr>
                        <a:t>Implement message format including the valuable details.</a:t>
                      </a:r>
                      <a:br>
                        <a:rPr lang="en" sz="1100">
                          <a:latin typeface="Calibri"/>
                          <a:ea typeface="Calibri"/>
                          <a:cs typeface="Calibri"/>
                          <a:sym typeface="Calibri"/>
                        </a:rPr>
                      </a:br>
                      <a:r>
                        <a:rPr lang="en" sz="1100">
                          <a:latin typeface="Calibri"/>
                          <a:ea typeface="Calibri"/>
                          <a:cs typeface="Calibri"/>
                          <a:sym typeface="Calibri"/>
                        </a:rPr>
                        <a:t>Implement suitable time popup for the sender.</a:t>
                      </a:r>
                      <a:br>
                        <a:rPr lang="en" sz="1100">
                          <a:latin typeface="Calibri"/>
                          <a:ea typeface="Calibri"/>
                          <a:cs typeface="Calibri"/>
                          <a:sym typeface="Calibri"/>
                        </a:rPr>
                      </a:br>
                      <a:r>
                        <a:rPr lang="en" sz="1100">
                          <a:latin typeface="Calibri"/>
                          <a:ea typeface="Calibri"/>
                          <a:cs typeface="Calibri"/>
                          <a:sym typeface="Calibri"/>
                        </a:rPr>
                        <a:t>Implement configurable suitable time</a:t>
                      </a:r>
                      <a:br>
                        <a:rPr lang="en" sz="4300">
                          <a:latin typeface="Calibri"/>
                          <a:ea typeface="Calibri"/>
                          <a:cs typeface="Calibri"/>
                          <a:sym typeface="Calibri"/>
                        </a:rPr>
                      </a:b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0"/>
                        </a:spcAft>
                        <a:buNone/>
                      </a:pPr>
                      <a:r>
                        <a:rPr b="1" lang="en" sz="1100" u="sng">
                          <a:latin typeface="Calibri"/>
                          <a:ea typeface="Calibri"/>
                          <a:cs typeface="Calibri"/>
                          <a:sym typeface="Calibri"/>
                        </a:rPr>
                        <a:t>Backend:</a:t>
                      </a:r>
                      <a:br>
                        <a:rPr lang="en" sz="1100">
                          <a:latin typeface="Calibri"/>
                          <a:ea typeface="Calibri"/>
                          <a:cs typeface="Calibri"/>
                          <a:sym typeface="Calibri"/>
                        </a:rPr>
                      </a:br>
                      <a:br>
                        <a:rPr lang="en" sz="1100">
                          <a:latin typeface="Calibri"/>
                          <a:ea typeface="Calibri"/>
                          <a:cs typeface="Calibri"/>
                          <a:sym typeface="Calibri"/>
                        </a:rPr>
                      </a:br>
                      <a:r>
                        <a:rPr lang="en" sz="1100">
                          <a:latin typeface="Calibri"/>
                          <a:ea typeface="Calibri"/>
                          <a:cs typeface="Calibri"/>
                          <a:sym typeface="Calibri"/>
                        </a:rPr>
                        <a:t> Optimize the search engine to list the search result with the priority to the opened to new job candidate.</a:t>
                      </a:r>
                      <a:endParaRPr sz="1100">
                        <a:latin typeface="Calibri"/>
                        <a:ea typeface="Calibri"/>
                        <a:cs typeface="Calibri"/>
                        <a:sym typeface="Calibri"/>
                      </a:endParaRPr>
                    </a:p>
                    <a:p>
                      <a:pPr indent="0" lvl="0" marL="0" rtl="0" algn="l">
                        <a:lnSpc>
                          <a:spcPct val="115000"/>
                        </a:lnSpc>
                        <a:spcBef>
                          <a:spcPts val="1200"/>
                        </a:spcBef>
                        <a:spcAft>
                          <a:spcPts val="0"/>
                        </a:spcAft>
                        <a:buNone/>
                      </a:pPr>
                      <a:r>
                        <a:rPr lang="en" sz="1100">
                          <a:latin typeface="Calibri"/>
                          <a:ea typeface="Calibri"/>
                          <a:cs typeface="Calibri"/>
                          <a:sym typeface="Calibri"/>
                        </a:rPr>
                        <a:t>Implement push notification for unopened messages. </a:t>
                      </a:r>
                      <a:endParaRPr sz="1100">
                        <a:latin typeface="Calibri"/>
                        <a:ea typeface="Calibri"/>
                        <a:cs typeface="Calibri"/>
                        <a:sym typeface="Calibri"/>
                      </a:endParaRPr>
                    </a:p>
                    <a:p>
                      <a:pPr indent="0" lvl="0" marL="0" rtl="0" algn="l">
                        <a:lnSpc>
                          <a:spcPct val="115000"/>
                        </a:lnSpc>
                        <a:spcBef>
                          <a:spcPts val="1200"/>
                        </a:spcBef>
                        <a:spcAft>
                          <a:spcPts val="1200"/>
                        </a:spcAft>
                        <a:buNone/>
                      </a:pPr>
                      <a:r>
                        <a:t/>
                      </a:r>
                      <a:endParaRPr b="1" sz="1100" u="sng">
                        <a:latin typeface="Calibri"/>
                        <a:ea typeface="Calibri"/>
                        <a:cs typeface="Calibri"/>
                        <a:sym typeface="Calibri"/>
                      </a:endParaRPr>
                    </a:p>
                  </a:txBody>
                  <a:tcPr marT="91425" marB="91425" marR="91425" marL="91425"/>
                </a:tc>
              </a:tr>
              <a:tr h="1121625">
                <a:tc>
                  <a:txBody>
                    <a:bodyPr/>
                    <a:lstStyle/>
                    <a:p>
                      <a:pPr indent="0" lvl="0" marL="0" rtl="0" algn="l">
                        <a:lnSpc>
                          <a:spcPct val="115000"/>
                        </a:lnSpc>
                        <a:spcBef>
                          <a:spcPts val="1200"/>
                        </a:spcBef>
                        <a:spcAft>
                          <a:spcPts val="1200"/>
                        </a:spcAft>
                        <a:buNone/>
                      </a:pPr>
                      <a:r>
                        <a:rPr b="1" lang="en" sz="1100" u="sng">
                          <a:latin typeface="Calibri"/>
                          <a:ea typeface="Calibri"/>
                          <a:cs typeface="Calibri"/>
                          <a:sym typeface="Calibri"/>
                        </a:rPr>
                        <a:t>Backend:</a:t>
                      </a:r>
                      <a:br>
                        <a:rPr lang="en" sz="1100">
                          <a:latin typeface="Calibri"/>
                          <a:ea typeface="Calibri"/>
                          <a:cs typeface="Calibri"/>
                          <a:sym typeface="Calibri"/>
                        </a:rPr>
                      </a:br>
                      <a:r>
                        <a:rPr lang="en" sz="1100">
                          <a:latin typeface="Calibri"/>
                          <a:ea typeface="Calibri"/>
                          <a:cs typeface="Calibri"/>
                          <a:sym typeface="Calibri"/>
                        </a:rPr>
                        <a:t>Integrate with paraphrasing tool - standalone tool</a:t>
                      </a:r>
                      <a:br>
                        <a:rPr lang="en" sz="1100">
                          <a:latin typeface="Calibri"/>
                          <a:ea typeface="Calibri"/>
                          <a:cs typeface="Calibri"/>
                          <a:sym typeface="Calibri"/>
                        </a:rPr>
                      </a:br>
                      <a:r>
                        <a:rPr lang="en" sz="1100">
                          <a:latin typeface="Calibri"/>
                          <a:ea typeface="Calibri"/>
                          <a:cs typeface="Calibri"/>
                          <a:sym typeface="Calibri"/>
                        </a:rPr>
                        <a:t>Implement checker  to validate the suitable time to send messages for user</a:t>
                      </a:r>
                      <a:endParaRPr b="1" sz="1100" u="sng">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1200"/>
                        </a:spcAft>
                        <a:buNone/>
                      </a:pPr>
                      <a:r>
                        <a:rPr lang="en" sz="1100">
                          <a:latin typeface="Calibri"/>
                          <a:ea typeface="Calibri"/>
                          <a:cs typeface="Calibri"/>
                          <a:sym typeface="Calibri"/>
                        </a:rPr>
                        <a:t>Perform A/B testing phase for the new changes </a:t>
                      </a: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1200"/>
                        </a:spcAft>
                        <a:buNone/>
                      </a:pPr>
                      <a:r>
                        <a:rPr lang="en" sz="1100">
                          <a:latin typeface="Calibri"/>
                          <a:ea typeface="Calibri"/>
                          <a:cs typeface="Calibri"/>
                          <a:sym typeface="Calibri"/>
                        </a:rPr>
                        <a:t>Perform A/B testing phase for the new changes </a:t>
                      </a:r>
                      <a:endParaRPr/>
                    </a:p>
                  </a:txBody>
                  <a:tcPr marT="91425" marB="91425" marR="91425" marL="91425"/>
                </a:tc>
                <a:tc>
                  <a:txBody>
                    <a:bodyPr/>
                    <a:lstStyle/>
                    <a:p>
                      <a:pPr indent="0" lvl="0" marL="0" rtl="0" algn="l">
                        <a:lnSpc>
                          <a:spcPct val="115000"/>
                        </a:lnSpc>
                        <a:spcBef>
                          <a:spcPts val="1200"/>
                        </a:spcBef>
                        <a:spcAft>
                          <a:spcPts val="1200"/>
                        </a:spcAft>
                        <a:buNone/>
                      </a:pPr>
                      <a:r>
                        <a:rPr lang="en" sz="1100">
                          <a:latin typeface="Calibri"/>
                          <a:ea typeface="Calibri"/>
                          <a:cs typeface="Calibri"/>
                          <a:sym typeface="Calibri"/>
                        </a:rPr>
                        <a:t>Perform unit testing phase for the Backend changes </a:t>
                      </a:r>
                      <a:br>
                        <a:rPr lang="en" sz="1100">
                          <a:latin typeface="Calibri"/>
                          <a:ea typeface="Calibri"/>
                          <a:cs typeface="Calibri"/>
                          <a:sym typeface="Calibri"/>
                        </a:rPr>
                      </a:br>
                      <a:r>
                        <a:rPr lang="en" sz="1100">
                          <a:latin typeface="Calibri"/>
                          <a:ea typeface="Calibri"/>
                          <a:cs typeface="Calibri"/>
                          <a:sym typeface="Calibri"/>
                        </a:rPr>
                        <a:t>Perform A/B testing phase for the new changes </a:t>
                      </a:r>
                      <a:endParaRPr sz="1100">
                        <a:latin typeface="Calibri"/>
                        <a:ea typeface="Calibri"/>
                        <a:cs typeface="Calibri"/>
                        <a:sym typeface="Calibri"/>
                      </a:endParaRPr>
                    </a:p>
                  </a:txBody>
                  <a:tcPr marT="91425" marB="91425" marR="91425" marL="91425"/>
                </a:tc>
              </a:tr>
              <a:tr h="662900">
                <a:tc>
                  <a:txBody>
                    <a:bodyPr/>
                    <a:lstStyle/>
                    <a:p>
                      <a:pPr indent="0" lvl="0" marL="0" rtl="0" algn="l">
                        <a:lnSpc>
                          <a:spcPct val="115000"/>
                        </a:lnSpc>
                        <a:spcBef>
                          <a:spcPts val="1200"/>
                        </a:spcBef>
                        <a:spcAft>
                          <a:spcPts val="1200"/>
                        </a:spcAft>
                        <a:buNone/>
                      </a:pPr>
                      <a:r>
                        <a:rPr lang="en" sz="1100">
                          <a:latin typeface="Calibri"/>
                          <a:ea typeface="Calibri"/>
                          <a:cs typeface="Calibri"/>
                          <a:sym typeface="Calibri"/>
                        </a:rPr>
                        <a:t>Perform unit testing phase for the Backend changes </a:t>
                      </a:r>
                      <a:endParaRPr b="1" sz="1100" u="sng">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50">
                          <a:latin typeface="Calibri"/>
                          <a:ea typeface="Calibri"/>
                          <a:cs typeface="Calibri"/>
                          <a:sym typeface="Calibri"/>
                        </a:rPr>
                        <a:t>Analyse the feedback and data sent from recruiters and users, make some updates upon</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50">
                          <a:latin typeface="Calibri"/>
                          <a:ea typeface="Calibri"/>
                          <a:cs typeface="Calibri"/>
                          <a:sym typeface="Calibri"/>
                        </a:rPr>
                        <a:t>Analyse the feedback and data sent from recruiters and users, make some updates upon</a:t>
                      </a:r>
                      <a:endParaRPr/>
                    </a:p>
                  </a:txBody>
                  <a:tcPr marT="91425" marB="91425" marR="91425" marL="91425"/>
                </a:tc>
                <a:tc>
                  <a:txBody>
                    <a:bodyPr/>
                    <a:lstStyle/>
                    <a:p>
                      <a:pPr indent="0" lvl="0" marL="0" rtl="0" algn="l">
                        <a:spcBef>
                          <a:spcPts val="0"/>
                        </a:spcBef>
                        <a:spcAft>
                          <a:spcPts val="0"/>
                        </a:spcAft>
                        <a:buNone/>
                      </a:pPr>
                      <a:r>
                        <a:rPr lang="en" sz="1050">
                          <a:latin typeface="Calibri"/>
                          <a:ea typeface="Calibri"/>
                          <a:cs typeface="Calibri"/>
                          <a:sym typeface="Calibri"/>
                        </a:rPr>
                        <a:t>Analyse the feedback and data sent from recruiters and users, make some updates upon.</a:t>
                      </a:r>
                      <a:endParaRPr sz="105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4325"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244" name="Google Shape;244;p31"/>
          <p:cNvSpPr/>
          <p:nvPr/>
        </p:nvSpPr>
        <p:spPr>
          <a:xfrm>
            <a:off x="332850" y="4127100"/>
            <a:ext cx="683400" cy="396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 Aug</a:t>
            </a:r>
            <a:endParaRPr b="1"/>
          </a:p>
        </p:txBody>
      </p:sp>
      <p:cxnSp>
        <p:nvCxnSpPr>
          <p:cNvPr id="245" name="Google Shape;245;p31"/>
          <p:cNvCxnSpPr/>
          <p:nvPr/>
        </p:nvCxnSpPr>
        <p:spPr>
          <a:xfrm>
            <a:off x="608175" y="3755375"/>
            <a:ext cx="8402400" cy="12300"/>
          </a:xfrm>
          <a:prstGeom prst="straightConnector1">
            <a:avLst/>
          </a:prstGeom>
          <a:noFill/>
          <a:ln cap="flat" cmpd="sng" w="38100">
            <a:solidFill>
              <a:schemeClr val="dk2"/>
            </a:solidFill>
            <a:prstDash val="solid"/>
            <a:round/>
            <a:headEnd len="med" w="med" type="oval"/>
            <a:tailEnd len="med" w="med" type="none"/>
          </a:ln>
        </p:spPr>
      </p:cxnSp>
      <p:cxnSp>
        <p:nvCxnSpPr>
          <p:cNvPr id="246" name="Google Shape;246;p31"/>
          <p:cNvCxnSpPr>
            <a:endCxn id="244" idx="0"/>
          </p:cNvCxnSpPr>
          <p:nvPr/>
        </p:nvCxnSpPr>
        <p:spPr>
          <a:xfrm flipH="1">
            <a:off x="674550" y="3792600"/>
            <a:ext cx="600" cy="334500"/>
          </a:xfrm>
          <a:prstGeom prst="straightConnector1">
            <a:avLst/>
          </a:prstGeom>
          <a:noFill/>
          <a:ln cap="flat" cmpd="sng" w="19050">
            <a:solidFill>
              <a:schemeClr val="dk2"/>
            </a:solidFill>
            <a:prstDash val="dash"/>
            <a:round/>
            <a:headEnd len="med" w="med" type="none"/>
            <a:tailEnd len="med" w="med" type="none"/>
          </a:ln>
        </p:spPr>
      </p:cxnSp>
      <p:sp>
        <p:nvSpPr>
          <p:cNvPr id="247" name="Google Shape;247;p31"/>
          <p:cNvSpPr/>
          <p:nvPr/>
        </p:nvSpPr>
        <p:spPr>
          <a:xfrm>
            <a:off x="3491300" y="2862900"/>
            <a:ext cx="683400" cy="396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r>
              <a:rPr b="1" lang="en"/>
              <a:t> Sep</a:t>
            </a:r>
            <a:endParaRPr b="1"/>
          </a:p>
        </p:txBody>
      </p:sp>
      <p:cxnSp>
        <p:nvCxnSpPr>
          <p:cNvPr id="248" name="Google Shape;248;p31"/>
          <p:cNvCxnSpPr>
            <a:stCxn id="247" idx="2"/>
          </p:cNvCxnSpPr>
          <p:nvPr/>
        </p:nvCxnSpPr>
        <p:spPr>
          <a:xfrm flipH="1">
            <a:off x="3832700" y="3259500"/>
            <a:ext cx="300" cy="508200"/>
          </a:xfrm>
          <a:prstGeom prst="straightConnector1">
            <a:avLst/>
          </a:prstGeom>
          <a:noFill/>
          <a:ln cap="flat" cmpd="sng" w="19050">
            <a:solidFill>
              <a:schemeClr val="dk2"/>
            </a:solidFill>
            <a:prstDash val="dash"/>
            <a:round/>
            <a:headEnd len="med" w="med" type="none"/>
            <a:tailEnd len="med" w="med" type="none"/>
          </a:ln>
        </p:spPr>
      </p:cxnSp>
      <p:sp>
        <p:nvSpPr>
          <p:cNvPr id="249" name="Google Shape;249;p31"/>
          <p:cNvSpPr/>
          <p:nvPr/>
        </p:nvSpPr>
        <p:spPr>
          <a:xfrm>
            <a:off x="5795075" y="4189075"/>
            <a:ext cx="683400" cy="396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r>
              <a:rPr b="1" lang="en"/>
              <a:t> Oct</a:t>
            </a:r>
            <a:endParaRPr b="1"/>
          </a:p>
        </p:txBody>
      </p:sp>
      <p:cxnSp>
        <p:nvCxnSpPr>
          <p:cNvPr id="250" name="Google Shape;250;p31"/>
          <p:cNvCxnSpPr/>
          <p:nvPr/>
        </p:nvCxnSpPr>
        <p:spPr>
          <a:xfrm>
            <a:off x="6136775" y="3755375"/>
            <a:ext cx="0" cy="365400"/>
          </a:xfrm>
          <a:prstGeom prst="straightConnector1">
            <a:avLst/>
          </a:prstGeom>
          <a:noFill/>
          <a:ln cap="flat" cmpd="sng" w="19050">
            <a:solidFill>
              <a:schemeClr val="dk2"/>
            </a:solidFill>
            <a:prstDash val="dash"/>
            <a:round/>
            <a:headEnd len="med" w="med" type="none"/>
            <a:tailEnd len="med" w="med" type="none"/>
          </a:ln>
        </p:spPr>
      </p:cxnSp>
      <p:sp>
        <p:nvSpPr>
          <p:cNvPr id="251" name="Google Shape;251;p31"/>
          <p:cNvSpPr/>
          <p:nvPr/>
        </p:nvSpPr>
        <p:spPr>
          <a:xfrm>
            <a:off x="8396900" y="2373450"/>
            <a:ext cx="683400" cy="396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 Nov</a:t>
            </a:r>
            <a:endParaRPr b="1"/>
          </a:p>
        </p:txBody>
      </p:sp>
      <p:cxnSp>
        <p:nvCxnSpPr>
          <p:cNvPr id="252" name="Google Shape;252;p31"/>
          <p:cNvCxnSpPr/>
          <p:nvPr/>
        </p:nvCxnSpPr>
        <p:spPr>
          <a:xfrm>
            <a:off x="9010425" y="2813425"/>
            <a:ext cx="300" cy="954300"/>
          </a:xfrm>
          <a:prstGeom prst="straightConnector1">
            <a:avLst/>
          </a:prstGeom>
          <a:noFill/>
          <a:ln cap="flat" cmpd="sng" w="19050">
            <a:solidFill>
              <a:schemeClr val="dk2"/>
            </a:solidFill>
            <a:prstDash val="dash"/>
            <a:round/>
            <a:headEnd len="med" w="med" type="none"/>
            <a:tailEnd len="med" w="med" type="none"/>
          </a:ln>
        </p:spPr>
      </p:cxnSp>
      <p:sp>
        <p:nvSpPr>
          <p:cNvPr id="253" name="Google Shape;253;p31"/>
          <p:cNvSpPr txBox="1"/>
          <p:nvPr/>
        </p:nvSpPr>
        <p:spPr>
          <a:xfrm>
            <a:off x="2049738" y="3036525"/>
            <a:ext cx="8703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Sprint 2</a:t>
            </a:r>
            <a:endParaRPr>
              <a:latin typeface="Roboto"/>
              <a:ea typeface="Roboto"/>
              <a:cs typeface="Roboto"/>
              <a:sym typeface="Roboto"/>
            </a:endParaRPr>
          </a:p>
        </p:txBody>
      </p:sp>
      <p:sp>
        <p:nvSpPr>
          <p:cNvPr id="254" name="Google Shape;254;p31"/>
          <p:cNvSpPr txBox="1"/>
          <p:nvPr/>
        </p:nvSpPr>
        <p:spPr>
          <a:xfrm>
            <a:off x="806475" y="3036525"/>
            <a:ext cx="8703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Sprint 1</a:t>
            </a:r>
            <a:endParaRPr>
              <a:latin typeface="Roboto"/>
              <a:ea typeface="Roboto"/>
              <a:cs typeface="Roboto"/>
              <a:sym typeface="Roboto"/>
            </a:endParaRPr>
          </a:p>
        </p:txBody>
      </p:sp>
      <p:sp>
        <p:nvSpPr>
          <p:cNvPr id="255" name="Google Shape;255;p31"/>
          <p:cNvSpPr txBox="1"/>
          <p:nvPr/>
        </p:nvSpPr>
        <p:spPr>
          <a:xfrm>
            <a:off x="4293800" y="3098500"/>
            <a:ext cx="8703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Sprint 3</a:t>
            </a:r>
            <a:endParaRPr>
              <a:latin typeface="Roboto"/>
              <a:ea typeface="Roboto"/>
              <a:cs typeface="Roboto"/>
              <a:sym typeface="Roboto"/>
            </a:endParaRPr>
          </a:p>
        </p:txBody>
      </p:sp>
      <p:sp>
        <p:nvSpPr>
          <p:cNvPr id="256" name="Google Shape;256;p31"/>
          <p:cNvSpPr txBox="1"/>
          <p:nvPr/>
        </p:nvSpPr>
        <p:spPr>
          <a:xfrm>
            <a:off x="5284400" y="3098500"/>
            <a:ext cx="8703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Sprint 4</a:t>
            </a:r>
            <a:endParaRPr>
              <a:latin typeface="Roboto"/>
              <a:ea typeface="Roboto"/>
              <a:cs typeface="Roboto"/>
              <a:sym typeface="Roboto"/>
            </a:endParaRPr>
          </a:p>
        </p:txBody>
      </p:sp>
      <p:sp>
        <p:nvSpPr>
          <p:cNvPr id="257" name="Google Shape;257;p31"/>
          <p:cNvSpPr txBox="1"/>
          <p:nvPr/>
        </p:nvSpPr>
        <p:spPr>
          <a:xfrm>
            <a:off x="6681375" y="3098500"/>
            <a:ext cx="2061900" cy="492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Iteration on </a:t>
            </a:r>
            <a:r>
              <a:rPr lang="en" sz="1000">
                <a:latin typeface="Roboto"/>
                <a:ea typeface="Roboto"/>
                <a:cs typeface="Roboto"/>
                <a:sym typeface="Roboto"/>
              </a:rPr>
              <a:t>previous</a:t>
            </a:r>
            <a:r>
              <a:rPr lang="en" sz="1000">
                <a:latin typeface="Roboto"/>
                <a:ea typeface="Roboto"/>
                <a:cs typeface="Roboto"/>
                <a:sym typeface="Roboto"/>
              </a:rPr>
              <a:t> sprints and determine the way forward</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1" type="subTitle"/>
          </p:nvPr>
        </p:nvSpPr>
        <p:spPr>
          <a:xfrm>
            <a:off x="177275" y="521055"/>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100"/>
              <a:t>The aim</a:t>
            </a:r>
            <a:r>
              <a:rPr lang="en" sz="2100"/>
              <a:t> </a:t>
            </a:r>
            <a:endParaRPr sz="2100"/>
          </a:p>
        </p:txBody>
      </p:sp>
      <p:sp>
        <p:nvSpPr>
          <p:cNvPr id="74" name="Google Shape;74;p14"/>
          <p:cNvSpPr txBox="1"/>
          <p:nvPr/>
        </p:nvSpPr>
        <p:spPr>
          <a:xfrm>
            <a:off x="260275" y="1028700"/>
            <a:ext cx="684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People have started to abandon LinkedIn messages given that they rarely get any </a:t>
            </a:r>
            <a:r>
              <a:rPr lang="en"/>
              <a:t>reply to any of their messages. As a LinkedIn messaging product team the aim is managed to enhance the messages current response rate to continue creating economic opportunity for every member of the global workforce.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rgbClr val="212529"/>
                </a:solidFill>
              </a:rPr>
              <a:t>There were </a:t>
            </a:r>
            <a:r>
              <a:rPr b="1" lang="en">
                <a:solidFill>
                  <a:srgbClr val="FFFFFF"/>
                </a:solidFill>
              </a:rPr>
              <a:t>5 762 000</a:t>
            </a:r>
            <a:r>
              <a:rPr lang="en">
                <a:solidFill>
                  <a:srgbClr val="212529"/>
                </a:solidFill>
              </a:rPr>
              <a:t> Linkedin users in Egypt in</a:t>
            </a:r>
            <a:r>
              <a:rPr b="1" lang="en">
                <a:solidFill>
                  <a:srgbClr val="FFFFFF"/>
                </a:solidFill>
              </a:rPr>
              <a:t> May 2021</a:t>
            </a:r>
            <a:r>
              <a:rPr lang="en">
                <a:solidFill>
                  <a:srgbClr val="212529"/>
                </a:solidFill>
              </a:rPr>
              <a:t>, which accounted for</a:t>
            </a:r>
            <a:r>
              <a:rPr b="1" lang="en">
                <a:solidFill>
                  <a:srgbClr val="FFFFFF"/>
                </a:solidFill>
              </a:rPr>
              <a:t> 5.4%</a:t>
            </a:r>
            <a:r>
              <a:rPr lang="en">
                <a:solidFill>
                  <a:srgbClr val="212529"/>
                </a:solidFill>
              </a:rPr>
              <a:t> of its entire population.</a:t>
            </a:r>
            <a:endParaRPr>
              <a:solidFill>
                <a:srgbClr val="212529"/>
              </a:solidFill>
            </a:endParaRPr>
          </a:p>
        </p:txBody>
      </p:sp>
      <p:graphicFrame>
        <p:nvGraphicFramePr>
          <p:cNvPr id="75" name="Google Shape;75;p14"/>
          <p:cNvGraphicFramePr/>
          <p:nvPr/>
        </p:nvGraphicFramePr>
        <p:xfrm>
          <a:off x="394750" y="2892425"/>
          <a:ext cx="3000000" cy="3000000"/>
        </p:xfrm>
        <a:graphic>
          <a:graphicData uri="http://schemas.openxmlformats.org/drawingml/2006/table">
            <a:tbl>
              <a:tblPr>
                <a:noFill/>
                <a:tableStyleId>{96FDA696-BE77-4589-8864-F0D215DCC0AE}</a:tableStyleId>
              </a:tblPr>
              <a:tblGrid>
                <a:gridCol w="1809750"/>
                <a:gridCol w="1809750"/>
                <a:gridCol w="1809750"/>
              </a:tblGrid>
              <a:tr h="381000">
                <a:tc>
                  <a:txBody>
                    <a:bodyPr/>
                    <a:lstStyle/>
                    <a:p>
                      <a:pPr indent="0" lvl="0" marL="0" rtl="0" algn="l">
                        <a:spcBef>
                          <a:spcPts val="0"/>
                        </a:spcBef>
                        <a:spcAft>
                          <a:spcPts val="0"/>
                        </a:spcAft>
                        <a:buNone/>
                      </a:pPr>
                      <a:r>
                        <a:rPr b="1" lang="en"/>
                        <a:t>Current LinkedIn Users globally</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LinkedIn users in Egypt</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Average Daily visit duration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756 000 000</a:t>
                      </a:r>
                      <a:endParaRPr b="1">
                        <a:solidFill>
                          <a:srgbClr val="FFFF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5 762 000</a:t>
                      </a:r>
                      <a:endParaRPr b="1">
                        <a:solidFill>
                          <a:srgbClr val="FFFF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8.5 mins per user.</a:t>
                      </a:r>
                      <a:endParaRPr b="1">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latin typeface="Arial"/>
                <a:ea typeface="Arial"/>
                <a:cs typeface="Arial"/>
                <a:sym typeface="Arial"/>
              </a:rPr>
              <a:t>Problems of response rate of LinkedIn Messages</a:t>
            </a:r>
            <a:endParaRPr/>
          </a:p>
        </p:txBody>
      </p:sp>
      <p:sp>
        <p:nvSpPr>
          <p:cNvPr id="81" name="Google Shape;81;p15"/>
          <p:cNvSpPr txBox="1"/>
          <p:nvPr>
            <p:ph idx="1" type="body"/>
          </p:nvPr>
        </p:nvSpPr>
        <p:spPr>
          <a:xfrm>
            <a:off x="471900" y="1919075"/>
            <a:ext cx="4145700" cy="2710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404040"/>
              </a:buClr>
              <a:buSzPts val="1300"/>
              <a:buFont typeface="Arial"/>
              <a:buChar char="●"/>
            </a:pPr>
            <a:r>
              <a:rPr lang="en" sz="1300">
                <a:solidFill>
                  <a:srgbClr val="404040"/>
                </a:solidFill>
                <a:latin typeface="Arial"/>
                <a:ea typeface="Arial"/>
                <a:cs typeface="Arial"/>
                <a:sym typeface="Arial"/>
              </a:rPr>
              <a:t>Longer Messages get below-average response rate.</a:t>
            </a:r>
            <a:endParaRPr sz="1300">
              <a:solidFill>
                <a:srgbClr val="404040"/>
              </a:solidFill>
              <a:latin typeface="Arial"/>
              <a:ea typeface="Arial"/>
              <a:cs typeface="Arial"/>
              <a:sym typeface="Arial"/>
            </a:endParaRPr>
          </a:p>
          <a:p>
            <a:pPr indent="0" lvl="0" marL="0" rtl="0" algn="l">
              <a:spcBef>
                <a:spcPts val="0"/>
              </a:spcBef>
              <a:spcAft>
                <a:spcPts val="1200"/>
              </a:spcAft>
              <a:buNone/>
            </a:pPr>
            <a:r>
              <a:t/>
            </a:r>
            <a:endParaRPr sz="1500"/>
          </a:p>
        </p:txBody>
      </p:sp>
      <p:sp>
        <p:nvSpPr>
          <p:cNvPr id="82" name="Google Shape;82;p15"/>
          <p:cNvSpPr txBox="1"/>
          <p:nvPr>
            <p:ph idx="1" type="body"/>
          </p:nvPr>
        </p:nvSpPr>
        <p:spPr>
          <a:xfrm>
            <a:off x="4736975" y="1919075"/>
            <a:ext cx="4145700" cy="2710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404040"/>
              </a:buClr>
              <a:buSzPts val="1300"/>
              <a:buFont typeface="Arial"/>
              <a:buChar char="●"/>
            </a:pPr>
            <a:r>
              <a:rPr lang="en" sz="1300">
                <a:solidFill>
                  <a:srgbClr val="404040"/>
                </a:solidFill>
                <a:latin typeface="Arial"/>
                <a:ea typeface="Arial"/>
                <a:cs typeface="Arial"/>
                <a:sym typeface="Arial"/>
              </a:rPr>
              <a:t>Longest InMails (those over 1,400 characters).</a:t>
            </a:r>
            <a:endParaRPr sz="1300"/>
          </a:p>
        </p:txBody>
      </p:sp>
      <p:pic>
        <p:nvPicPr>
          <p:cNvPr id="83" name="Google Shape;83;p15"/>
          <p:cNvPicPr preferRelativeResize="0"/>
          <p:nvPr/>
        </p:nvPicPr>
        <p:blipFill>
          <a:blip r:embed="rId3">
            <a:alphaModFix/>
          </a:blip>
          <a:stretch>
            <a:fillRect/>
          </a:stretch>
        </p:blipFill>
        <p:spPr>
          <a:xfrm>
            <a:off x="551875" y="2440275"/>
            <a:ext cx="3744775" cy="2627025"/>
          </a:xfrm>
          <a:prstGeom prst="rect">
            <a:avLst/>
          </a:prstGeom>
          <a:noFill/>
          <a:ln>
            <a:noFill/>
          </a:ln>
        </p:spPr>
      </p:pic>
      <p:pic>
        <p:nvPicPr>
          <p:cNvPr id="84" name="Google Shape;84;p15"/>
          <p:cNvPicPr preferRelativeResize="0"/>
          <p:nvPr/>
        </p:nvPicPr>
        <p:blipFill>
          <a:blip r:embed="rId4">
            <a:alphaModFix/>
          </a:blip>
          <a:stretch>
            <a:fillRect/>
          </a:stretch>
        </p:blipFill>
        <p:spPr>
          <a:xfrm>
            <a:off x="5009125" y="2243300"/>
            <a:ext cx="3744775" cy="283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latin typeface="Arial"/>
                <a:ea typeface="Arial"/>
                <a:cs typeface="Arial"/>
                <a:sym typeface="Arial"/>
              </a:rPr>
              <a:t>Problems of response rate of LinkedIn Messages(Cont.)</a:t>
            </a:r>
            <a:endParaRPr/>
          </a:p>
        </p:txBody>
      </p:sp>
      <p:sp>
        <p:nvSpPr>
          <p:cNvPr id="90" name="Google Shape;90;p16"/>
          <p:cNvSpPr txBox="1"/>
          <p:nvPr>
            <p:ph idx="1" type="body"/>
          </p:nvPr>
        </p:nvSpPr>
        <p:spPr>
          <a:xfrm>
            <a:off x="471900" y="1919075"/>
            <a:ext cx="4145700" cy="2710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404040"/>
              </a:buClr>
              <a:buSzPts val="1300"/>
              <a:buFont typeface="Arial"/>
              <a:buChar char="●"/>
            </a:pPr>
            <a:r>
              <a:rPr lang="en" sz="1300">
                <a:solidFill>
                  <a:srgbClr val="404040"/>
                </a:solidFill>
                <a:latin typeface="Arial"/>
                <a:ea typeface="Arial"/>
                <a:cs typeface="Arial"/>
                <a:sym typeface="Arial"/>
              </a:rPr>
              <a:t>The worst response rate on weekends.</a:t>
            </a:r>
            <a:endParaRPr sz="1300"/>
          </a:p>
        </p:txBody>
      </p:sp>
      <p:sp>
        <p:nvSpPr>
          <p:cNvPr id="91" name="Google Shape;91;p16"/>
          <p:cNvSpPr txBox="1"/>
          <p:nvPr>
            <p:ph idx="1" type="body"/>
          </p:nvPr>
        </p:nvSpPr>
        <p:spPr>
          <a:xfrm>
            <a:off x="4736975" y="1919075"/>
            <a:ext cx="4145700" cy="2710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404040"/>
              </a:buClr>
              <a:buSzPts val="1300"/>
              <a:buFont typeface="Arial"/>
              <a:buChar char="●"/>
            </a:pPr>
            <a:r>
              <a:rPr lang="en" sz="1300">
                <a:solidFill>
                  <a:srgbClr val="404040"/>
                </a:solidFill>
                <a:latin typeface="Arial"/>
                <a:ea typeface="Arial"/>
                <a:cs typeface="Arial"/>
                <a:sym typeface="Arial"/>
              </a:rPr>
              <a:t>InMail doesn’t include the title of a sender .</a:t>
            </a:r>
            <a:endParaRPr sz="1300">
              <a:solidFill>
                <a:srgbClr val="404040"/>
              </a:solidFill>
              <a:latin typeface="Arial"/>
              <a:ea typeface="Arial"/>
              <a:cs typeface="Arial"/>
              <a:sym typeface="Arial"/>
            </a:endParaRPr>
          </a:p>
        </p:txBody>
      </p:sp>
      <p:pic>
        <p:nvPicPr>
          <p:cNvPr id="92" name="Google Shape;92;p16"/>
          <p:cNvPicPr preferRelativeResize="0"/>
          <p:nvPr/>
        </p:nvPicPr>
        <p:blipFill>
          <a:blip r:embed="rId3">
            <a:alphaModFix/>
          </a:blip>
          <a:stretch>
            <a:fillRect/>
          </a:stretch>
        </p:blipFill>
        <p:spPr>
          <a:xfrm>
            <a:off x="719150" y="2287875"/>
            <a:ext cx="3744776" cy="2613700"/>
          </a:xfrm>
          <a:prstGeom prst="rect">
            <a:avLst/>
          </a:prstGeom>
          <a:noFill/>
          <a:ln>
            <a:noFill/>
          </a:ln>
        </p:spPr>
      </p:pic>
      <p:pic>
        <p:nvPicPr>
          <p:cNvPr id="93" name="Google Shape;93;p16"/>
          <p:cNvPicPr preferRelativeResize="0"/>
          <p:nvPr/>
        </p:nvPicPr>
        <p:blipFill>
          <a:blip r:embed="rId4">
            <a:alphaModFix/>
          </a:blip>
          <a:stretch>
            <a:fillRect/>
          </a:stretch>
        </p:blipFill>
        <p:spPr>
          <a:xfrm>
            <a:off x="5102719" y="2334175"/>
            <a:ext cx="3654281" cy="261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latin typeface="Arial"/>
                <a:ea typeface="Arial"/>
                <a:cs typeface="Arial"/>
                <a:sym typeface="Arial"/>
              </a:rPr>
              <a:t>Problems of response rate of LinkedIn Messages(Cont.)</a:t>
            </a:r>
            <a:endParaRPr/>
          </a:p>
        </p:txBody>
      </p:sp>
      <p:sp>
        <p:nvSpPr>
          <p:cNvPr id="99" name="Google Shape;99;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404040"/>
              </a:buClr>
              <a:buSzPts val="1300"/>
              <a:buFont typeface="Arial"/>
              <a:buChar char="●"/>
            </a:pPr>
            <a:r>
              <a:rPr lang="en" sz="1300">
                <a:solidFill>
                  <a:srgbClr val="404040"/>
                </a:solidFill>
                <a:latin typeface="Arial"/>
                <a:ea typeface="Arial"/>
                <a:cs typeface="Arial"/>
                <a:sym typeface="Arial"/>
              </a:rPr>
              <a:t>Candidates want lots of information in your first message.</a:t>
            </a:r>
            <a:endParaRPr sz="1300"/>
          </a:p>
        </p:txBody>
      </p:sp>
      <p:pic>
        <p:nvPicPr>
          <p:cNvPr id="100" name="Google Shape;100;p17"/>
          <p:cNvPicPr preferRelativeResize="0"/>
          <p:nvPr/>
        </p:nvPicPr>
        <p:blipFill>
          <a:blip r:embed="rId3">
            <a:alphaModFix/>
          </a:blip>
          <a:stretch>
            <a:fillRect/>
          </a:stretch>
        </p:blipFill>
        <p:spPr>
          <a:xfrm>
            <a:off x="635200" y="2324575"/>
            <a:ext cx="5665325" cy="255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Defining User Persona</a:t>
            </a:r>
            <a:endParaRPr/>
          </a:p>
        </p:txBody>
      </p:sp>
      <p:pic>
        <p:nvPicPr>
          <p:cNvPr id="106" name="Google Shape;106;p18"/>
          <p:cNvPicPr preferRelativeResize="0"/>
          <p:nvPr/>
        </p:nvPicPr>
        <p:blipFill>
          <a:blip r:embed="rId3">
            <a:alphaModFix/>
          </a:blip>
          <a:stretch>
            <a:fillRect/>
          </a:stretch>
        </p:blipFill>
        <p:spPr>
          <a:xfrm>
            <a:off x="98250" y="819300"/>
            <a:ext cx="4462549" cy="2956900"/>
          </a:xfrm>
          <a:prstGeom prst="rect">
            <a:avLst/>
          </a:prstGeom>
          <a:noFill/>
          <a:ln>
            <a:noFill/>
          </a:ln>
        </p:spPr>
      </p:pic>
      <p:pic>
        <p:nvPicPr>
          <p:cNvPr id="107" name="Google Shape;107;p18"/>
          <p:cNvPicPr preferRelativeResize="0"/>
          <p:nvPr/>
        </p:nvPicPr>
        <p:blipFill>
          <a:blip r:embed="rId4">
            <a:alphaModFix/>
          </a:blip>
          <a:stretch>
            <a:fillRect/>
          </a:stretch>
        </p:blipFill>
        <p:spPr>
          <a:xfrm>
            <a:off x="4634300" y="2302775"/>
            <a:ext cx="4400276" cy="276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Interviews ( </a:t>
            </a:r>
            <a:r>
              <a:rPr b="1" lang="en" u="sng">
                <a:solidFill>
                  <a:schemeClr val="hlink"/>
                </a:solidFill>
                <a:hlinkClick r:id="rId3"/>
              </a:rPr>
              <a:t>LinkedIn Survey</a:t>
            </a:r>
            <a:r>
              <a:rPr b="1" lang="en"/>
              <a:t> )</a:t>
            </a:r>
            <a:endParaRPr b="1"/>
          </a:p>
        </p:txBody>
      </p:sp>
      <p:pic>
        <p:nvPicPr>
          <p:cNvPr id="113" name="Google Shape;113;p19"/>
          <p:cNvPicPr preferRelativeResize="0"/>
          <p:nvPr/>
        </p:nvPicPr>
        <p:blipFill>
          <a:blip r:embed="rId4">
            <a:alphaModFix/>
          </a:blip>
          <a:stretch>
            <a:fillRect/>
          </a:stretch>
        </p:blipFill>
        <p:spPr>
          <a:xfrm>
            <a:off x="152400" y="2581175"/>
            <a:ext cx="8839202" cy="2501525"/>
          </a:xfrm>
          <a:prstGeom prst="rect">
            <a:avLst/>
          </a:prstGeom>
          <a:noFill/>
          <a:ln>
            <a:noFill/>
          </a:ln>
        </p:spPr>
      </p:pic>
      <p:sp>
        <p:nvSpPr>
          <p:cNvPr id="114" name="Google Shape;114;p19"/>
          <p:cNvSpPr txBox="1"/>
          <p:nvPr/>
        </p:nvSpPr>
        <p:spPr>
          <a:xfrm>
            <a:off x="98300" y="795575"/>
            <a:ext cx="44736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Which profile category describe you most?</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is your employment type</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How often do you use the LinkedIn messaging?</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In how much time you usually response to your messages?</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may improve your response rate to messages?</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improvements could be made to make LinkedIn messaging better?</a:t>
            </a:r>
            <a:endParaRPr sz="1300">
              <a:solidFill>
                <a:srgbClr val="323232"/>
              </a:solidFill>
              <a:highlight>
                <a:srgbClr val="FFFFFF"/>
              </a:highlight>
              <a:latin typeface="Roboto"/>
              <a:ea typeface="Roboto"/>
              <a:cs typeface="Roboto"/>
              <a:sym typeface="Roboto"/>
            </a:endParaRPr>
          </a:p>
        </p:txBody>
      </p:sp>
      <p:sp>
        <p:nvSpPr>
          <p:cNvPr id="115" name="Google Shape;115;p19"/>
          <p:cNvSpPr txBox="1"/>
          <p:nvPr/>
        </p:nvSpPr>
        <p:spPr>
          <a:xfrm>
            <a:off x="4572000" y="795575"/>
            <a:ext cx="44736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How would you describe your experience with LinkedIn messaging?</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feature do you value most about the LinkedIn messaging?</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is your main goal from using the LinkedIn Messaging?</a:t>
            </a:r>
            <a:endParaRPr sz="1300">
              <a:solidFill>
                <a:srgbClr val="323232"/>
              </a:solidFill>
              <a:highlight>
                <a:srgbClr val="FFFFFF"/>
              </a:highlight>
              <a:latin typeface="Roboto"/>
              <a:ea typeface="Roboto"/>
              <a:cs typeface="Roboto"/>
              <a:sym typeface="Roboto"/>
            </a:endParaRPr>
          </a:p>
          <a:p>
            <a:pPr indent="-311150" lvl="0" marL="457200" rtl="0" algn="l">
              <a:spcBef>
                <a:spcPts val="0"/>
              </a:spcBef>
              <a:spcAft>
                <a:spcPts val="0"/>
              </a:spcAft>
              <a:buClr>
                <a:srgbClr val="323232"/>
              </a:buClr>
              <a:buSzPts val="1300"/>
              <a:buFont typeface="Roboto"/>
              <a:buChar char="●"/>
            </a:pPr>
            <a:r>
              <a:rPr lang="en" sz="1300">
                <a:solidFill>
                  <a:srgbClr val="323232"/>
                </a:solidFill>
                <a:highlight>
                  <a:srgbClr val="FFFFFF"/>
                </a:highlight>
                <a:latin typeface="Roboto"/>
                <a:ea typeface="Roboto"/>
                <a:cs typeface="Roboto"/>
                <a:sym typeface="Roboto"/>
              </a:rPr>
              <a:t>What would prevent you from achieving your goals?</a:t>
            </a:r>
            <a:endParaRPr sz="1300">
              <a:solidFill>
                <a:srgbClr val="32323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Interview Results</a:t>
            </a:r>
            <a:endParaRPr/>
          </a:p>
        </p:txBody>
      </p:sp>
      <p:grpSp>
        <p:nvGrpSpPr>
          <p:cNvPr id="121" name="Google Shape;121;p20"/>
          <p:cNvGrpSpPr/>
          <p:nvPr/>
        </p:nvGrpSpPr>
        <p:grpSpPr>
          <a:xfrm>
            <a:off x="348103" y="3791640"/>
            <a:ext cx="8447813" cy="1095430"/>
            <a:chOff x="1593000" y="2322568"/>
            <a:chExt cx="5957975" cy="643500"/>
          </a:xfrm>
        </p:grpSpPr>
        <p:sp>
          <p:nvSpPr>
            <p:cNvPr id="122" name="Google Shape;122;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Roboto Medium"/>
                  <a:ea typeface="Roboto Medium"/>
                  <a:cs typeface="Roboto Medium"/>
                  <a:sym typeface="Roboto Medium"/>
                </a:rPr>
                <a:t>Receive a lot of spams and ads</a:t>
              </a:r>
              <a:endParaRPr sz="1000">
                <a:solidFill>
                  <a:srgbClr val="FFFFFF"/>
                </a:solidFill>
                <a:latin typeface="Roboto"/>
                <a:ea typeface="Roboto"/>
                <a:cs typeface="Roboto"/>
                <a:sym typeface="Roboto"/>
              </a:endParaRPr>
            </a:p>
          </p:txBody>
        </p:sp>
        <p:sp>
          <p:nvSpPr>
            <p:cNvPr id="126" name="Google Shape;126;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28" name="Google Shape;128;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Roboto"/>
                <a:buChar char="●"/>
              </a:pPr>
              <a:r>
                <a:rPr lang="en" sz="1300">
                  <a:solidFill>
                    <a:srgbClr val="0C58D3"/>
                  </a:solidFill>
                  <a:latin typeface="Roboto"/>
                  <a:ea typeface="Roboto"/>
                  <a:cs typeface="Roboto"/>
                  <a:sym typeface="Roboto"/>
                </a:rPr>
                <a:t>Cannot block profiles</a:t>
              </a:r>
              <a:endParaRPr sz="1300">
                <a:solidFill>
                  <a:srgbClr val="0C58D3"/>
                </a:solidFill>
                <a:latin typeface="Roboto"/>
                <a:ea typeface="Roboto"/>
                <a:cs typeface="Roboto"/>
                <a:sym typeface="Roboto"/>
              </a:endParaRPr>
            </a:p>
            <a:p>
              <a:pPr indent="-311150" lvl="0" marL="457200" rtl="0" algn="l">
                <a:lnSpc>
                  <a:spcPct val="115000"/>
                </a:lnSpc>
                <a:spcBef>
                  <a:spcPts val="0"/>
                </a:spcBef>
                <a:spcAft>
                  <a:spcPts val="0"/>
                </a:spcAft>
                <a:buClr>
                  <a:srgbClr val="0C58D3"/>
                </a:buClr>
                <a:buSzPts val="1300"/>
                <a:buFont typeface="Roboto"/>
                <a:buChar char="●"/>
              </a:pPr>
              <a:r>
                <a:rPr lang="en" sz="1300">
                  <a:solidFill>
                    <a:srgbClr val="0C58D3"/>
                  </a:solidFill>
                  <a:latin typeface="Roboto"/>
                  <a:ea typeface="Roboto"/>
                  <a:cs typeface="Roboto"/>
                  <a:sym typeface="Roboto"/>
                </a:rPr>
                <a:t>No way to detect spammers</a:t>
              </a:r>
              <a:endParaRPr sz="1300">
                <a:solidFill>
                  <a:srgbClr val="0C58D3"/>
                </a:solidFill>
                <a:latin typeface="Roboto"/>
                <a:ea typeface="Roboto"/>
                <a:cs typeface="Roboto"/>
                <a:sym typeface="Roboto"/>
              </a:endParaRPr>
            </a:p>
          </p:txBody>
        </p:sp>
      </p:grpSp>
      <p:grpSp>
        <p:nvGrpSpPr>
          <p:cNvPr id="129" name="Google Shape;129;p20"/>
          <p:cNvGrpSpPr/>
          <p:nvPr/>
        </p:nvGrpSpPr>
        <p:grpSpPr>
          <a:xfrm>
            <a:off x="348103" y="2676478"/>
            <a:ext cx="8447813" cy="1095430"/>
            <a:chOff x="1593000" y="2322568"/>
            <a:chExt cx="5957975" cy="643500"/>
          </a:xfrm>
        </p:grpSpPr>
        <p:sp>
          <p:nvSpPr>
            <p:cNvPr id="130" name="Google Shape;130;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Couldn’t identify the sender </a:t>
              </a:r>
              <a:endParaRPr sz="1300">
                <a:solidFill>
                  <a:srgbClr val="FFFFFF"/>
                </a:solidFill>
                <a:latin typeface="Roboto"/>
                <a:ea typeface="Roboto"/>
                <a:cs typeface="Roboto"/>
                <a:sym typeface="Roboto"/>
              </a:endParaRPr>
            </a:p>
          </p:txBody>
        </p:sp>
        <p:sp>
          <p:nvSpPr>
            <p:cNvPr id="134" name="Google Shape;134;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36" name="Google Shape;136;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Roboto"/>
                <a:buChar char="●"/>
              </a:pPr>
              <a:r>
                <a:rPr lang="en" sz="1300">
                  <a:solidFill>
                    <a:srgbClr val="0C58D3"/>
                  </a:solidFill>
                  <a:latin typeface="Roboto"/>
                  <a:ea typeface="Roboto"/>
                  <a:cs typeface="Roboto"/>
                  <a:sym typeface="Roboto"/>
                </a:rPr>
                <a:t>Missing information about the sender like location, job </a:t>
              </a:r>
              <a:r>
                <a:rPr lang="en" sz="1300">
                  <a:solidFill>
                    <a:srgbClr val="0C58D3"/>
                  </a:solidFill>
                  <a:latin typeface="Roboto"/>
                  <a:ea typeface="Roboto"/>
                  <a:cs typeface="Roboto"/>
                  <a:sym typeface="Roboto"/>
                </a:rPr>
                <a:t>title</a:t>
              </a:r>
              <a:r>
                <a:rPr lang="en" sz="1300">
                  <a:solidFill>
                    <a:srgbClr val="0C58D3"/>
                  </a:solidFill>
                  <a:latin typeface="Roboto"/>
                  <a:ea typeface="Roboto"/>
                  <a:cs typeface="Roboto"/>
                  <a:sym typeface="Roboto"/>
                </a:rPr>
                <a:t> … etc</a:t>
              </a:r>
              <a:endParaRPr sz="1300">
                <a:solidFill>
                  <a:srgbClr val="0C58D3"/>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0C58D3"/>
                </a:solidFill>
                <a:latin typeface="Roboto"/>
                <a:ea typeface="Roboto"/>
                <a:cs typeface="Roboto"/>
                <a:sym typeface="Roboto"/>
              </a:endParaRPr>
            </a:p>
          </p:txBody>
        </p:sp>
      </p:grpSp>
      <p:grpSp>
        <p:nvGrpSpPr>
          <p:cNvPr id="137" name="Google Shape;137;p20"/>
          <p:cNvGrpSpPr/>
          <p:nvPr/>
        </p:nvGrpSpPr>
        <p:grpSpPr>
          <a:xfrm>
            <a:off x="348103" y="1561300"/>
            <a:ext cx="8447813" cy="1095430"/>
            <a:chOff x="1593000" y="2322568"/>
            <a:chExt cx="5957975" cy="643500"/>
          </a:xfrm>
        </p:grpSpPr>
        <p:sp>
          <p:nvSpPr>
            <p:cNvPr id="138" name="Google Shape;138;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Not </a:t>
              </a:r>
              <a:r>
                <a:rPr lang="en" sz="1300">
                  <a:solidFill>
                    <a:srgbClr val="FFFFFF"/>
                  </a:solidFill>
                  <a:latin typeface="Roboto"/>
                  <a:ea typeface="Roboto"/>
                  <a:cs typeface="Roboto"/>
                  <a:sym typeface="Roboto"/>
                </a:rPr>
                <a:t>responsive</a:t>
              </a:r>
              <a:r>
                <a:rPr lang="en" sz="1300">
                  <a:solidFill>
                    <a:srgbClr val="FFFFFF"/>
                  </a:solidFill>
                  <a:latin typeface="Roboto"/>
                  <a:ea typeface="Roboto"/>
                  <a:cs typeface="Roboto"/>
                  <a:sym typeface="Roboto"/>
                </a:rPr>
                <a:t> to messages</a:t>
              </a:r>
              <a:endParaRPr sz="1300">
                <a:solidFill>
                  <a:srgbClr val="FFFFFF"/>
                </a:solidFill>
                <a:latin typeface="Roboto"/>
                <a:ea typeface="Roboto"/>
                <a:cs typeface="Roboto"/>
                <a:sym typeface="Roboto"/>
              </a:endParaRPr>
            </a:p>
          </p:txBody>
        </p:sp>
        <p:sp>
          <p:nvSpPr>
            <p:cNvPr id="142" name="Google Shape;142;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4" name="Google Shape;144;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0C58D3"/>
                </a:buClr>
                <a:buSzPts val="1300"/>
                <a:buFont typeface="Roboto"/>
                <a:buChar char="●"/>
              </a:pPr>
              <a:r>
                <a:rPr lang="en" sz="1300">
                  <a:solidFill>
                    <a:srgbClr val="0C58D3"/>
                  </a:solidFill>
                  <a:latin typeface="Roboto"/>
                  <a:ea typeface="Roboto"/>
                  <a:cs typeface="Roboto"/>
                  <a:sym typeface="Roboto"/>
                </a:rPr>
                <a:t>Long messages</a:t>
              </a:r>
              <a:endParaRPr sz="1300">
                <a:solidFill>
                  <a:srgbClr val="0C58D3"/>
                </a:solidFill>
                <a:latin typeface="Roboto"/>
                <a:ea typeface="Roboto"/>
                <a:cs typeface="Roboto"/>
                <a:sym typeface="Roboto"/>
              </a:endParaRPr>
            </a:p>
            <a:p>
              <a:pPr indent="-311150" lvl="0" marL="457200" rtl="0" algn="l">
                <a:lnSpc>
                  <a:spcPct val="115000"/>
                </a:lnSpc>
                <a:spcBef>
                  <a:spcPts val="0"/>
                </a:spcBef>
                <a:spcAft>
                  <a:spcPts val="0"/>
                </a:spcAft>
                <a:buClr>
                  <a:srgbClr val="0C58D3"/>
                </a:buClr>
                <a:buSzPts val="1300"/>
                <a:buFont typeface="Roboto"/>
                <a:buChar char="●"/>
              </a:pPr>
              <a:r>
                <a:rPr lang="en" sz="1300">
                  <a:solidFill>
                    <a:srgbClr val="0C58D3"/>
                  </a:solidFill>
                  <a:latin typeface="Roboto"/>
                  <a:ea typeface="Roboto"/>
                  <a:cs typeface="Roboto"/>
                  <a:sym typeface="Roboto"/>
                </a:rPr>
                <a:t>Not suitable time</a:t>
              </a:r>
              <a:endParaRPr sz="1300">
                <a:solidFill>
                  <a:srgbClr val="0C58D3"/>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0C58D3"/>
                </a:solidFill>
                <a:latin typeface="Roboto"/>
                <a:ea typeface="Roboto"/>
                <a:cs typeface="Roboto"/>
                <a:sym typeface="Roboto"/>
              </a:endParaRPr>
            </a:p>
          </p:txBody>
        </p:sp>
      </p:grpSp>
      <p:grpSp>
        <p:nvGrpSpPr>
          <p:cNvPr id="145" name="Google Shape;145;p20"/>
          <p:cNvGrpSpPr/>
          <p:nvPr/>
        </p:nvGrpSpPr>
        <p:grpSpPr>
          <a:xfrm>
            <a:off x="348097" y="828108"/>
            <a:ext cx="8447813" cy="524131"/>
            <a:chOff x="1593000" y="2322568"/>
            <a:chExt cx="5957975" cy="643500"/>
          </a:xfrm>
        </p:grpSpPr>
        <p:sp>
          <p:nvSpPr>
            <p:cNvPr id="146" name="Google Shape;146;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rgbClr val="FFFFFF"/>
                  </a:solidFill>
                  <a:latin typeface="Roboto"/>
                  <a:ea typeface="Roboto"/>
                  <a:cs typeface="Roboto"/>
                  <a:sym typeface="Roboto"/>
                </a:rPr>
                <a:t>Findings</a:t>
              </a:r>
              <a:endParaRPr b="1" sz="1500">
                <a:solidFill>
                  <a:srgbClr val="FFFFFF"/>
                </a:solidFill>
                <a:latin typeface="Roboto"/>
                <a:ea typeface="Roboto"/>
                <a:cs typeface="Roboto"/>
                <a:sym typeface="Roboto"/>
              </a:endParaRPr>
            </a:p>
          </p:txBody>
        </p:sp>
        <p:sp>
          <p:nvSpPr>
            <p:cNvPr id="150" name="Google Shape;150;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00</a:t>
              </a:r>
              <a:endParaRPr sz="2600">
                <a:solidFill>
                  <a:srgbClr val="FFFFFF"/>
                </a:solidFill>
                <a:latin typeface="Roboto Thin"/>
                <a:ea typeface="Roboto Thin"/>
                <a:cs typeface="Roboto Thin"/>
                <a:sym typeface="Roboto Thin"/>
              </a:endParaRPr>
            </a:p>
          </p:txBody>
        </p:sp>
        <p:sp>
          <p:nvSpPr>
            <p:cNvPr id="152" name="Google Shape;152;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ctr">
                <a:lnSpc>
                  <a:spcPct val="115000"/>
                </a:lnSpc>
                <a:spcBef>
                  <a:spcPts val="0"/>
                </a:spcBef>
                <a:spcAft>
                  <a:spcPts val="0"/>
                </a:spcAft>
                <a:buNone/>
              </a:pPr>
              <a:r>
                <a:rPr b="1" lang="en" sz="1600">
                  <a:solidFill>
                    <a:srgbClr val="0C58D3"/>
                  </a:solidFill>
                  <a:latin typeface="Roboto"/>
                  <a:ea typeface="Roboto"/>
                  <a:cs typeface="Roboto"/>
                  <a:sym typeface="Roboto"/>
                </a:rPr>
                <a:t>Causes</a:t>
              </a:r>
              <a:endParaRPr b="1" sz="1600">
                <a:solidFill>
                  <a:srgbClr val="0C58D3"/>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0C58D3"/>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rgbClr val="000000"/>
              </a:buClr>
              <a:buSzPts val="3000"/>
              <a:buFont typeface="Arial"/>
              <a:buNone/>
            </a:pPr>
            <a:r>
              <a:rPr lang="en" sz="3300">
                <a:latin typeface="Calibri"/>
                <a:ea typeface="Calibri"/>
                <a:cs typeface="Calibri"/>
                <a:sym typeface="Calibri"/>
              </a:rPr>
              <a:t>Hypothesis</a:t>
            </a:r>
            <a:endParaRPr sz="3500">
              <a:latin typeface="Calibri"/>
              <a:ea typeface="Calibri"/>
              <a:cs typeface="Calibri"/>
              <a:sym typeface="Calibri"/>
            </a:endParaRPr>
          </a:p>
        </p:txBody>
      </p:sp>
      <p:sp>
        <p:nvSpPr>
          <p:cNvPr id="158" name="Google Shape;15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LinkedIn Message receivers are not preferring messages with long characters, that why they’re mostly either respond in exaggerated time or eventually not respond.  </a:t>
            </a:r>
            <a:endParaRPr sz="1600"/>
          </a:p>
          <a:p>
            <a:pPr indent="-330200" lvl="0" marL="457200" rtl="0" algn="l">
              <a:spcBef>
                <a:spcPts val="0"/>
              </a:spcBef>
              <a:spcAft>
                <a:spcPts val="0"/>
              </a:spcAft>
              <a:buSzPts val="1600"/>
              <a:buChar char="●"/>
            </a:pPr>
            <a:r>
              <a:rPr lang="en" sz="1600"/>
              <a:t>Weekends are not the suitable for sending messages either from recruiter or job seeker.</a:t>
            </a:r>
            <a:endParaRPr sz="1600"/>
          </a:p>
          <a:p>
            <a:pPr indent="-330200" lvl="0" marL="457200" rtl="0" algn="l">
              <a:spcBef>
                <a:spcPts val="0"/>
              </a:spcBef>
              <a:spcAft>
                <a:spcPts val="0"/>
              </a:spcAft>
              <a:buSzPts val="1600"/>
              <a:buChar char="●"/>
            </a:pPr>
            <a:r>
              <a:rPr lang="en" sz="1600"/>
              <a:t> Message details( Sender Job title, Salary Range, Company overview, refer common employer, etc ) are very effective factors that give interest to the receiver to reply.</a:t>
            </a:r>
            <a:endParaRPr sz="1600"/>
          </a:p>
          <a:p>
            <a:pPr indent="0" lvl="0" marL="45720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