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8" r:id="rId2"/>
    <p:sldId id="257" r:id="rId3"/>
    <p:sldId id="258" r:id="rId4"/>
    <p:sldId id="259" r:id="rId5"/>
    <p:sldId id="260" r:id="rId6"/>
    <p:sldId id="289" r:id="rId7"/>
    <p:sldId id="290" r:id="rId8"/>
    <p:sldId id="264" r:id="rId9"/>
    <p:sldId id="265" r:id="rId10"/>
    <p:sldId id="266" r:id="rId11"/>
    <p:sldId id="292" r:id="rId12"/>
    <p:sldId id="269" r:id="rId13"/>
    <p:sldId id="270" r:id="rId14"/>
    <p:sldId id="271" r:id="rId15"/>
    <p:sldId id="272" r:id="rId16"/>
    <p:sldId id="263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1" r:id="rId34"/>
    <p:sldId id="2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Greeshma" initials="MG" lastIdx="3" clrIdx="0">
    <p:extLst>
      <p:ext uri="{19B8F6BF-5375-455C-9EA6-DF929625EA0E}">
        <p15:presenceInfo xmlns:p15="http://schemas.microsoft.com/office/powerpoint/2012/main" xmlns="" userId="e6f499d3f3872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FDC76-6B69-0F4E-82C8-A2DBB87F8B69}" type="datetimeFigureOut">
              <a:rPr lang="en-US"/>
              <a:pPr/>
              <a:t>30-Oct-2017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1E31-20E9-F543-80F2-CAE9879AFF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7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30-Oct-2017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hyperlink" Target="https://en.wikipedia.org/wiki/Web_framewor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ortoiseg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4D822-7228-A246-A35D-AD84E462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164431"/>
          </a:xfrm>
        </p:spPr>
        <p:txBody>
          <a:bodyPr>
            <a:normAutofit/>
          </a:bodyPr>
          <a:lstStyle/>
          <a:p>
            <a:r>
              <a:rPr lang="en-GB" sz="4400" b="1" dirty="0">
                <a:cs typeface="Times New Roman" pitchFamily="18" charset="0"/>
              </a:rPr>
              <a:t>Git Management (Tortoise git) </a:t>
            </a:r>
            <a:endParaRPr lang="en-US" sz="4400" b="1" dirty="0"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70AF3-D217-1143-AC9C-B64166E0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3893345"/>
            <a:ext cx="6399212" cy="1821655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Presenter,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Mary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Greeshma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T. V,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Junior Software Engineer Trainee, </a:t>
            </a:r>
          </a:p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Maxwell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GeoSystems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India Private Ltd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6541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C588C-5752-A349-8306-E1F2721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056" y="677688"/>
            <a:ext cx="8911687" cy="73320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5210F-DE99-7948-AE59-9D28037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650" y="1410891"/>
            <a:ext cx="7397353" cy="3777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Shell Integration</a:t>
            </a:r>
          </a:p>
          <a:p>
            <a:r>
              <a:rPr lang="en-GB" sz="2000" dirty="0"/>
              <a:t>Icon  overlays </a:t>
            </a:r>
          </a:p>
          <a:p>
            <a:r>
              <a:rPr lang="en-GB" sz="2000" dirty="0"/>
              <a:t>Easy access to git commands </a:t>
            </a:r>
          </a:p>
          <a:p>
            <a:r>
              <a:rPr lang="en-GB" sz="2000" dirty="0"/>
              <a:t>Distributed version control </a:t>
            </a:r>
          </a:p>
          <a:p>
            <a:r>
              <a:rPr lang="en-GB" sz="2000" dirty="0"/>
              <a:t>Atomic commits</a:t>
            </a:r>
          </a:p>
          <a:p>
            <a:r>
              <a:rPr lang="en-GB" sz="2000" dirty="0"/>
              <a:t>Efficient  handling of large project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036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Icon Overlays</a:t>
            </a:r>
            <a:endParaRPr lang="en-US" sz="4000" b="1" dirty="0"/>
          </a:p>
        </p:txBody>
      </p:sp>
      <p:pic>
        <p:nvPicPr>
          <p:cNvPr id="4" name="Content Placeholder 3" descr="Icon overla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752600"/>
            <a:ext cx="9162988" cy="3708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0C25E-8116-8A4F-B8B5-B3221476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078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2AB07F-BB47-CB4D-8301-5E5B8305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789"/>
            <a:ext cx="8915400" cy="5357811"/>
          </a:xfrm>
        </p:spPr>
        <p:txBody>
          <a:bodyPr>
            <a:noAutofit/>
          </a:bodyPr>
          <a:lstStyle/>
          <a:p>
            <a:r>
              <a:rPr lang="en-GB" sz="2000" dirty="0"/>
              <a:t> git </a:t>
            </a:r>
            <a:r>
              <a:rPr lang="en-GB" sz="2000" dirty="0" err="1"/>
              <a:t>config</a:t>
            </a:r>
            <a:r>
              <a:rPr lang="en-GB" sz="2000" dirty="0"/>
              <a:t> - sets configuration  values</a:t>
            </a:r>
          </a:p>
          <a:p>
            <a:r>
              <a:rPr lang="en-GB" sz="2000" dirty="0"/>
              <a:t>git  init -  initializes  a git repository </a:t>
            </a:r>
          </a:p>
          <a:p>
            <a:r>
              <a:rPr lang="en-GB" sz="2000" dirty="0"/>
              <a:t>git clone -  Make a git repository copy from a remote  source </a:t>
            </a:r>
          </a:p>
          <a:p>
            <a:r>
              <a:rPr lang="en-GB" sz="2000" dirty="0"/>
              <a:t>git add -  adds file changes  in your working directory  to your index </a:t>
            </a:r>
          </a:p>
          <a:p>
            <a:r>
              <a:rPr lang="en-GB" sz="2000" dirty="0"/>
              <a:t>git </a:t>
            </a:r>
            <a:r>
              <a:rPr lang="en-GB" sz="2000" dirty="0" err="1"/>
              <a:t>rm</a:t>
            </a:r>
            <a:r>
              <a:rPr lang="en-GB" sz="2000" dirty="0"/>
              <a:t> -  remove files from your index and your working directory </a:t>
            </a:r>
          </a:p>
          <a:p>
            <a:r>
              <a:rPr lang="en-GB" sz="2000" dirty="0"/>
              <a:t>git commit – takes all the changes written  in the index, creates a  new commit object  pointer to it and sets the branch to point  to that new commit. </a:t>
            </a:r>
          </a:p>
          <a:p>
            <a:r>
              <a:rPr lang="en-GB" sz="2000" dirty="0"/>
              <a:t>git  status – Shows your status of files in the index  versus  the working  directory </a:t>
            </a:r>
          </a:p>
          <a:p>
            <a:r>
              <a:rPr lang="en-GB" sz="2000" dirty="0"/>
              <a:t>git branch – List existing  branches</a:t>
            </a:r>
          </a:p>
          <a:p>
            <a:r>
              <a:rPr lang="en-GB" sz="2000" dirty="0"/>
              <a:t>git  checkout – checkout  a different  branch – switches branches by updating  the index, working tree and HEAD to reflect  the chosen branch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3037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B73BC-C05F-374B-9F58-E8974775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3234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bg1">
                    <a:lumMod val="25000"/>
                  </a:schemeClr>
                </a:solidFill>
              </a:rPr>
              <a:t>Major Commamds</a:t>
            </a:r>
            <a:endParaRPr lang="en-US" sz="4000" b="1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2ED4F-6BF5-8644-B78C-63997498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190" y="1571625"/>
            <a:ext cx="8915400" cy="5250656"/>
          </a:xfrm>
        </p:spPr>
        <p:txBody>
          <a:bodyPr>
            <a:noAutofit/>
          </a:bodyPr>
          <a:lstStyle/>
          <a:p>
            <a:r>
              <a:rPr lang="en-GB" sz="2000" dirty="0"/>
              <a:t>git merge -  Merge one or more branches  into you current  branch</a:t>
            </a:r>
          </a:p>
          <a:p>
            <a:r>
              <a:rPr lang="en-GB" sz="2000" dirty="0"/>
              <a:t>git reset – Resets your index and working  directory  to the state of your  last commit</a:t>
            </a:r>
          </a:p>
          <a:p>
            <a:r>
              <a:rPr lang="en-GB" sz="2000" dirty="0"/>
              <a:t>git stash -  Temporarily saves changes  that you </a:t>
            </a:r>
            <a:r>
              <a:rPr lang="en-GB" sz="2000" dirty="0" err="1"/>
              <a:t>dont</a:t>
            </a:r>
            <a:r>
              <a:rPr lang="en-GB" sz="2000" dirty="0"/>
              <a:t> want to commit </a:t>
            </a:r>
            <a:r>
              <a:rPr lang="en-GB" sz="2000" dirty="0" smtClean="0"/>
              <a:t>immediately</a:t>
            </a:r>
            <a:r>
              <a:rPr lang="en-GB" sz="2000" dirty="0"/>
              <a:t>. </a:t>
            </a:r>
          </a:p>
          <a:p>
            <a:r>
              <a:rPr lang="en-GB" sz="2000" dirty="0"/>
              <a:t>git  tag – tags a specific  commit with a simple human readable handle  that never moves</a:t>
            </a:r>
          </a:p>
          <a:p>
            <a:r>
              <a:rPr lang="en-GB" sz="2000" dirty="0"/>
              <a:t>git fetch -  fetches all  objects  from the  remote repository  that are not present  in the  local one</a:t>
            </a:r>
          </a:p>
          <a:p>
            <a:r>
              <a:rPr lang="en-GB" sz="2000" dirty="0"/>
              <a:t>git  pull -   fetches the files from the remote repository  and merges it with your  local one</a:t>
            </a:r>
          </a:p>
          <a:p>
            <a:r>
              <a:rPr lang="en-GB" sz="2000" dirty="0"/>
              <a:t>git  push -  pushes all modified local objects  to the remote repository and advances its branches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295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65B39-8961-B247-AB1B-125AFB0F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Major Commands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BB851-E2BF-9946-BEDE-A86F044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8782"/>
            <a:ext cx="8307784" cy="3875484"/>
          </a:xfrm>
        </p:spPr>
        <p:txBody>
          <a:bodyPr>
            <a:normAutofit/>
          </a:bodyPr>
          <a:lstStyle/>
          <a:p>
            <a:r>
              <a:rPr lang="en-GB" sz="2000"/>
              <a:t>git   remote  -  show  all the remote versions of your repository</a:t>
            </a:r>
          </a:p>
          <a:p>
            <a:r>
              <a:rPr lang="en-GB" sz="2000"/>
              <a:t> git show -  show information  about git object</a:t>
            </a:r>
          </a:p>
          <a:p>
            <a:r>
              <a:rPr lang="en-GB" sz="2000"/>
              <a:t>git log -  Shows a listing of commitson a branch includes the corresponding  details </a:t>
            </a:r>
          </a:p>
          <a:p>
            <a:r>
              <a:rPr lang="en-GB" sz="2000"/>
              <a:t>git diff -  generate patch files or statistics of differences  between path or file in your repository </a:t>
            </a:r>
          </a:p>
          <a:p>
            <a:r>
              <a:rPr lang="en-GB" sz="2000"/>
              <a:t>git archive -  creates  a tar or zip file </a:t>
            </a:r>
          </a:p>
          <a:p>
            <a:r>
              <a:rPr lang="en-GB" sz="2000"/>
              <a:t>git gc -  grbage collector  optimises  your repositor</a:t>
            </a:r>
          </a:p>
          <a:p>
            <a:r>
              <a:rPr lang="en-GB" sz="2000"/>
              <a:t>git prune -  remove object that are no longer pointed. </a:t>
            </a:r>
          </a:p>
          <a:p>
            <a:endParaRPr lang="en-GB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10244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26786E5-DEC7-8F4F-88D7-58153128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371600"/>
            <a:ext cx="6818966" cy="455082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75170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6167D-34E5-D248-8A97-2AD0EA3C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0359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b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C04A67-A315-304C-9E09-4545B6D6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47800"/>
            <a:ext cx="8915400" cy="43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GitHub.com is a site for online storage of git repositories.</a:t>
            </a:r>
          </a:p>
          <a:p>
            <a:r>
              <a:rPr lang="en-GB" sz="2000" dirty="0"/>
              <a:t>You can create a remote  repo there and push code to it</a:t>
            </a:r>
          </a:p>
          <a:p>
            <a:r>
              <a:rPr lang="en-GB" sz="2000" dirty="0"/>
              <a:t>Many open source projects  use it, such  as the Linux kernel </a:t>
            </a:r>
          </a:p>
          <a:p>
            <a:r>
              <a:rPr lang="en-GB" sz="2000" dirty="0"/>
              <a:t>You can get free space  for open source projects, or you can pay for private projects. </a:t>
            </a:r>
            <a:endParaRPr lang="en-US" sz="20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EF51D35D-B21B-5647-AF98-5D8F1972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81400"/>
            <a:ext cx="3480197" cy="19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039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Bitbucket</a:t>
            </a:r>
            <a:r>
              <a:rPr lang="en-US" dirty="0" smtClean="0"/>
              <a:t> is a web-based hosting service for projects.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Bitbucket</a:t>
            </a:r>
            <a:r>
              <a:rPr lang="en-US" dirty="0" smtClean="0"/>
              <a:t> offers both commercial plans and free accounts.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does not offer private repositories with their free plan.</a:t>
            </a:r>
          </a:p>
          <a:p>
            <a:r>
              <a:rPr lang="en-US" dirty="0" smtClean="0"/>
              <a:t> This is where </a:t>
            </a:r>
            <a:r>
              <a:rPr lang="en-US" dirty="0" err="1" smtClean="0"/>
              <a:t>Bitbucket</a:t>
            </a:r>
            <a:r>
              <a:rPr lang="en-US" dirty="0" smtClean="0"/>
              <a:t> comes in. With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written in </a:t>
            </a:r>
            <a:r>
              <a:rPr lang="en-US" u="sng" dirty="0" smtClean="0">
                <a:hlinkClick r:id="rId2"/>
              </a:rPr>
              <a:t>Python</a:t>
            </a:r>
            <a:r>
              <a:rPr lang="en-US" dirty="0" smtClean="0"/>
              <a:t> using the </a:t>
            </a:r>
            <a:r>
              <a:rPr lang="en-US" dirty="0" err="1" smtClean="0">
                <a:hlinkClick r:id="rId3"/>
              </a:rPr>
              <a:t>Django</a:t>
            </a:r>
            <a:r>
              <a:rPr lang="en-US" dirty="0" smtClean="0"/>
              <a:t> </a:t>
            </a:r>
            <a:r>
              <a:rPr lang="en-US" dirty="0" smtClean="0">
                <a:hlinkClick r:id="rId4"/>
              </a:rPr>
              <a:t>web framework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bitbuc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47303"/>
            <a:ext cx="3352800" cy="1067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6378"/>
            <a:ext cx="8915400" cy="4996822"/>
          </a:xfrm>
        </p:spPr>
        <p:txBody>
          <a:bodyPr/>
          <a:lstStyle/>
          <a:p>
            <a:r>
              <a:rPr lang="en-US" b="1" dirty="0" smtClean="0"/>
              <a:t>Prerequisites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     You already have a </a:t>
            </a:r>
            <a:r>
              <a:rPr lang="en-US" dirty="0" err="1" smtClean="0"/>
              <a:t>Bitbucket</a:t>
            </a:r>
            <a:r>
              <a:rPr lang="en-US" dirty="0" smtClean="0"/>
              <a:t> account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Step 1: Install </a:t>
            </a:r>
            <a:r>
              <a:rPr lang="en-US" b="1" dirty="0" err="1" smtClean="0"/>
              <a:t>GitHub</a:t>
            </a:r>
            <a:r>
              <a:rPr lang="en-US" b="1" dirty="0" smtClean="0"/>
              <a:t> for Windows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for Windows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GitHub</a:t>
            </a:r>
            <a:r>
              <a:rPr lang="en-US" dirty="0" smtClean="0"/>
              <a:t> for Windows, using your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. Note: </a:t>
            </a:r>
            <a:r>
              <a:rPr lang="en-US" dirty="0" err="1" smtClean="0"/>
              <a:t>Git</a:t>
            </a:r>
            <a:r>
              <a:rPr lang="en-US" dirty="0" smtClean="0"/>
              <a:t> will label your commits with this info (including your </a:t>
            </a:r>
            <a:r>
              <a:rPr lang="en-US" dirty="0" err="1" smtClean="0"/>
              <a:t>Bitbucket</a:t>
            </a:r>
            <a:r>
              <a:rPr lang="en-US" dirty="0" smtClean="0"/>
              <a:t> commits).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There is no step 4. </a:t>
            </a:r>
            <a:r>
              <a:rPr lang="en-US" dirty="0" err="1" smtClean="0"/>
              <a:t>GitHub</a:t>
            </a:r>
            <a:r>
              <a:rPr lang="en-US" dirty="0" smtClean="0"/>
              <a:t> for Windows will automatically add a new public SSH key to your account. Honestly, they have the easiest setup.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Continue….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9200"/>
            <a:ext cx="8915400" cy="469202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7" name="Picture 6" descr="gith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6553200" cy="2032401"/>
          </a:xfrm>
          <a:prstGeom prst="rect">
            <a:avLst/>
          </a:prstGeom>
        </p:spPr>
      </p:pic>
      <p:pic>
        <p:nvPicPr>
          <p:cNvPr id="8" name="Picture 7" descr="githu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81400"/>
            <a:ext cx="6629400" cy="28125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8F0E0-01F9-A749-90E4-A0EB1944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0109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1">
                    <a:lumMod val="25000"/>
                  </a:schemeClr>
                </a:solidFill>
              </a:rPr>
              <a:t>Overview </a:t>
            </a:r>
            <a:endParaRPr lang="en-US" sz="4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A41BB-2542-E547-B673-7248DCDE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5202"/>
            <a:ext cx="8915400" cy="363259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 What is version control </a:t>
            </a:r>
            <a:r>
              <a:rPr lang="en-GB" sz="2400" dirty="0" smtClean="0"/>
              <a:t>?</a:t>
            </a:r>
            <a:endParaRPr lang="en-GB" sz="2400" dirty="0"/>
          </a:p>
          <a:p>
            <a:r>
              <a:rPr lang="en-GB" sz="2400" dirty="0"/>
              <a:t>What  is Git?</a:t>
            </a:r>
          </a:p>
          <a:p>
            <a:r>
              <a:rPr lang="en-GB" sz="2400" dirty="0" smtClean="0"/>
              <a:t>Installation</a:t>
            </a:r>
            <a:endParaRPr lang="en-GB" sz="2400" dirty="0"/>
          </a:p>
          <a:p>
            <a:r>
              <a:rPr lang="en-GB" sz="2400" dirty="0"/>
              <a:t>Tortoise </a:t>
            </a:r>
            <a:r>
              <a:rPr lang="en-GB" sz="2400" dirty="0" smtClean="0"/>
              <a:t>Git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Features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Commands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Bitbucket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err="1" smtClean="0"/>
              <a:t>GitHub</a:t>
            </a:r>
            <a:endParaRPr lang="en-GB" sz="2200" dirty="0" smtClean="0"/>
          </a:p>
          <a:p>
            <a:pPr lvl="1">
              <a:buFont typeface="Wingdings" pitchFamily="2" charset="2"/>
              <a:buChar char="q"/>
            </a:pPr>
            <a:r>
              <a:rPr lang="en-GB" sz="2200" dirty="0" smtClean="0"/>
              <a:t>Implementation</a:t>
            </a:r>
            <a:endParaRPr lang="en-GB" sz="22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735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b="1" dirty="0" smtClean="0"/>
              <a:t>Step 2: Create SSH identity for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To make sure we don’t have to enter our username and password every time we push to or pull from the </a:t>
            </a:r>
            <a:r>
              <a:rPr lang="en-US" dirty="0" err="1" smtClean="0"/>
              <a:t>Bitbucket</a:t>
            </a:r>
            <a:r>
              <a:rPr lang="en-US" dirty="0" smtClean="0"/>
              <a:t> repository, we should use SSH (secure shell)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 Lets go ahead and create our SSH identity to communicate with </a:t>
            </a:r>
            <a:r>
              <a:rPr lang="en-US" dirty="0" err="1" smtClean="0"/>
              <a:t>Bitbucket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     Launch </a:t>
            </a:r>
            <a:r>
              <a:rPr lang="en-US" dirty="0" err="1" smtClean="0"/>
              <a:t>GitHub</a:t>
            </a:r>
            <a:r>
              <a:rPr lang="en-US" dirty="0" smtClean="0"/>
              <a:t> for Windows. Click on the gear icon (in the upper-right corner), then click on </a:t>
            </a:r>
            <a:r>
              <a:rPr lang="en-US" i="1" dirty="0" smtClean="0"/>
              <a:t>Options</a:t>
            </a:r>
            <a:r>
              <a:rPr lang="en-US" dirty="0" smtClean="0"/>
              <a:t>. Under </a:t>
            </a:r>
            <a:r>
              <a:rPr lang="en-US" b="1" dirty="0" smtClean="0"/>
              <a:t>Default shell</a:t>
            </a:r>
            <a:r>
              <a:rPr lang="en-US" dirty="0" smtClean="0"/>
              <a:t>, change that from </a:t>
            </a:r>
            <a:r>
              <a:rPr lang="en-US" i="1" dirty="0" err="1" smtClean="0"/>
              <a:t>PowerShell</a:t>
            </a:r>
            <a:r>
              <a:rPr lang="en-US" dirty="0" smtClean="0"/>
              <a:t> to </a:t>
            </a:r>
            <a:r>
              <a:rPr lang="en-US" i="1" dirty="0" err="1" smtClean="0"/>
              <a:t>Git</a:t>
            </a:r>
            <a:r>
              <a:rPr lang="en-US" i="1" dirty="0" smtClean="0"/>
              <a:t> Bash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githubsh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229100"/>
            <a:ext cx="4029075" cy="16383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 startAt="2"/>
            </a:pPr>
            <a:r>
              <a:rPr lang="en-US" dirty="0" smtClean="0"/>
              <a:t>Double-click on the shortcut named </a:t>
            </a:r>
            <a:r>
              <a:rPr lang="en-US" i="1" dirty="0" err="1" smtClean="0"/>
              <a:t>Git</a:t>
            </a:r>
            <a:r>
              <a:rPr lang="en-US" i="1" dirty="0" smtClean="0"/>
              <a:t> Shell</a:t>
            </a:r>
            <a:r>
              <a:rPr lang="en-US" dirty="0" smtClean="0"/>
              <a:t> that you see on your Windows desktop.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Type the following command and press Enter →</a:t>
            </a:r>
            <a:br>
              <a:rPr lang="en-US" dirty="0" smtClean="0"/>
            </a:br>
            <a:r>
              <a:rPr lang="en-US" dirty="0" err="1" smtClean="0"/>
              <a:t>ssh-keygen</a:t>
            </a:r>
            <a:r>
              <a:rPr lang="en-US" dirty="0" smtClean="0"/>
              <a:t> -t </a:t>
            </a:r>
            <a:r>
              <a:rPr lang="en-US" dirty="0" err="1" smtClean="0"/>
              <a:t>rsa</a:t>
            </a:r>
            <a:r>
              <a:rPr lang="en-US" dirty="0" smtClean="0"/>
              <a:t> -C "johndoe@doebrothers.com"</a:t>
            </a:r>
            <a:br>
              <a:rPr lang="en-US" dirty="0" smtClean="0"/>
            </a:br>
            <a:r>
              <a:rPr lang="en-US" dirty="0" smtClean="0"/>
              <a:t>(use your email address registered with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file name. Type the following and press Enter →</a:t>
            </a:r>
            <a:br>
              <a:rPr lang="en-US" dirty="0" smtClean="0"/>
            </a:br>
            <a:r>
              <a:rPr lang="en-US" dirty="0" smtClean="0"/>
              <a:t>/c/Users/&lt;your user name&gt;/.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bitbucket_rsa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(use your Windows user name)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You will be prompted to provide a passphrase. Press Enter →</a:t>
            </a:r>
          </a:p>
          <a:p>
            <a:pPr>
              <a:buFont typeface="+mj-lt"/>
              <a:buAutoNum type="arabicPeriod" startAt="2"/>
            </a:pPr>
            <a:r>
              <a:rPr lang="en-US" dirty="0" smtClean="0"/>
              <a:t>Copy the contents of your newly created public key to the clipboard:</a:t>
            </a:r>
            <a:br>
              <a:rPr lang="en-US" dirty="0" smtClean="0"/>
            </a:br>
            <a:r>
              <a:rPr lang="en-US" dirty="0" smtClean="0"/>
              <a:t>clip &lt; ~/.</a:t>
            </a:r>
            <a:r>
              <a:rPr lang="en-US" dirty="0" err="1" smtClean="0"/>
              <a:t>ssh</a:t>
            </a:r>
            <a:r>
              <a:rPr lang="en-US" dirty="0" smtClean="0"/>
              <a:t>/bitbucket_rsa.pub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3048000"/>
          </a:xfrm>
        </p:spPr>
        <p:txBody>
          <a:bodyPr/>
          <a:lstStyle/>
          <a:p>
            <a:r>
              <a:rPr lang="en-US" b="1" dirty="0" smtClean="0"/>
              <a:t>Step 3: Add your public key to </a:t>
            </a:r>
            <a:r>
              <a:rPr lang="en-US" b="1" dirty="0" err="1" smtClean="0"/>
              <a:t>Bitbucket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Bitbucket</a:t>
            </a:r>
            <a:r>
              <a:rPr lang="en-US" dirty="0" smtClean="0"/>
              <a:t> and click on your avatar (in the upper-right corner), then click on </a:t>
            </a:r>
            <a:r>
              <a:rPr lang="en-US" i="1" dirty="0" err="1" smtClean="0"/>
              <a:t>Bitbucket</a:t>
            </a:r>
            <a:r>
              <a:rPr lang="en-US" i="1" dirty="0" smtClean="0"/>
              <a:t> settings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SSH keys</a:t>
            </a:r>
            <a:r>
              <a:rPr lang="en-US" dirty="0" smtClean="0"/>
              <a:t> in  the side bar, then click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Add 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 the </a:t>
            </a:r>
            <a:r>
              <a:rPr lang="en-US" b="1" dirty="0" smtClean="0"/>
              <a:t>Add SSH key</a:t>
            </a:r>
            <a:r>
              <a:rPr lang="en-US" dirty="0" smtClean="0"/>
              <a:t> popup that comes up, paste your public key in the text box  labeled </a:t>
            </a:r>
            <a:r>
              <a:rPr lang="en-US" b="1" dirty="0" smtClean="0"/>
              <a:t>Key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 the button  labeled </a:t>
            </a:r>
            <a:r>
              <a:rPr lang="en-US" b="1" dirty="0" smtClean="0"/>
              <a:t>Add key</a:t>
            </a:r>
            <a:r>
              <a:rPr lang="en-US" dirty="0" smtClean="0"/>
              <a:t> to save and close the popup.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4. Create a SSH </a:t>
            </a:r>
            <a:r>
              <a:rPr lang="en-US" b="1" dirty="0" err="1" smtClean="0"/>
              <a:t>config</a:t>
            </a:r>
            <a:r>
              <a:rPr lang="en-US" b="1" dirty="0" smtClean="0"/>
              <a:t> file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Using your favorite text editor, create a new file here or edit the file if it already exists:</a:t>
            </a:r>
            <a:br>
              <a:rPr lang="en-US" dirty="0" smtClean="0"/>
            </a:br>
            <a:r>
              <a:rPr lang="en-US" dirty="0" smtClean="0"/>
              <a:t>c:\Users\&lt;your user name&gt;\.</a:t>
            </a:r>
            <a:r>
              <a:rPr lang="en-US" dirty="0" err="1" smtClean="0"/>
              <a:t>ssh</a:t>
            </a:r>
            <a:r>
              <a:rPr lang="en-US" dirty="0" smtClean="0"/>
              <a:t>\</a:t>
            </a:r>
            <a:r>
              <a:rPr lang="en-US" dirty="0" err="1" smtClean="0"/>
              <a:t>config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Add an entry to the configuration file for </a:t>
            </a:r>
            <a:r>
              <a:rPr lang="en-US" dirty="0" err="1" smtClean="0"/>
              <a:t>GitHub</a:t>
            </a:r>
            <a:r>
              <a:rPr lang="en-US" dirty="0" smtClean="0"/>
              <a:t> using the following format. Note: the second line is indented. That single space is important, so make sure you include it.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Host github.com </a:t>
            </a:r>
            <a:r>
              <a:rPr lang="en-US" dirty="0" err="1" smtClean="0"/>
              <a:t>IdentityFile</a:t>
            </a:r>
            <a:r>
              <a:rPr lang="en-US" dirty="0" smtClean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github_rsa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Save and close the file.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/>
          <a:lstStyle/>
          <a:p>
            <a:r>
              <a:rPr lang="en-US" b="1" dirty="0" smtClean="0"/>
              <a:t>Step 5. Install </a:t>
            </a:r>
            <a:r>
              <a:rPr lang="en-US" b="1" dirty="0" err="1" smtClean="0"/>
              <a:t>TortoiseGit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Download </a:t>
            </a:r>
            <a:r>
              <a:rPr lang="en-US" dirty="0" err="1" smtClean="0">
                <a:hlinkClick r:id="rId2"/>
              </a:rPr>
              <a:t>TortoiseGit</a:t>
            </a:r>
            <a:r>
              <a:rPr lang="en-US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Start the installation and 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come to the following step. Choose </a:t>
            </a:r>
            <a:r>
              <a:rPr lang="en-US" b="1" dirty="0" err="1" smtClean="0"/>
              <a:t>OpenSSH</a:t>
            </a:r>
            <a:r>
              <a:rPr lang="en-US" b="1" dirty="0" smtClean="0"/>
              <a:t>, </a:t>
            </a:r>
            <a:r>
              <a:rPr lang="en-US" b="1" dirty="0" err="1" smtClean="0"/>
              <a:t>Git</a:t>
            </a:r>
            <a:r>
              <a:rPr lang="en-US" b="1" dirty="0" smtClean="0"/>
              <a:t> default SSH Client</a:t>
            </a:r>
            <a:r>
              <a:rPr lang="en-US" dirty="0" smtClean="0"/>
              <a:t> here.</a:t>
            </a:r>
          </a:p>
          <a:p>
            <a:endParaRPr lang="en-US" dirty="0"/>
          </a:p>
        </p:txBody>
      </p:sp>
      <p:pic>
        <p:nvPicPr>
          <p:cNvPr id="4" name="Picture 3" descr="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971800"/>
            <a:ext cx="466725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12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dirty="0" smtClean="0"/>
              <a:t>Keep clicking </a:t>
            </a:r>
            <a:r>
              <a:rPr lang="en-US" b="1" dirty="0" smtClean="0"/>
              <a:t>Next</a:t>
            </a:r>
            <a:r>
              <a:rPr lang="en-US" dirty="0" smtClean="0"/>
              <a:t> until you have completed the setup.</a:t>
            </a:r>
          </a:p>
          <a:p>
            <a:pPr>
              <a:buFont typeface="+mj-lt"/>
              <a:buAutoNum type="arabicPeriod" startAt="3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 You should see the following screen. Click on: </a:t>
            </a:r>
            <a:r>
              <a:rPr lang="en-US" b="1" dirty="0" smtClean="0"/>
              <a:t>Set </a:t>
            </a:r>
            <a:r>
              <a:rPr lang="en-US" b="1" dirty="0" err="1" smtClean="0"/>
              <a:t>Git</a:t>
            </a:r>
            <a:r>
              <a:rPr lang="en-US" b="1" dirty="0" smtClean="0"/>
              <a:t> path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+mj-lt"/>
              <a:buAutoNum type="arabicPeriod" startAt="5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Git.exe Path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cmd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67000"/>
            <a:ext cx="3962400" cy="16002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8" name="Content Placeholder 7" descr="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676400"/>
            <a:ext cx="5819775" cy="407670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4958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Click on the button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Check now</a:t>
            </a:r>
            <a:r>
              <a:rPr lang="en-US" dirty="0" smtClean="0"/>
              <a:t> (optional).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i="1" dirty="0" err="1" smtClean="0"/>
              <a:t>TortoiseGit</a:t>
            </a:r>
            <a:r>
              <a:rPr lang="en-US" i="1" dirty="0" smtClean="0"/>
              <a:t> &gt; Settings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Click on </a:t>
            </a:r>
            <a:r>
              <a:rPr lang="en-US" b="1" dirty="0" smtClean="0"/>
              <a:t>Network</a:t>
            </a:r>
            <a:r>
              <a:rPr lang="en-US" dirty="0" smtClean="0"/>
              <a:t> in de side bar.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Paste this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SSH client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C:\Users\&lt;your user name&gt;\</a:t>
            </a:r>
            <a:r>
              <a:rPr lang="en-US" dirty="0" err="1" smtClean="0"/>
              <a:t>AppData</a:t>
            </a:r>
            <a:r>
              <a:rPr lang="en-US" dirty="0" smtClean="0"/>
              <a:t>\Local\</a:t>
            </a:r>
            <a:r>
              <a:rPr lang="en-US" dirty="0" err="1" smtClean="0"/>
              <a:t>GitHub</a:t>
            </a:r>
            <a:r>
              <a:rPr lang="en-US" dirty="0" smtClean="0"/>
              <a:t>\PORTAB~1\</a:t>
            </a:r>
            <a:r>
              <a:rPr lang="en-US" dirty="0" err="1" smtClean="0"/>
              <a:t>usr</a:t>
            </a:r>
            <a:r>
              <a:rPr lang="en-US" dirty="0" smtClean="0"/>
              <a:t>\bin\ssh.exe</a:t>
            </a:r>
            <a:br>
              <a:rPr lang="en-US" dirty="0" smtClean="0"/>
            </a:br>
            <a:r>
              <a:rPr lang="en-US" dirty="0" smtClean="0"/>
              <a:t>(use your Windows user name)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6" descr="q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1399309"/>
            <a:ext cx="5996817" cy="451254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00310"/>
            <a:ext cx="8911687" cy="7474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52600"/>
            <a:ext cx="8915400" cy="3352800"/>
          </a:xfrm>
        </p:spPr>
        <p:txBody>
          <a:bodyPr/>
          <a:lstStyle/>
          <a:p>
            <a:r>
              <a:rPr lang="en-US" b="1" dirty="0" smtClean="0"/>
              <a:t>Step 6. Clone a </a:t>
            </a:r>
            <a:r>
              <a:rPr lang="en-US" b="1" dirty="0" err="1" smtClean="0"/>
              <a:t>Bitbucket</a:t>
            </a:r>
            <a:r>
              <a:rPr lang="en-US" b="1" dirty="0" smtClean="0"/>
              <a:t> repo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Log into </a:t>
            </a:r>
            <a:r>
              <a:rPr lang="en-US" dirty="0" smtClean="0">
                <a:hlinkClick r:id="rId2"/>
              </a:rPr>
              <a:t>bitbucket.org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Go to an existing repository or create a new repository.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Click on </a:t>
            </a:r>
            <a:r>
              <a:rPr lang="en-US" b="1" dirty="0" smtClean="0"/>
              <a:t>Clone</a:t>
            </a:r>
            <a:r>
              <a:rPr lang="en-US" dirty="0" smtClean="0"/>
              <a:t> in the side bar.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 </a:t>
            </a:r>
            <a:r>
              <a:rPr lang="en-US" b="1" dirty="0" smtClean="0"/>
              <a:t>SSH</a:t>
            </a:r>
            <a:r>
              <a:rPr lang="en-US" dirty="0" smtClean="0"/>
              <a:t> from the drop-down.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You will see a text box to the right with all its text selected.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is a command and we don’t need that now. So, copy everything else.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15E14-9161-9B48-92E5-FE9B788C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version control? 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D0E421-9E3A-5349-80D9-5EC20E46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93031"/>
            <a:ext cx="8915400" cy="458986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Category  of s/w tool that  help a s/w team to manage changes of source code over time.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Keeps track of every modification to the </a:t>
            </a:r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code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Two types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Centralized VCS</a:t>
            </a:r>
          </a:p>
          <a:p>
            <a:pPr lvl="1"/>
            <a:r>
              <a:rPr lang="en-GB" dirty="0" smtClean="0">
                <a:solidFill>
                  <a:schemeClr val="bg1">
                    <a:lumMod val="25000"/>
                  </a:schemeClr>
                </a:solidFill>
              </a:rPr>
              <a:t>           Distributed VCS</a:t>
            </a:r>
          </a:p>
          <a:p>
            <a:pPr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u="sng" dirty="0" smtClean="0">
                <a:solidFill>
                  <a:schemeClr val="accent2"/>
                </a:solidFill>
              </a:rPr>
              <a:t>Benefits</a:t>
            </a:r>
            <a:endParaRPr lang="en-GB" sz="20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 Developing  s/w without  version control  is risky, like not having backup. </a:t>
            </a:r>
          </a:p>
          <a:p>
            <a:r>
              <a:rPr lang="en-GB" sz="2000" dirty="0" smtClean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complete long term change history of every  file. 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Branching &amp;  Merging</a:t>
            </a:r>
          </a:p>
          <a:p>
            <a:r>
              <a:rPr lang="en-GB" sz="2000" dirty="0">
                <a:solidFill>
                  <a:schemeClr val="bg1">
                    <a:lumMod val="25000"/>
                  </a:schemeClr>
                </a:solidFill>
              </a:rPr>
              <a:t>Traceability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88088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r>
              <a:rPr lang="en-US" b="1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If you paste the copied text to your favorite text editor, it should look something like the following:</a:t>
            </a:r>
            <a:br>
              <a:rPr lang="en-US" dirty="0" smtClean="0"/>
            </a:br>
            <a:r>
              <a:rPr lang="en-US" dirty="0" err="1" smtClean="0"/>
              <a:t>git@bitbucket.org:svanas</a:t>
            </a:r>
            <a:r>
              <a:rPr lang="en-US" dirty="0" smtClean="0"/>
              <a:t>/sample-repository.git</a:t>
            </a:r>
            <a:br>
              <a:rPr lang="en-US" dirty="0" smtClean="0"/>
            </a:br>
            <a:r>
              <a:rPr lang="en-US" dirty="0" smtClean="0"/>
              <a:t>This is our clone URL. Note that there’s no </a:t>
            </a:r>
            <a:r>
              <a:rPr lang="en-US" b="1" dirty="0" err="1" smtClean="0"/>
              <a:t>git</a:t>
            </a:r>
            <a:r>
              <a:rPr lang="en-US" b="1" dirty="0" smtClean="0"/>
              <a:t> clone</a:t>
            </a:r>
            <a:r>
              <a:rPr lang="en-US" dirty="0" smtClean="0"/>
              <a:t> command in it. If you accidentally included that, copy again WITHOUT it. Some parts will be different for you because you will have a different username and repository name.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Right-click on your desktop and select </a:t>
            </a:r>
            <a:r>
              <a:rPr lang="en-US" b="1" dirty="0" err="1" smtClean="0"/>
              <a:t>Git</a:t>
            </a:r>
            <a:r>
              <a:rPr lang="en-US" b="1" dirty="0" smtClean="0"/>
              <a:t> Clone…</a:t>
            </a:r>
            <a:r>
              <a:rPr lang="en-US" dirty="0" smtClean="0"/>
              <a:t> from the context menu.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The following window will appear. Paste the copied clone URL in the text box </a:t>
            </a:r>
            <a:r>
              <a:rPr lang="en-US" dirty="0" err="1" smtClean="0"/>
              <a:t>labelled</a:t>
            </a:r>
            <a:r>
              <a:rPr lang="en-US" dirty="0" smtClean="0"/>
              <a:t> </a:t>
            </a:r>
            <a:r>
              <a:rPr lang="en-US" b="1" dirty="0" smtClean="0"/>
              <a:t>URL</a:t>
            </a:r>
            <a:r>
              <a:rPr lang="en-US" dirty="0" smtClean="0"/>
              <a:t> and then click on 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 startAt="6"/>
            </a:pPr>
            <a:r>
              <a:rPr lang="en-US" dirty="0" smtClean="0"/>
              <a:t>If everything went fine, you should see a blue success message at the bottom in </a:t>
            </a:r>
            <a:r>
              <a:rPr lang="en-US" dirty="0" err="1" smtClean="0"/>
              <a:t>TortoiseGit</a:t>
            </a:r>
            <a:r>
              <a:rPr lang="en-US" dirty="0" smtClean="0"/>
              <a:t> once the cloning is complete.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0800" y="533400"/>
            <a:ext cx="8911687" cy="823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b="1" dirty="0" smtClean="0"/>
              <a:t>Continue….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9" name="Picture 8" descr="q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19200"/>
            <a:ext cx="6529980" cy="466768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Continue….</a:t>
            </a:r>
            <a:endParaRPr lang="en-US" sz="4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  <p:pic>
        <p:nvPicPr>
          <p:cNvPr id="7" name="Content Placeholder 3" descr="t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24000"/>
            <a:ext cx="5900031" cy="408463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 smtClean="0"/>
              <a:t>Version Control System (</a:t>
            </a:r>
            <a:r>
              <a:rPr lang="en-US" b="1" dirty="0" smtClean="0"/>
              <a:t>VCS</a:t>
            </a:r>
            <a:r>
              <a:rPr lang="en-US" dirty="0" smtClean="0"/>
              <a:t>) is a software that helps software developers to work together and maintain a complete history of their work.</a:t>
            </a:r>
          </a:p>
          <a:p>
            <a:r>
              <a:rPr lang="en-US" dirty="0" smtClean="0"/>
              <a:t> Two types of VCS:</a:t>
            </a:r>
          </a:p>
          <a:p>
            <a:pPr>
              <a:buNone/>
            </a:pPr>
            <a:r>
              <a:rPr lang="en-US" dirty="0" smtClean="0"/>
              <a:t>            Centralized version control system (CVCS).</a:t>
            </a:r>
          </a:p>
          <a:p>
            <a:pPr>
              <a:buNone/>
            </a:pPr>
            <a:r>
              <a:rPr lang="en-US" dirty="0" smtClean="0"/>
              <a:t>            Distributed/Decentralized version control system (DVCS).</a:t>
            </a:r>
          </a:p>
          <a:p>
            <a:r>
              <a:rPr lang="en-GB" dirty="0" smtClean="0"/>
              <a:t>Most widely used modern version  control system  in the world  today  is Git.</a:t>
            </a:r>
          </a:p>
          <a:p>
            <a:r>
              <a:rPr lang="en-GB" dirty="0" smtClean="0"/>
              <a:t>GitHub.com is a site for online storage of git repositories.</a:t>
            </a:r>
          </a:p>
          <a:p>
            <a:r>
              <a:rPr lang="en-US" b="1" dirty="0" err="1" smtClean="0"/>
              <a:t>Bitbucket</a:t>
            </a:r>
            <a:r>
              <a:rPr lang="en-US" dirty="0" smtClean="0"/>
              <a:t> is a web-based hosting service, </a:t>
            </a:r>
            <a:r>
              <a:rPr lang="en-US" dirty="0" err="1" smtClean="0"/>
              <a:t>Bitbucket</a:t>
            </a:r>
            <a:r>
              <a:rPr lang="en-US" dirty="0" smtClean="0"/>
              <a:t>, you get unlimited private repositories, and they are free for small teams of 5.</a:t>
            </a:r>
          </a:p>
          <a:p>
            <a:r>
              <a:rPr lang="en-GB" dirty="0" smtClean="0"/>
              <a:t> Tortoise git is</a:t>
            </a:r>
            <a:r>
              <a:rPr lang="en-GB" smtClean="0"/>
              <a:t>, Free </a:t>
            </a:r>
            <a:r>
              <a:rPr lang="en-GB" dirty="0" smtClean="0"/>
              <a:t>Open source  client  for git Version control system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82857-83D7-354C-8F48-1BE63090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774" y="12049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400" b="1">
                <a:solidFill>
                  <a:schemeClr val="accent2"/>
                </a:solidFill>
              </a:rPr>
              <a:t>             </a:t>
            </a:r>
            <a:r>
              <a:rPr lang="en-GB" sz="5400" b="1" smtClean="0">
                <a:solidFill>
                  <a:schemeClr val="accent2"/>
                </a:solidFill>
              </a:rPr>
              <a:t>Thank </a:t>
            </a:r>
            <a:r>
              <a:rPr lang="en-GB" sz="5400" b="1">
                <a:solidFill>
                  <a:schemeClr val="accent2"/>
                </a:solidFill>
              </a:rPr>
              <a:t>you.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12042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69835-18DA-B844-BABB-1D347A9C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06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7F8E8-BB75-954D-A228-84DE7F33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76"/>
            <a:ext cx="8915400" cy="424160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Git : Most widely used modern version  control system  in the world  today  is Git. </a:t>
            </a:r>
          </a:p>
          <a:p>
            <a:r>
              <a:rPr lang="en-GB" sz="2000" dirty="0"/>
              <a:t>Git is open  source  project,  originally  developed  in 2005 by </a:t>
            </a:r>
            <a:r>
              <a:rPr lang="en-GB" sz="2000" dirty="0" err="1"/>
              <a:t>Linus</a:t>
            </a:r>
            <a:r>
              <a:rPr lang="en-GB" sz="2000" dirty="0"/>
              <a:t> </a:t>
            </a:r>
            <a:r>
              <a:rPr lang="en-GB" sz="2000" dirty="0" err="1"/>
              <a:t>Torvalds</a:t>
            </a:r>
            <a:r>
              <a:rPr lang="en-GB" sz="2000" dirty="0"/>
              <a:t>. </a:t>
            </a:r>
          </a:p>
          <a:p>
            <a:r>
              <a:rPr lang="en-GB" sz="2000" dirty="0"/>
              <a:t>Git is an example  of DVCS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u="sng" dirty="0">
                <a:solidFill>
                  <a:schemeClr val="accent2"/>
                </a:solidFill>
              </a:rPr>
              <a:t>Goal of Git</a:t>
            </a:r>
          </a:p>
          <a:p>
            <a:r>
              <a:rPr lang="en-GB" sz="2000" dirty="0"/>
              <a:t>Speed</a:t>
            </a:r>
          </a:p>
          <a:p>
            <a:r>
              <a:rPr lang="en-GB" sz="2000" dirty="0"/>
              <a:t>Support for non linear development. (Thousands  of parallel  branches)</a:t>
            </a:r>
          </a:p>
          <a:p>
            <a:r>
              <a:rPr lang="en-GB" sz="2000" dirty="0"/>
              <a:t>Fully Distributed</a:t>
            </a:r>
          </a:p>
          <a:p>
            <a:r>
              <a:rPr lang="en-GB" sz="2000" dirty="0"/>
              <a:t>Able to handle large projects efficiently. </a:t>
            </a:r>
          </a:p>
          <a:p>
            <a:endParaRPr lang="en-GB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1686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77FE5-E41E-D043-A57F-FEF6259A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187"/>
          </a:xfrm>
        </p:spPr>
        <p:txBody>
          <a:bodyPr>
            <a:no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is Git? 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11C69-2325-C845-B6D1-1DC84707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331" y="1589484"/>
            <a:ext cx="8915400" cy="5268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Performance</a:t>
            </a:r>
          </a:p>
          <a:p>
            <a:r>
              <a:rPr lang="en-GB" sz="2000"/>
              <a:t>Git focuses on the file content </a:t>
            </a:r>
          </a:p>
          <a:p>
            <a:r>
              <a:rPr lang="en-GB" sz="2000"/>
              <a:t>Object format of git repository file uses a combination  of delta  encoding, compression  and explicitly stores directory contents and version  metdata objects. </a:t>
            </a:r>
          </a:p>
          <a:p>
            <a:r>
              <a:rPr lang="en-GB" sz="2000"/>
              <a:t>Being distributed  enable significant  performance.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Security</a:t>
            </a:r>
          </a:p>
          <a:p>
            <a:r>
              <a:rPr lang="en-GB" sz="2000"/>
              <a:t>Git has been designed with the integrity of managed source code as a top priority </a:t>
            </a:r>
          </a:p>
          <a:p>
            <a:r>
              <a:rPr lang="en-GB" sz="2000"/>
              <a:t>All the objects in git repository are secured with cryptographically secure  hashing algorithm. </a:t>
            </a:r>
          </a:p>
          <a:p>
            <a:pPr marL="0" indent="0">
              <a:buNone/>
            </a:pPr>
            <a:r>
              <a:rPr lang="en-GB" sz="2000" b="1" u="sng">
                <a:solidFill>
                  <a:schemeClr val="accent2"/>
                </a:solidFill>
              </a:rPr>
              <a:t>Flexibility</a:t>
            </a:r>
          </a:p>
          <a:p>
            <a:r>
              <a:rPr lang="en-GB" sz="2000"/>
              <a:t>It is compatible  with many existing systems and protocols.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pPr marL="0" indent="0">
              <a:buNone/>
            </a:pPr>
            <a:endParaRPr lang="en-GB" sz="2000"/>
          </a:p>
          <a:p>
            <a:endParaRPr lang="en-GB" sz="2000"/>
          </a:p>
          <a:p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55800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5400"/>
            <a:ext cx="8915400" cy="46158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working directory is the place where files are checked out.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doesn’t track each and every modified file. Whenever you do commit an operation, </a:t>
            </a:r>
            <a:r>
              <a:rPr lang="en-US" sz="2000" dirty="0" err="1" smtClean="0"/>
              <a:t>Git</a:t>
            </a:r>
            <a:r>
              <a:rPr lang="en-US" sz="2000" dirty="0" smtClean="0"/>
              <a:t> looks for the files present in the staging area. Only those files present in the staging area are considered for commit and not all the modified files.</a:t>
            </a:r>
          </a:p>
          <a:p>
            <a:pPr>
              <a:buNone/>
            </a:pPr>
            <a:r>
              <a:rPr lang="en-US" sz="2000" dirty="0" smtClean="0"/>
              <a:t>Let us see the basic workflow of </a:t>
            </a:r>
            <a:r>
              <a:rPr lang="en-US" sz="2000" dirty="0" err="1" smtClean="0"/>
              <a:t>Git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Step 1: You modify a file from the working directory.</a:t>
            </a:r>
          </a:p>
          <a:p>
            <a:r>
              <a:rPr lang="en-US" sz="2000" b="1" dirty="0" smtClean="0"/>
              <a:t>Step 2: You add these files to the staging area.</a:t>
            </a:r>
          </a:p>
          <a:p>
            <a:r>
              <a:rPr lang="en-US" sz="2000" b="1" dirty="0" smtClean="0"/>
              <a:t>Step 3: You perform commit operation that moves the files from the staging area. After push operation, it stores the changes permanently to the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repository.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8911687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Workflow of </a:t>
            </a:r>
            <a:r>
              <a:rPr lang="en-US" sz="4000" b="1" dirty="0" err="1" smtClean="0"/>
              <a:t>Git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Picture 4" descr="w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57400"/>
            <a:ext cx="4722647" cy="30544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AA2E9-153D-6B41-B67A-BC1F22BA0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E87C10B4-0391-5647-86FD-E2A0C349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24" y="2354132"/>
            <a:ext cx="2327672" cy="129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962327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A7DE2-8852-BA42-BC80-A9DB8461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78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Tortoise  Git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FFEF69-5098-A84F-94BE-B8FEF21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339597"/>
          </a:xfrm>
        </p:spPr>
        <p:txBody>
          <a:bodyPr>
            <a:normAutofit/>
          </a:bodyPr>
          <a:lstStyle/>
          <a:p>
            <a:r>
              <a:rPr lang="en-GB" sz="2000" dirty="0"/>
              <a:t> Free Open source  client  for git Version control system </a:t>
            </a:r>
          </a:p>
          <a:p>
            <a:r>
              <a:rPr lang="en-GB" sz="2000" dirty="0"/>
              <a:t>Founder -  Frank Li</a:t>
            </a:r>
          </a:p>
          <a:p>
            <a:r>
              <a:rPr lang="en-GB" sz="2000" dirty="0"/>
              <a:t>It manages files over time</a:t>
            </a:r>
          </a:p>
          <a:p>
            <a:r>
              <a:rPr lang="en-GB" sz="2000" dirty="0"/>
              <a:t>Files are stored in local repository  </a:t>
            </a:r>
          </a:p>
          <a:p>
            <a:pPr marL="0" indent="0">
              <a:buNone/>
            </a:pPr>
            <a:r>
              <a:rPr lang="en-GB" sz="2000" b="1" dirty="0"/>
              <a:t> Repository :</a:t>
            </a:r>
            <a:r>
              <a:rPr lang="en-GB" sz="2000" dirty="0"/>
              <a:t> It is like an ordinary  file server, except  that it remembers every change ever made to your files and directories. </a:t>
            </a:r>
          </a:p>
          <a:p>
            <a:pPr marL="0" indent="0">
              <a:buNone/>
            </a:pPr>
            <a:r>
              <a:rPr lang="en-GB" sz="2000" b="1" dirty="0"/>
              <a:t>Git Clone</a:t>
            </a:r>
          </a:p>
          <a:p>
            <a:pPr marL="0" indent="0">
              <a:buNone/>
            </a:pPr>
            <a:r>
              <a:rPr lang="en-GB" sz="2000" dirty="0"/>
              <a:t>Git clone is a full fledged repository with complete  history and full version  tracking  capabilities, not dependent  on network access or a central server. </a:t>
            </a:r>
          </a:p>
          <a:p>
            <a:endParaRPr lang="en-GB" sz="2000" b="1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9EE81D-A196-3246-9A9B-D18318D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1" y="157161"/>
            <a:ext cx="623691" cy="6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3522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1185</Words>
  <Application>Microsoft Office PowerPoint</Application>
  <PresentationFormat>Custom</PresentationFormat>
  <Paragraphs>221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Wisp</vt:lpstr>
      <vt:lpstr>Git Management (Tortoise git) </vt:lpstr>
      <vt:lpstr>Overview </vt:lpstr>
      <vt:lpstr>What is version control? </vt:lpstr>
      <vt:lpstr>What  is Git? </vt:lpstr>
      <vt:lpstr>What is Git? </vt:lpstr>
      <vt:lpstr>Workflow of Git</vt:lpstr>
      <vt:lpstr>Workflow of Git</vt:lpstr>
      <vt:lpstr>Tortoise  git</vt:lpstr>
      <vt:lpstr>Tortoise  Git</vt:lpstr>
      <vt:lpstr>Features </vt:lpstr>
      <vt:lpstr>Icon Overlays</vt:lpstr>
      <vt:lpstr>Major Commands </vt:lpstr>
      <vt:lpstr>Major Commamds</vt:lpstr>
      <vt:lpstr>Major Commands </vt:lpstr>
      <vt:lpstr>Slide 15</vt:lpstr>
      <vt:lpstr>GitHub </vt:lpstr>
      <vt:lpstr>BitBucket</vt:lpstr>
      <vt:lpstr>Steps 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Continue….</vt:lpstr>
      <vt:lpstr>Slide 31</vt:lpstr>
      <vt:lpstr>Continue….</vt:lpstr>
      <vt:lpstr>Conclusion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Management (Tortoise  git) </dc:title>
  <cp:lastModifiedBy>user</cp:lastModifiedBy>
  <cp:revision>98</cp:revision>
  <dcterms:modified xsi:type="dcterms:W3CDTF">2017-10-30T07:04:37Z</dcterms:modified>
</cp:coreProperties>
</file>