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8" r:id="rId2"/>
    <p:sldId id="257" r:id="rId3"/>
    <p:sldId id="258" r:id="rId4"/>
    <p:sldId id="259" r:id="rId5"/>
    <p:sldId id="260" r:id="rId6"/>
    <p:sldId id="289" r:id="rId7"/>
    <p:sldId id="290" r:id="rId8"/>
    <p:sldId id="264" r:id="rId9"/>
    <p:sldId id="265" r:id="rId10"/>
    <p:sldId id="266" r:id="rId11"/>
    <p:sldId id="292" r:id="rId12"/>
    <p:sldId id="269" r:id="rId13"/>
    <p:sldId id="270" r:id="rId14"/>
    <p:sldId id="271" r:id="rId15"/>
    <p:sldId id="272" r:id="rId16"/>
    <p:sldId id="263" r:id="rId17"/>
    <p:sldId id="274" r:id="rId18"/>
    <p:sldId id="27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291" r:id="rId36"/>
    <p:sldId id="26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Greeshma" initials="MG" lastIdx="3" clrIdx="0">
    <p:extLst>
      <p:ext uri="{19B8F6BF-5375-455C-9EA6-DF929625EA0E}">
        <p15:presenceInfo xmlns="" xmlns:p15="http://schemas.microsoft.com/office/powerpoint/2012/main" userId="e6f499d3f38727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282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FDC76-6B69-0F4E-82C8-A2DBB87F8B69}" type="datetimeFigureOut">
              <a:rPr lang="en-US"/>
              <a:pPr/>
              <a:t>02-Nov-2017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1E31-20E9-F543-80F2-CAE9879AFF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973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02-Nov-2017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jango_(web_framework)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7.jpeg"/><Relationship Id="rId4" Type="http://schemas.openxmlformats.org/officeDocument/2006/relationships/hyperlink" Target="https://en.wikipedia.org/wiki/Web_framework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tortoisegi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74D822-7228-A246-A35D-AD84E4625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164431"/>
          </a:xfrm>
        </p:spPr>
        <p:txBody>
          <a:bodyPr>
            <a:normAutofit/>
          </a:bodyPr>
          <a:lstStyle/>
          <a:p>
            <a:r>
              <a:rPr lang="en-GB" sz="4400" b="1" dirty="0">
                <a:cs typeface="Times New Roman" pitchFamily="18" charset="0"/>
              </a:rPr>
              <a:t>Git Management (Tortoise git) </a:t>
            </a:r>
            <a:endParaRPr lang="en-US" sz="4400" b="1" dirty="0"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070AF3-D217-1143-AC9C-B64166E09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5400" y="3893345"/>
            <a:ext cx="6399212" cy="1821655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Presenter, 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Mary 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Greeshma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T. V, 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Junior Software Engineer Trainee, 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Maxwell 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GeoSystems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India Private Ltd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06541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C588C-5752-A349-8306-E1F2721D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056" y="677688"/>
            <a:ext cx="8911687" cy="733203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Features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15210F-DE99-7948-AE59-9D280378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650" y="1410891"/>
            <a:ext cx="7397353" cy="3777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Shell Integration</a:t>
            </a:r>
          </a:p>
          <a:p>
            <a:r>
              <a:rPr lang="en-GB" sz="2000" dirty="0"/>
              <a:t>Icon  overlays </a:t>
            </a:r>
          </a:p>
          <a:p>
            <a:r>
              <a:rPr lang="en-GB" sz="2000" dirty="0"/>
              <a:t>Easy access to git commands </a:t>
            </a:r>
          </a:p>
          <a:p>
            <a:r>
              <a:rPr lang="en-GB" sz="2000" dirty="0"/>
              <a:t>Distributed version control </a:t>
            </a:r>
          </a:p>
          <a:p>
            <a:r>
              <a:rPr lang="en-GB" sz="2000" dirty="0"/>
              <a:t>Atomic commits</a:t>
            </a:r>
          </a:p>
          <a:p>
            <a:r>
              <a:rPr lang="en-GB" sz="2000" dirty="0"/>
              <a:t>Efficient  handling of large project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60360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Icon Overlays</a:t>
            </a:r>
            <a:endParaRPr lang="en-US" sz="4000" b="1" dirty="0"/>
          </a:p>
        </p:txBody>
      </p:sp>
      <p:pic>
        <p:nvPicPr>
          <p:cNvPr id="4" name="Content Placeholder 3" descr="Icon overla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752600"/>
            <a:ext cx="9162988" cy="3708400"/>
          </a:xfr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F0C25E-8116-8A4F-B8B5-B3221476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6078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Major Commands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2AB07F-BB47-CB4D-8301-5E5B8305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789"/>
            <a:ext cx="8915400" cy="5357811"/>
          </a:xfrm>
        </p:spPr>
        <p:txBody>
          <a:bodyPr>
            <a:noAutofit/>
          </a:bodyPr>
          <a:lstStyle/>
          <a:p>
            <a:r>
              <a:rPr lang="en-GB" sz="2000" dirty="0"/>
              <a:t> git </a:t>
            </a:r>
            <a:r>
              <a:rPr lang="en-GB" sz="2000" dirty="0" err="1"/>
              <a:t>config</a:t>
            </a:r>
            <a:r>
              <a:rPr lang="en-GB" sz="2000" dirty="0"/>
              <a:t> - sets configuration  values</a:t>
            </a:r>
          </a:p>
          <a:p>
            <a:r>
              <a:rPr lang="en-GB" sz="2000" dirty="0"/>
              <a:t>git  init -  initializes  a git repository </a:t>
            </a:r>
          </a:p>
          <a:p>
            <a:r>
              <a:rPr lang="en-GB" sz="2000" dirty="0"/>
              <a:t>git clone -  Make a git repository copy from a remote  source </a:t>
            </a:r>
          </a:p>
          <a:p>
            <a:r>
              <a:rPr lang="en-GB" sz="2000" dirty="0"/>
              <a:t>git add -  adds file changes  in your working directory  to your index </a:t>
            </a:r>
          </a:p>
          <a:p>
            <a:r>
              <a:rPr lang="en-GB" sz="2000" dirty="0"/>
              <a:t>git </a:t>
            </a:r>
            <a:r>
              <a:rPr lang="en-GB" sz="2000" dirty="0" err="1"/>
              <a:t>rm</a:t>
            </a:r>
            <a:r>
              <a:rPr lang="en-GB" sz="2000" dirty="0"/>
              <a:t> -  remove files from your index and your working directory </a:t>
            </a:r>
          </a:p>
          <a:p>
            <a:r>
              <a:rPr lang="en-GB" sz="2000" dirty="0"/>
              <a:t>git commit – takes all the changes written  in the index, creates a  new commit object  pointer to it and sets the branch to point  to that new commit. </a:t>
            </a:r>
          </a:p>
          <a:p>
            <a:r>
              <a:rPr lang="en-GB" sz="2000" dirty="0"/>
              <a:t>git  status – Shows your status of files in the index  versus  the working  directory </a:t>
            </a:r>
          </a:p>
          <a:p>
            <a:r>
              <a:rPr lang="en-GB" sz="2000" dirty="0"/>
              <a:t>git branch – List existing  branches</a:t>
            </a:r>
          </a:p>
          <a:p>
            <a:r>
              <a:rPr lang="en-GB" sz="2000" dirty="0"/>
              <a:t>git  checkout – checkout  a different  branch – switches branches by updating  the index, working tree and HEAD to reflect  the chosen branch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630372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7B73BC-C05F-374B-9F58-E8974775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3234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bg1">
                    <a:lumMod val="25000"/>
                  </a:schemeClr>
                </a:solidFill>
              </a:rPr>
              <a:t>Major Commamds</a:t>
            </a:r>
            <a:endParaRPr lang="en-US" sz="4000" b="1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2ED4F-6BF5-8644-B78C-63997498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190" y="1571625"/>
            <a:ext cx="8915400" cy="5250656"/>
          </a:xfrm>
        </p:spPr>
        <p:txBody>
          <a:bodyPr>
            <a:noAutofit/>
          </a:bodyPr>
          <a:lstStyle/>
          <a:p>
            <a:r>
              <a:rPr lang="en-GB" sz="2000" dirty="0"/>
              <a:t>git merge -  Merge one or more branches  into you current  branch</a:t>
            </a:r>
          </a:p>
          <a:p>
            <a:r>
              <a:rPr lang="en-GB" sz="2000" dirty="0"/>
              <a:t>git reset – Resets your index and working  directory  to the state of your  last commit</a:t>
            </a:r>
          </a:p>
          <a:p>
            <a:r>
              <a:rPr lang="en-GB" sz="2000" dirty="0"/>
              <a:t>git stash -  Temporarily saves changes  that you </a:t>
            </a:r>
            <a:r>
              <a:rPr lang="en-GB" sz="2000" dirty="0" err="1"/>
              <a:t>dont</a:t>
            </a:r>
            <a:r>
              <a:rPr lang="en-GB" sz="2000" dirty="0"/>
              <a:t> want to commit </a:t>
            </a:r>
            <a:r>
              <a:rPr lang="en-GB" sz="2000" dirty="0" smtClean="0"/>
              <a:t>immediately</a:t>
            </a:r>
            <a:r>
              <a:rPr lang="en-GB" sz="2000" dirty="0"/>
              <a:t>. </a:t>
            </a:r>
          </a:p>
          <a:p>
            <a:r>
              <a:rPr lang="en-GB" sz="2000" dirty="0"/>
              <a:t>git  tag – tags a specific  commit with a simple human readable handle  that never moves</a:t>
            </a:r>
          </a:p>
          <a:p>
            <a:r>
              <a:rPr lang="en-GB" sz="2000" dirty="0"/>
              <a:t>git fetch -  fetches all  objects  from the  remote repository  that are not present  in the  local one</a:t>
            </a:r>
          </a:p>
          <a:p>
            <a:r>
              <a:rPr lang="en-GB" sz="2000" dirty="0"/>
              <a:t>git  pull -   fetches the files from the remote repository  and merges it with your  local one</a:t>
            </a:r>
          </a:p>
          <a:p>
            <a:r>
              <a:rPr lang="en-GB" sz="2000" dirty="0"/>
              <a:t>git  push -  pushes all modified local objects  to the remote repository and advances its branches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92953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C65B39-8961-B247-AB1B-125AFB0F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8187"/>
          </a:xfrm>
        </p:spPr>
        <p:txBody>
          <a:bodyPr>
            <a:no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Major Commands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CBB851-E2BF-9946-BEDE-A86F044DF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8782"/>
            <a:ext cx="8307784" cy="3875484"/>
          </a:xfrm>
        </p:spPr>
        <p:txBody>
          <a:bodyPr>
            <a:normAutofit/>
          </a:bodyPr>
          <a:lstStyle/>
          <a:p>
            <a:r>
              <a:rPr lang="en-GB" sz="2000"/>
              <a:t>git   remote  -  show  all the remote versions of your repository</a:t>
            </a:r>
          </a:p>
          <a:p>
            <a:r>
              <a:rPr lang="en-GB" sz="2000"/>
              <a:t> git show -  show information  about git object</a:t>
            </a:r>
          </a:p>
          <a:p>
            <a:r>
              <a:rPr lang="en-GB" sz="2000"/>
              <a:t>git log -  Shows a listing of commitson a branch includes the corresponding  details </a:t>
            </a:r>
          </a:p>
          <a:p>
            <a:r>
              <a:rPr lang="en-GB" sz="2000"/>
              <a:t>git diff -  generate patch files or statistics of differences  between path or file in your repository </a:t>
            </a:r>
          </a:p>
          <a:p>
            <a:r>
              <a:rPr lang="en-GB" sz="2000"/>
              <a:t>git archive -  creates  a tar or zip file </a:t>
            </a:r>
          </a:p>
          <a:p>
            <a:r>
              <a:rPr lang="en-GB" sz="2000"/>
              <a:t>git gc -  grbage collector  optimises  your repositor</a:t>
            </a:r>
          </a:p>
          <a:p>
            <a:r>
              <a:rPr lang="en-GB" sz="2000"/>
              <a:t>git prune -  remove object that are no longer pointed. </a:t>
            </a:r>
          </a:p>
          <a:p>
            <a:endParaRPr lang="en-GB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610244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26786E5-DEC7-8F4F-88D7-581531284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371600"/>
            <a:ext cx="6818966" cy="4550824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751702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C6167D-34E5-D248-8A97-2AD0EA3C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0359"/>
          </a:xfrm>
        </p:spPr>
        <p:txBody>
          <a:bodyPr>
            <a:no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b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2C04A67-A315-304C-9E09-4545B6D6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447800"/>
            <a:ext cx="8915400" cy="4357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GitHub.com is a site for online storage of git repositories.</a:t>
            </a:r>
          </a:p>
          <a:p>
            <a:r>
              <a:rPr lang="en-GB" sz="2000" dirty="0"/>
              <a:t>You can create a remote  repo there and push code to it</a:t>
            </a:r>
          </a:p>
          <a:p>
            <a:r>
              <a:rPr lang="en-GB" sz="2000" dirty="0"/>
              <a:t>Many open source projects  use it, such  as the Linux kernel </a:t>
            </a:r>
          </a:p>
          <a:p>
            <a:r>
              <a:rPr lang="en-GB" sz="2000" dirty="0"/>
              <a:t>You can get free space  for open source projects, or you can pay for private projects. </a:t>
            </a:r>
            <a:endParaRPr lang="en-US" sz="2000" dirty="0"/>
          </a:p>
        </p:txBody>
      </p:sp>
      <p:pic>
        <p:nvPicPr>
          <p:cNvPr id="9" name="Picture 9">
            <a:extLst>
              <a:ext uri="{FF2B5EF4-FFF2-40B4-BE49-F238E27FC236}">
                <a16:creationId xmlns="" xmlns:a16="http://schemas.microsoft.com/office/drawing/2014/main" id="{EF51D35D-B21B-5647-AF98-5D8F1972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581400"/>
            <a:ext cx="3480197" cy="19038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00391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BitBucket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Bitbucket</a:t>
            </a:r>
            <a:r>
              <a:rPr lang="en-US" dirty="0" smtClean="0"/>
              <a:t> is a web-based hosting service for projects.</a:t>
            </a:r>
          </a:p>
          <a:p>
            <a:r>
              <a:rPr lang="en-US" dirty="0" smtClean="0"/>
              <a:t> </a:t>
            </a:r>
            <a:r>
              <a:rPr lang="en-US" b="1" dirty="0" err="1" smtClean="0"/>
              <a:t>Bitbucket</a:t>
            </a:r>
            <a:r>
              <a:rPr lang="en-US" dirty="0" smtClean="0"/>
              <a:t> offers both commercial plans and free accounts.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does not offer private repositories with their free plan.</a:t>
            </a:r>
          </a:p>
          <a:p>
            <a:r>
              <a:rPr lang="en-US" dirty="0" smtClean="0"/>
              <a:t> This is where </a:t>
            </a:r>
            <a:r>
              <a:rPr lang="en-US" dirty="0" err="1" smtClean="0"/>
              <a:t>Bitbucket</a:t>
            </a:r>
            <a:r>
              <a:rPr lang="en-US" dirty="0" smtClean="0"/>
              <a:t> comes in. With </a:t>
            </a:r>
            <a:r>
              <a:rPr lang="en-US" dirty="0" err="1" smtClean="0"/>
              <a:t>Bitbucket</a:t>
            </a:r>
            <a:r>
              <a:rPr lang="en-US" dirty="0" smtClean="0"/>
              <a:t>, you get unlimited private repositories, and they are free for small teams of 5.</a:t>
            </a:r>
          </a:p>
          <a:p>
            <a:r>
              <a:rPr lang="en-US" dirty="0" err="1" smtClean="0"/>
              <a:t>Bitbucket</a:t>
            </a:r>
            <a:r>
              <a:rPr lang="en-US" dirty="0" smtClean="0"/>
              <a:t> is written in </a:t>
            </a:r>
            <a:r>
              <a:rPr lang="en-US" u="sng" dirty="0" smtClean="0">
                <a:hlinkClick r:id="rId2"/>
              </a:rPr>
              <a:t>Python</a:t>
            </a:r>
            <a:r>
              <a:rPr lang="en-US" dirty="0" smtClean="0"/>
              <a:t> using the </a:t>
            </a:r>
            <a:r>
              <a:rPr lang="en-US" dirty="0" err="1" smtClean="0">
                <a:hlinkClick r:id="rId3"/>
              </a:rPr>
              <a:t>Django</a:t>
            </a:r>
            <a:r>
              <a:rPr lang="en-US" dirty="0" smtClean="0"/>
              <a:t> </a:t>
            </a:r>
            <a:r>
              <a:rPr lang="en-US" dirty="0" smtClean="0">
                <a:hlinkClick r:id="rId4"/>
              </a:rPr>
              <a:t>web framework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bitbucke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647303"/>
            <a:ext cx="3352800" cy="1067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Steps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378"/>
            <a:ext cx="8915400" cy="4996822"/>
          </a:xfrm>
        </p:spPr>
        <p:txBody>
          <a:bodyPr/>
          <a:lstStyle/>
          <a:p>
            <a:r>
              <a:rPr lang="en-US" b="1" dirty="0" smtClean="0"/>
              <a:t>Prerequisites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     You already have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     You already have a </a:t>
            </a:r>
            <a:r>
              <a:rPr lang="en-US" dirty="0" err="1" smtClean="0"/>
              <a:t>Bitbucket</a:t>
            </a:r>
            <a:r>
              <a:rPr lang="en-US" dirty="0" smtClean="0"/>
              <a:t> account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Step 1: Install </a:t>
            </a:r>
            <a:r>
              <a:rPr lang="en-US" b="1" dirty="0" err="1" smtClean="0"/>
              <a:t>GitHub</a:t>
            </a:r>
            <a:r>
              <a:rPr lang="en-US" b="1" dirty="0" smtClean="0"/>
              <a:t> for Windows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Download 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for Windows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Log into </a:t>
            </a:r>
            <a:r>
              <a:rPr lang="en-US" dirty="0" err="1" smtClean="0"/>
              <a:t>GitHub</a:t>
            </a:r>
            <a:r>
              <a:rPr lang="en-US" dirty="0" smtClean="0"/>
              <a:t> for Windows, using your </a:t>
            </a:r>
            <a:r>
              <a:rPr lang="en-US" dirty="0" err="1" smtClean="0"/>
              <a:t>GitHub</a:t>
            </a:r>
            <a:r>
              <a:rPr lang="en-US" dirty="0" smtClean="0"/>
              <a:t> account.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r>
              <a:rPr lang="en-US" dirty="0" smtClean="0"/>
              <a:t>. Note: </a:t>
            </a:r>
            <a:r>
              <a:rPr lang="en-US" dirty="0" err="1" smtClean="0"/>
              <a:t>Git</a:t>
            </a:r>
            <a:r>
              <a:rPr lang="en-US" dirty="0" smtClean="0"/>
              <a:t> will label your commits with this info (including your </a:t>
            </a:r>
            <a:r>
              <a:rPr lang="en-US" dirty="0" err="1" smtClean="0"/>
              <a:t>Bitbucket</a:t>
            </a:r>
            <a:r>
              <a:rPr lang="en-US" dirty="0" smtClean="0"/>
              <a:t> commits).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There is no step 4. </a:t>
            </a:r>
            <a:r>
              <a:rPr lang="en-US" dirty="0" err="1" smtClean="0"/>
              <a:t>GitHub</a:t>
            </a:r>
            <a:r>
              <a:rPr lang="en-US" dirty="0" smtClean="0"/>
              <a:t> for Windows will automatically add a new public SSH key to your account. Honestly, they have the easiest setup.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Github</a:t>
            </a:r>
            <a:r>
              <a:rPr lang="en-US" sz="4000" b="1" dirty="0" smtClean="0"/>
              <a:t> account creation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4463422"/>
          </a:xfrm>
        </p:spPr>
        <p:txBody>
          <a:bodyPr/>
          <a:lstStyle/>
          <a:p>
            <a:r>
              <a:rPr lang="en-US" dirty="0" smtClean="0"/>
              <a:t>Go to link : </a:t>
            </a:r>
            <a:r>
              <a:rPr lang="en-US" dirty="0" smtClean="0">
                <a:hlinkClick r:id="rId2"/>
              </a:rPr>
              <a:t>https://github.com/</a:t>
            </a:r>
            <a:endParaRPr lang="en-US" dirty="0" smtClean="0"/>
          </a:p>
          <a:p>
            <a:r>
              <a:rPr lang="en-US" dirty="0" smtClean="0"/>
              <a:t>Provide username ,e-mail and a password  for creating account</a:t>
            </a:r>
          </a:p>
          <a:p>
            <a:endParaRPr lang="en-US" dirty="0" smtClean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362200"/>
            <a:ext cx="7467600" cy="37865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D8F0E0-01F9-A749-90E4-A0EB1944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00109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25000"/>
                  </a:schemeClr>
                </a:solidFill>
              </a:rPr>
              <a:t>Overview </a:t>
            </a:r>
            <a:endParaRPr lang="en-US" sz="40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5A41BB-2542-E547-B673-7248DCDE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6400"/>
            <a:ext cx="8915400" cy="3632597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What </a:t>
            </a:r>
            <a:r>
              <a:rPr lang="en-GB" sz="2400" dirty="0"/>
              <a:t>is version control </a:t>
            </a:r>
            <a:r>
              <a:rPr lang="en-GB" sz="2400" dirty="0" smtClean="0"/>
              <a:t>?</a:t>
            </a:r>
            <a:endParaRPr lang="en-GB" sz="2400" dirty="0"/>
          </a:p>
          <a:p>
            <a:r>
              <a:rPr lang="en-GB" sz="2400" dirty="0"/>
              <a:t>What  is Git</a:t>
            </a:r>
            <a:r>
              <a:rPr lang="en-GB" sz="2400" dirty="0" smtClean="0"/>
              <a:t>?</a:t>
            </a:r>
            <a:endParaRPr lang="en-GB" sz="2400" dirty="0"/>
          </a:p>
          <a:p>
            <a:r>
              <a:rPr lang="en-GB" sz="2400" dirty="0"/>
              <a:t>Tortoise </a:t>
            </a:r>
            <a:r>
              <a:rPr lang="en-GB" sz="2400" dirty="0" smtClean="0"/>
              <a:t>Git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 smtClean="0"/>
              <a:t>Features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 smtClean="0"/>
              <a:t>Commands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 err="1" smtClean="0"/>
              <a:t>Bitbucket</a:t>
            </a:r>
            <a:endParaRPr lang="en-GB" sz="2200" dirty="0" smtClean="0"/>
          </a:p>
          <a:p>
            <a:pPr lvl="1">
              <a:buFont typeface="Wingdings" pitchFamily="2" charset="2"/>
              <a:buChar char="q"/>
            </a:pPr>
            <a:r>
              <a:rPr lang="en-GB" sz="2200" dirty="0" err="1" smtClean="0"/>
              <a:t>GitHub</a:t>
            </a:r>
            <a:endParaRPr lang="en-GB" sz="2200" dirty="0" smtClean="0"/>
          </a:p>
          <a:p>
            <a:pPr lvl="1">
              <a:buFont typeface="Wingdings" pitchFamily="2" charset="2"/>
              <a:buChar char="q"/>
            </a:pPr>
            <a:r>
              <a:rPr lang="en-GB" sz="2200" dirty="0" smtClean="0"/>
              <a:t>Implementation</a:t>
            </a:r>
            <a:endParaRPr lang="en-GB" sz="2200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8735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dirty="0" smtClean="0"/>
              <a:t>Sign in to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You can create repositories there</a:t>
            </a:r>
            <a:endParaRPr lang="en-US" dirty="0"/>
          </a:p>
        </p:txBody>
      </p:sp>
      <p:pic>
        <p:nvPicPr>
          <p:cNvPr id="4" name="Picture 3" descr="Untitle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8954165" cy="29727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Install </a:t>
            </a:r>
            <a:r>
              <a:rPr lang="en-US" sz="4000" b="1" dirty="0" err="1" smtClean="0"/>
              <a:t>Git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5105400"/>
          </a:xfrm>
        </p:spPr>
        <p:txBody>
          <a:bodyPr/>
          <a:lstStyle/>
          <a:p>
            <a:r>
              <a:rPr lang="en-US" dirty="0" smtClean="0"/>
              <a:t>Go to  </a:t>
            </a:r>
            <a:r>
              <a:rPr lang="en-US" dirty="0" err="1" smtClean="0"/>
              <a:t>url</a:t>
            </a:r>
            <a:r>
              <a:rPr lang="en-US" dirty="0" smtClean="0"/>
              <a:t> : </a:t>
            </a:r>
            <a:r>
              <a:rPr lang="en-US" dirty="0" smtClean="0">
                <a:hlinkClick r:id="rId2"/>
              </a:rPr>
              <a:t>https://git-scm.com/download/win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 smtClean="0"/>
              <a:t>  for your windows .current version  2.15.0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  on your system</a:t>
            </a:r>
          </a:p>
          <a:p>
            <a:endParaRPr lang="en-US" dirty="0"/>
          </a:p>
        </p:txBody>
      </p:sp>
      <p:pic>
        <p:nvPicPr>
          <p:cNvPr id="4" name="Picture 3" descr="Untitled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4867955" cy="3762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2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600200"/>
            <a:ext cx="4572000" cy="4136148"/>
          </a:xfrm>
        </p:spPr>
      </p:pic>
      <p:pic>
        <p:nvPicPr>
          <p:cNvPr id="5" name="Picture 4" descr="Untitled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898" y="1642537"/>
            <a:ext cx="4391702" cy="4072463"/>
          </a:xfrm>
          <a:prstGeom prst="rect">
            <a:avLst/>
          </a:prstGeom>
        </p:spPr>
      </p:pic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Continue….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803138"/>
            <a:ext cx="2248214" cy="3753374"/>
          </a:xfrm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Continue….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bash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5400"/>
            <a:ext cx="4572000" cy="2057400"/>
          </a:xfrm>
          <a:prstGeom prst="rect">
            <a:avLst/>
          </a:prstGeom>
        </p:spPr>
      </p:pic>
      <p:pic>
        <p:nvPicPr>
          <p:cNvPr id="7" name="Picture 6" descr="bash gu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733800"/>
            <a:ext cx="4572000" cy="234364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5400"/>
            <a:ext cx="8915400" cy="4615822"/>
          </a:xfrm>
        </p:spPr>
        <p:txBody>
          <a:bodyPr/>
          <a:lstStyle/>
          <a:p>
            <a:r>
              <a:rPr lang="en-US" b="1" dirty="0" smtClean="0"/>
              <a:t>Step 5. Install </a:t>
            </a:r>
            <a:r>
              <a:rPr lang="en-US" b="1" dirty="0" err="1" smtClean="0"/>
              <a:t>TortoiseGit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Download </a:t>
            </a:r>
            <a:r>
              <a:rPr lang="en-US" dirty="0" err="1" smtClean="0">
                <a:hlinkClick r:id="rId2"/>
              </a:rPr>
              <a:t>TortoiseGit</a:t>
            </a:r>
            <a:r>
              <a:rPr lang="en-US" dirty="0" smtClean="0"/>
              <a:t>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Start the installation and keep clicking </a:t>
            </a:r>
            <a:r>
              <a:rPr lang="en-US" b="1" dirty="0" smtClean="0"/>
              <a:t>Next</a:t>
            </a:r>
            <a:r>
              <a:rPr lang="en-US" dirty="0" smtClean="0"/>
              <a:t> until you come to the following step. Choose </a:t>
            </a:r>
            <a:r>
              <a:rPr lang="en-US" b="1" dirty="0" err="1" smtClean="0"/>
              <a:t>OpenSSH</a:t>
            </a:r>
            <a:r>
              <a:rPr lang="en-US" b="1" dirty="0" smtClean="0"/>
              <a:t>, </a:t>
            </a:r>
            <a:r>
              <a:rPr lang="en-US" b="1" dirty="0" err="1" smtClean="0"/>
              <a:t>Git</a:t>
            </a:r>
            <a:r>
              <a:rPr lang="en-US" b="1" dirty="0" smtClean="0"/>
              <a:t> default SSH Client</a:t>
            </a:r>
            <a:r>
              <a:rPr lang="en-US" dirty="0" smtClean="0"/>
              <a:t> here.</a:t>
            </a:r>
          </a:p>
          <a:p>
            <a:endParaRPr lang="en-US" dirty="0"/>
          </a:p>
        </p:txBody>
      </p:sp>
      <p:pic>
        <p:nvPicPr>
          <p:cNvPr id="4" name="Picture 3" descr="t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971800"/>
            <a:ext cx="4667250" cy="352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dirty="0" smtClean="0"/>
              <a:t>Keep clicking </a:t>
            </a:r>
            <a:r>
              <a:rPr lang="en-US" b="1" dirty="0" smtClean="0"/>
              <a:t>Next</a:t>
            </a:r>
            <a:r>
              <a:rPr lang="en-US" dirty="0" smtClean="0"/>
              <a:t> until you have completed the setup.</a:t>
            </a:r>
          </a:p>
          <a:p>
            <a:pPr>
              <a:buFont typeface="+mj-lt"/>
              <a:buAutoNum type="arabicPeriod" startAt="3"/>
            </a:pPr>
            <a:r>
              <a:rPr lang="en-US" dirty="0" smtClean="0"/>
              <a:t>Right-click on your desktop and select </a:t>
            </a:r>
            <a:r>
              <a:rPr lang="en-US" i="1" dirty="0" err="1" smtClean="0"/>
              <a:t>TortoiseGit</a:t>
            </a:r>
            <a:r>
              <a:rPr lang="en-US" i="1" dirty="0" smtClean="0"/>
              <a:t> &gt; Settings</a:t>
            </a:r>
            <a:r>
              <a:rPr lang="en-US" dirty="0" smtClean="0"/>
              <a:t> from the context menu. You should see the following screen. Click on: </a:t>
            </a:r>
            <a:r>
              <a:rPr lang="en-US" b="1" dirty="0" smtClean="0"/>
              <a:t>Set </a:t>
            </a:r>
            <a:r>
              <a:rPr lang="en-US" b="1" dirty="0" err="1" smtClean="0"/>
              <a:t>Git</a:t>
            </a:r>
            <a:r>
              <a:rPr lang="en-US" b="1" dirty="0" smtClean="0"/>
              <a:t> path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3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+mj-lt"/>
              <a:buAutoNum type="arabicPeriod" startAt="5"/>
            </a:pPr>
            <a:r>
              <a:rPr lang="en-US" dirty="0" smtClean="0"/>
              <a:t>Paste this in the text box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Git.exe Path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C:\Users\&lt;your user name&gt;\</a:t>
            </a:r>
            <a:r>
              <a:rPr lang="en-US" dirty="0" err="1" smtClean="0"/>
              <a:t>AppData</a:t>
            </a:r>
            <a:r>
              <a:rPr lang="en-US" dirty="0" smtClean="0"/>
              <a:t>\Local\</a:t>
            </a:r>
            <a:r>
              <a:rPr lang="en-US" dirty="0" err="1" smtClean="0"/>
              <a:t>GitHub</a:t>
            </a:r>
            <a:r>
              <a:rPr lang="en-US" dirty="0" smtClean="0"/>
              <a:t>\PORTAB~1\</a:t>
            </a:r>
            <a:r>
              <a:rPr lang="en-US" dirty="0" err="1" smtClean="0"/>
              <a:t>cmd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667000"/>
            <a:ext cx="3962400" cy="160020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  <p:pic>
        <p:nvPicPr>
          <p:cNvPr id="6" name="Content Placeholder 5" descr="qq2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0" y="1371600"/>
            <a:ext cx="5791200" cy="450797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495800"/>
          </a:xfrm>
        </p:spPr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dirty="0" smtClean="0"/>
              <a:t>Click on the button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Check now</a:t>
            </a:r>
            <a:r>
              <a:rPr lang="en-US" dirty="0" smtClean="0"/>
              <a:t> (optional).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Click on </a:t>
            </a:r>
            <a:r>
              <a:rPr lang="en-US" b="1" dirty="0" smtClean="0"/>
              <a:t>OK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Right-click on your desktop and select </a:t>
            </a:r>
            <a:r>
              <a:rPr lang="en-US" i="1" dirty="0" err="1" smtClean="0"/>
              <a:t>TortoiseGit</a:t>
            </a:r>
            <a:r>
              <a:rPr lang="en-US" i="1" dirty="0" smtClean="0"/>
              <a:t> &gt; Settings</a:t>
            </a:r>
            <a:r>
              <a:rPr lang="en-US" dirty="0" smtClean="0"/>
              <a:t> from the context menu.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Click on </a:t>
            </a:r>
            <a:r>
              <a:rPr lang="en-US" b="1" dirty="0" smtClean="0"/>
              <a:t>Network</a:t>
            </a:r>
            <a:r>
              <a:rPr lang="en-US" dirty="0" smtClean="0"/>
              <a:t> in de side bar.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Paste this in the text box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SSH client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C:\Users\&lt;your user name&gt;\</a:t>
            </a:r>
            <a:r>
              <a:rPr lang="en-US" dirty="0" err="1" smtClean="0"/>
              <a:t>AppData</a:t>
            </a:r>
            <a:r>
              <a:rPr lang="en-US" dirty="0" smtClean="0"/>
              <a:t>\Local\</a:t>
            </a:r>
            <a:r>
              <a:rPr lang="en-US" dirty="0" err="1" smtClean="0"/>
              <a:t>GitHub</a:t>
            </a:r>
            <a:r>
              <a:rPr lang="en-US" dirty="0" smtClean="0"/>
              <a:t>\PORTAB~1\</a:t>
            </a:r>
            <a:r>
              <a:rPr lang="en-US" dirty="0" err="1" smtClean="0"/>
              <a:t>usr</a:t>
            </a:r>
            <a:r>
              <a:rPr lang="en-US" dirty="0" smtClean="0"/>
              <a:t>\bin\ssh.exe</a:t>
            </a:r>
            <a:br>
              <a:rPr lang="en-US" dirty="0" smtClean="0"/>
            </a:br>
            <a:r>
              <a:rPr lang="en-US" dirty="0" smtClean="0"/>
              <a:t>(use your Windows user name) 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  <p:pic>
        <p:nvPicPr>
          <p:cNvPr id="7" name="Content Placeholder 6" descr="q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1399309"/>
            <a:ext cx="5996817" cy="4512541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SSH Key generation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4463422"/>
          </a:xfrm>
        </p:spPr>
        <p:txBody>
          <a:bodyPr/>
          <a:lstStyle/>
          <a:p>
            <a:r>
              <a:rPr lang="en-US" dirty="0" smtClean="0"/>
              <a:t>SSH keys are  generated for making  secure  connection  with 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r>
              <a:rPr lang="en-US" dirty="0" smtClean="0"/>
              <a:t>Two ways</a:t>
            </a:r>
          </a:p>
          <a:p>
            <a:pPr>
              <a:buNone/>
            </a:pPr>
            <a:r>
              <a:rPr lang="en-US" dirty="0" smtClean="0"/>
              <a:t>     1) Using </a:t>
            </a:r>
            <a:r>
              <a:rPr lang="en-US" dirty="0" err="1" smtClean="0"/>
              <a:t>PuTTY</a:t>
            </a:r>
            <a:r>
              <a:rPr lang="en-US" dirty="0" smtClean="0"/>
              <a:t> Key generator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qq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54102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215E14-9161-9B48-92E5-FE9B788C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version control?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D0E421-9E3A-5349-80D9-5EC20E46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93031"/>
            <a:ext cx="8915400" cy="4589860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Category  of s/w tool that  help a s/w team to manage changes of source code over time. </a:t>
            </a:r>
          </a:p>
          <a:p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Keeps track of every modification to the </a:t>
            </a:r>
            <a:r>
              <a:rPr lang="en-GB" sz="2000" dirty="0" smtClean="0">
                <a:solidFill>
                  <a:schemeClr val="bg1">
                    <a:lumMod val="25000"/>
                  </a:schemeClr>
                </a:solidFill>
              </a:rPr>
              <a:t>code</a:t>
            </a:r>
          </a:p>
          <a:p>
            <a:r>
              <a:rPr lang="en-GB" sz="2000" dirty="0" smtClean="0">
                <a:solidFill>
                  <a:schemeClr val="bg1">
                    <a:lumMod val="25000"/>
                  </a:schemeClr>
                </a:solidFill>
              </a:rPr>
              <a:t>Two types</a:t>
            </a:r>
          </a:p>
          <a:p>
            <a:pPr lvl="1"/>
            <a:r>
              <a:rPr lang="en-GB" dirty="0" smtClean="0">
                <a:solidFill>
                  <a:schemeClr val="bg1">
                    <a:lumMod val="25000"/>
                  </a:schemeClr>
                </a:solidFill>
              </a:rPr>
              <a:t>          Centralized VCS</a:t>
            </a:r>
          </a:p>
          <a:p>
            <a:pPr lvl="1"/>
            <a:r>
              <a:rPr lang="en-GB" dirty="0" smtClean="0">
                <a:solidFill>
                  <a:schemeClr val="bg1">
                    <a:lumMod val="25000"/>
                  </a:schemeClr>
                </a:solidFill>
              </a:rPr>
              <a:t>           Distributed VCS</a:t>
            </a:r>
          </a:p>
          <a:p>
            <a:pPr>
              <a:buNone/>
            </a:pPr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GB" sz="2000" b="1" u="sng" dirty="0" smtClean="0">
                <a:solidFill>
                  <a:schemeClr val="accent2"/>
                </a:solidFill>
              </a:rPr>
              <a:t>Benefits</a:t>
            </a:r>
            <a:endParaRPr lang="en-GB" sz="2000" b="1" u="sng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 Developing  s/w without  version control  is risky, like not having backup. </a:t>
            </a:r>
          </a:p>
          <a:p>
            <a:r>
              <a:rPr lang="en-GB" sz="2000" dirty="0" smtClean="0">
                <a:solidFill>
                  <a:schemeClr val="bg1">
                    <a:lumMod val="25000"/>
                  </a:schemeClr>
                </a:solidFill>
              </a:rPr>
              <a:t>A </a:t>
            </a:r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complete long term change history of every  file. </a:t>
            </a:r>
          </a:p>
          <a:p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Branching &amp;  Merging</a:t>
            </a:r>
          </a:p>
          <a:p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Traceability</a:t>
            </a:r>
          </a:p>
          <a:p>
            <a:pPr marL="0" indent="0">
              <a:buNone/>
            </a:pPr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880884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/>
          <a:lstStyle/>
          <a:p>
            <a:r>
              <a:rPr lang="en-US" b="1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5400"/>
            <a:ext cx="8915400" cy="461582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2) using commands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keycomman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952625"/>
            <a:ext cx="6915150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00310"/>
            <a:ext cx="8911687" cy="7474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8915400" cy="3352800"/>
          </a:xfrm>
        </p:spPr>
        <p:txBody>
          <a:bodyPr/>
          <a:lstStyle/>
          <a:p>
            <a:r>
              <a:rPr lang="en-US" b="1" dirty="0" smtClean="0"/>
              <a:t>Step 6. Clone a </a:t>
            </a:r>
            <a:r>
              <a:rPr lang="en-US" b="1" dirty="0" err="1" smtClean="0"/>
              <a:t>GitHub</a:t>
            </a:r>
            <a:r>
              <a:rPr lang="en-US" b="1" dirty="0" smtClean="0"/>
              <a:t> repo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Log into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Go to an existing repository or create a new repository.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Click on </a:t>
            </a:r>
            <a:r>
              <a:rPr lang="en-US" b="1" dirty="0" smtClean="0"/>
              <a:t>Clone</a:t>
            </a:r>
            <a:r>
              <a:rPr lang="en-US" dirty="0" smtClean="0"/>
              <a:t> in the side bar.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Select </a:t>
            </a:r>
            <a:r>
              <a:rPr lang="en-US" b="1" dirty="0" smtClean="0"/>
              <a:t>SSH</a:t>
            </a:r>
            <a:r>
              <a:rPr lang="en-US" dirty="0" smtClean="0"/>
              <a:t> from the drop-down.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You will see a text box to the right with all its text selected. </a:t>
            </a:r>
            <a:r>
              <a:rPr lang="en-US" b="1" dirty="0" err="1" smtClean="0"/>
              <a:t>git</a:t>
            </a:r>
            <a:r>
              <a:rPr lang="en-US" b="1" dirty="0" smtClean="0"/>
              <a:t> clone</a:t>
            </a:r>
            <a:r>
              <a:rPr lang="en-US" dirty="0" smtClean="0"/>
              <a:t> is a command and we don’t need that now. So, copy everything else.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4463422"/>
          </a:xfrm>
        </p:spPr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dirty="0" smtClean="0"/>
              <a:t>If you paste the copied text to your favorite text editor, it should look something like the following:</a:t>
            </a:r>
            <a:br>
              <a:rPr lang="en-US" dirty="0" smtClean="0"/>
            </a:br>
            <a:r>
              <a:rPr lang="en-US" dirty="0" err="1" smtClean="0"/>
              <a:t>git@bitbucket.org:svanas</a:t>
            </a:r>
            <a:r>
              <a:rPr lang="en-US" dirty="0" smtClean="0"/>
              <a:t>/sample-repository.git</a:t>
            </a:r>
            <a:br>
              <a:rPr lang="en-US" dirty="0" smtClean="0"/>
            </a:br>
            <a:r>
              <a:rPr lang="en-US" dirty="0" smtClean="0"/>
              <a:t>This is our clone URL. Note that there’s no </a:t>
            </a:r>
            <a:r>
              <a:rPr lang="en-US" b="1" dirty="0" err="1" smtClean="0"/>
              <a:t>git</a:t>
            </a:r>
            <a:r>
              <a:rPr lang="en-US" b="1" dirty="0" smtClean="0"/>
              <a:t> clone</a:t>
            </a:r>
            <a:r>
              <a:rPr lang="en-US" dirty="0" smtClean="0"/>
              <a:t> command in it. If you accidentally included that, copy again WITHOUT it. Some parts will be different for you because you will have a different username and repository name.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Right-click on your desktop and select </a:t>
            </a:r>
            <a:r>
              <a:rPr lang="en-US" b="1" dirty="0" err="1" smtClean="0"/>
              <a:t>Git</a:t>
            </a:r>
            <a:r>
              <a:rPr lang="en-US" b="1" dirty="0" smtClean="0"/>
              <a:t> Clone…</a:t>
            </a:r>
            <a:r>
              <a:rPr lang="en-US" dirty="0" smtClean="0"/>
              <a:t> from the context menu.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The following window will appear. Paste the copied clone URL in the text box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URL</a:t>
            </a:r>
            <a:r>
              <a:rPr lang="en-US" dirty="0" smtClean="0"/>
              <a:t> and then click on </a:t>
            </a:r>
            <a:r>
              <a:rPr lang="en-US" b="1" dirty="0" smtClean="0"/>
              <a:t>OK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If everything went fine, you should see a blue success message at the bottom in </a:t>
            </a:r>
            <a:r>
              <a:rPr lang="en-US" dirty="0" err="1" smtClean="0"/>
              <a:t>TortoiseGit</a:t>
            </a:r>
            <a:r>
              <a:rPr lang="en-US" dirty="0" smtClean="0"/>
              <a:t> once the cloning is complete.</a:t>
            </a:r>
          </a:p>
          <a:p>
            <a:pPr>
              <a:buFont typeface="+mj-lt"/>
              <a:buAutoNum type="arabicPeriod" startAt="6"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90800" y="533400"/>
            <a:ext cx="8911687" cy="823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600" b="1" dirty="0" smtClean="0"/>
              <a:t>Continue….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  <p:pic>
        <p:nvPicPr>
          <p:cNvPr id="9" name="Picture 8" descr="q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19200"/>
            <a:ext cx="6529980" cy="466768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Continue….</a:t>
            </a:r>
            <a:endParaRPr lang="en-US" sz="4000" dirty="0"/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  <p:pic>
        <p:nvPicPr>
          <p:cNvPr id="7" name="Content Placeholder 3" descr="t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524000"/>
            <a:ext cx="5900031" cy="408463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r>
              <a:rPr lang="en-US" dirty="0" smtClean="0"/>
              <a:t>Version Control System (</a:t>
            </a:r>
            <a:r>
              <a:rPr lang="en-US" b="1" dirty="0" smtClean="0"/>
              <a:t>VCS</a:t>
            </a:r>
            <a:r>
              <a:rPr lang="en-US" dirty="0" smtClean="0"/>
              <a:t>) is a software that helps software developers to work together and maintain a complete history of their work.</a:t>
            </a:r>
          </a:p>
          <a:p>
            <a:r>
              <a:rPr lang="en-US" dirty="0" smtClean="0"/>
              <a:t> Two types of VCS:</a:t>
            </a:r>
          </a:p>
          <a:p>
            <a:pPr>
              <a:buNone/>
            </a:pPr>
            <a:r>
              <a:rPr lang="en-US" dirty="0" smtClean="0"/>
              <a:t>            Centralized version control system (CVCS).</a:t>
            </a:r>
          </a:p>
          <a:p>
            <a:pPr>
              <a:buNone/>
            </a:pPr>
            <a:r>
              <a:rPr lang="en-US" dirty="0" smtClean="0"/>
              <a:t>            Distributed/Decentralized version control system (DVCS).</a:t>
            </a:r>
          </a:p>
          <a:p>
            <a:r>
              <a:rPr lang="en-GB" dirty="0" smtClean="0"/>
              <a:t>Most widely used modern version  control system  in the world  today  is Git.</a:t>
            </a:r>
          </a:p>
          <a:p>
            <a:r>
              <a:rPr lang="en-GB" dirty="0" smtClean="0"/>
              <a:t>GitHub.com is a site for online storage of git repositories.</a:t>
            </a:r>
          </a:p>
          <a:p>
            <a:r>
              <a:rPr lang="en-US" b="1" dirty="0" err="1" smtClean="0"/>
              <a:t>Bitbucket</a:t>
            </a:r>
            <a:r>
              <a:rPr lang="en-US" dirty="0" smtClean="0"/>
              <a:t> is a web-based hosting service, </a:t>
            </a:r>
            <a:r>
              <a:rPr lang="en-US" dirty="0" err="1" smtClean="0"/>
              <a:t>Bitbucket</a:t>
            </a:r>
            <a:r>
              <a:rPr lang="en-US" dirty="0" smtClean="0"/>
              <a:t>, you get unlimited private repositories, and they are free for small teams of 5.</a:t>
            </a:r>
          </a:p>
          <a:p>
            <a:r>
              <a:rPr lang="en-GB" dirty="0" smtClean="0"/>
              <a:t> Tortoise git is</a:t>
            </a:r>
            <a:r>
              <a:rPr lang="en-GB" smtClean="0"/>
              <a:t>, Free </a:t>
            </a:r>
            <a:r>
              <a:rPr lang="en-GB" dirty="0" smtClean="0"/>
              <a:t>Open source  client  for git Version control system</a:t>
            </a:r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982857-83D7-354C-8F48-1BE63090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4" y="120491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5400" b="1">
                <a:solidFill>
                  <a:schemeClr val="accent2"/>
                </a:solidFill>
              </a:rPr>
              <a:t>             </a:t>
            </a:r>
            <a:r>
              <a:rPr lang="en-GB" sz="5400" b="1" smtClean="0">
                <a:solidFill>
                  <a:schemeClr val="accent2"/>
                </a:solidFill>
              </a:rPr>
              <a:t>Thank </a:t>
            </a:r>
            <a:r>
              <a:rPr lang="en-GB" sz="5400" b="1">
                <a:solidFill>
                  <a:schemeClr val="accent2"/>
                </a:solidFill>
              </a:rPr>
              <a:t>you.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4120421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469835-18DA-B844-BABB-1D347A9C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06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What  is Git?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F7F8E8-BB75-954D-A228-84DE7F339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6976"/>
            <a:ext cx="8915400" cy="4241602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/>
              <a:t>Git : Most widely used modern version  control system  in the world  today  is Git. </a:t>
            </a:r>
          </a:p>
          <a:p>
            <a:r>
              <a:rPr lang="en-GB" sz="2000" dirty="0"/>
              <a:t>Git is open  source  project,  originally  developed  in 2005 by </a:t>
            </a:r>
            <a:r>
              <a:rPr lang="en-GB" sz="2000" dirty="0" err="1"/>
              <a:t>Linus</a:t>
            </a:r>
            <a:r>
              <a:rPr lang="en-GB" sz="2000" dirty="0"/>
              <a:t> </a:t>
            </a:r>
            <a:r>
              <a:rPr lang="en-GB" sz="2000" dirty="0" err="1"/>
              <a:t>Torvalds</a:t>
            </a:r>
            <a:r>
              <a:rPr lang="en-GB" sz="2000" dirty="0"/>
              <a:t>. </a:t>
            </a:r>
          </a:p>
          <a:p>
            <a:r>
              <a:rPr lang="en-GB" sz="2000" dirty="0"/>
              <a:t>Git is an example  of DVCS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u="sng" dirty="0">
                <a:solidFill>
                  <a:schemeClr val="accent2"/>
                </a:solidFill>
              </a:rPr>
              <a:t>Goal of Git</a:t>
            </a:r>
          </a:p>
          <a:p>
            <a:r>
              <a:rPr lang="en-GB" sz="2000" dirty="0"/>
              <a:t>Speed</a:t>
            </a:r>
          </a:p>
          <a:p>
            <a:r>
              <a:rPr lang="en-GB" sz="2000" dirty="0"/>
              <a:t>Support for non linear development. (Thousands  of parallel  branches)</a:t>
            </a:r>
          </a:p>
          <a:p>
            <a:r>
              <a:rPr lang="en-GB" sz="2000" dirty="0"/>
              <a:t>Fully Distributed</a:t>
            </a:r>
          </a:p>
          <a:p>
            <a:r>
              <a:rPr lang="en-GB" sz="2000" dirty="0"/>
              <a:t>Able to handle large projects efficiently. </a:t>
            </a:r>
          </a:p>
          <a:p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316868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077FE5-E41E-D043-A57F-FEF6259A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8187"/>
          </a:xfrm>
        </p:spPr>
        <p:txBody>
          <a:bodyPr>
            <a:no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What is Git?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811C69-2325-C845-B6D1-1DC84707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331" y="1589484"/>
            <a:ext cx="8915400" cy="5268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u="sng">
                <a:solidFill>
                  <a:schemeClr val="accent2"/>
                </a:solidFill>
              </a:rPr>
              <a:t>Performance</a:t>
            </a:r>
          </a:p>
          <a:p>
            <a:r>
              <a:rPr lang="en-GB" sz="2000"/>
              <a:t>Git focuses on the file content </a:t>
            </a:r>
          </a:p>
          <a:p>
            <a:r>
              <a:rPr lang="en-GB" sz="2000"/>
              <a:t>Object format of git repository file uses a combination  of delta  encoding, compression  and explicitly stores directory contents and version  metdata objects. </a:t>
            </a:r>
          </a:p>
          <a:p>
            <a:r>
              <a:rPr lang="en-GB" sz="2000"/>
              <a:t>Being distributed  enable significant  performance. </a:t>
            </a:r>
          </a:p>
          <a:p>
            <a:pPr marL="0" indent="0">
              <a:buNone/>
            </a:pPr>
            <a:r>
              <a:rPr lang="en-GB" sz="2000" b="1" u="sng">
                <a:solidFill>
                  <a:schemeClr val="accent2"/>
                </a:solidFill>
              </a:rPr>
              <a:t>Security</a:t>
            </a:r>
          </a:p>
          <a:p>
            <a:r>
              <a:rPr lang="en-GB" sz="2000"/>
              <a:t>Git has been designed with the integrity of managed source code as a top priority </a:t>
            </a:r>
          </a:p>
          <a:p>
            <a:r>
              <a:rPr lang="en-GB" sz="2000"/>
              <a:t>All the objects in git repository are secured with cryptographically secure  hashing algorithm. </a:t>
            </a:r>
          </a:p>
          <a:p>
            <a:pPr marL="0" indent="0">
              <a:buNone/>
            </a:pPr>
            <a:r>
              <a:rPr lang="en-GB" sz="2000" b="1" u="sng">
                <a:solidFill>
                  <a:schemeClr val="accent2"/>
                </a:solidFill>
              </a:rPr>
              <a:t>Flexibility</a:t>
            </a:r>
          </a:p>
          <a:p>
            <a:r>
              <a:rPr lang="en-GB" sz="2000"/>
              <a:t>It is compatible  with many existing systems and protocols. 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pPr marL="0" indent="0">
              <a:buNone/>
            </a:pPr>
            <a:endParaRPr lang="en-GB" sz="2000"/>
          </a:p>
          <a:p>
            <a:endParaRPr lang="en-GB" sz="2000"/>
          </a:p>
          <a:p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558000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Workflow of </a:t>
            </a:r>
            <a:r>
              <a:rPr lang="en-US" sz="4000" b="1" dirty="0" err="1" smtClean="0"/>
              <a:t>Git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5400"/>
            <a:ext cx="8915400" cy="46158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working directory is the place where files are checked out.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doesn’t track each and every modified file. Whenever you do commit an operation, </a:t>
            </a:r>
            <a:r>
              <a:rPr lang="en-US" sz="2000" dirty="0" err="1" smtClean="0"/>
              <a:t>Git</a:t>
            </a:r>
            <a:r>
              <a:rPr lang="en-US" sz="2000" dirty="0" smtClean="0"/>
              <a:t> looks for the files present in the staging area. Only those files present in the staging area are considered for commit and not all the modified files.</a:t>
            </a:r>
          </a:p>
          <a:p>
            <a:pPr>
              <a:buNone/>
            </a:pPr>
            <a:r>
              <a:rPr lang="en-US" sz="2000" dirty="0" smtClean="0"/>
              <a:t>Let us see the basic workflow of </a:t>
            </a:r>
            <a:r>
              <a:rPr lang="en-US" sz="2000" dirty="0" err="1" smtClean="0"/>
              <a:t>Git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Step 1: You modify a file from the working directory.</a:t>
            </a:r>
          </a:p>
          <a:p>
            <a:r>
              <a:rPr lang="en-US" sz="2000" b="1" dirty="0" smtClean="0"/>
              <a:t>Step 2: You add these files to the staging area.</a:t>
            </a:r>
          </a:p>
          <a:p>
            <a:r>
              <a:rPr lang="en-US" sz="2000" b="1" dirty="0" smtClean="0"/>
              <a:t>Step 3: You perform commit operation that moves the files from the staging area. After push operation, it stores the changes permanently to the </a:t>
            </a:r>
            <a:r>
              <a:rPr lang="en-US" sz="2000" b="1" dirty="0" err="1" smtClean="0"/>
              <a:t>Git</a:t>
            </a:r>
            <a:r>
              <a:rPr lang="en-US" sz="2000" b="1" dirty="0" smtClean="0"/>
              <a:t> repository.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533400"/>
            <a:ext cx="8911687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Workflow of </a:t>
            </a:r>
            <a:r>
              <a:rPr lang="en-US" sz="4000" b="1" dirty="0" err="1" smtClean="0"/>
              <a:t>Git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Picture 4" descr="wrkfl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057400"/>
            <a:ext cx="4722647" cy="30544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DAA2E9-153D-6B41-B67A-BC1F22BA0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</a:rPr>
              <a:t>Tortoise  git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E87C10B4-0391-5647-86FD-E2A0C349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24" y="2354132"/>
            <a:ext cx="2327672" cy="1291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962327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8A7DE2-8852-BA42-BC80-A9DB8461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781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Tortoise  Git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FFEF69-5098-A84F-94BE-B8FEF211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1625"/>
            <a:ext cx="8915400" cy="4339597"/>
          </a:xfrm>
        </p:spPr>
        <p:txBody>
          <a:bodyPr>
            <a:normAutofit/>
          </a:bodyPr>
          <a:lstStyle/>
          <a:p>
            <a:r>
              <a:rPr lang="en-GB" sz="2000" dirty="0"/>
              <a:t> Free Open source  client  for git Version control system </a:t>
            </a:r>
          </a:p>
          <a:p>
            <a:r>
              <a:rPr lang="en-GB" sz="2000" dirty="0"/>
              <a:t>Founder -  Frank Li</a:t>
            </a:r>
          </a:p>
          <a:p>
            <a:r>
              <a:rPr lang="en-GB" sz="2000" dirty="0"/>
              <a:t>It manages files over time</a:t>
            </a:r>
          </a:p>
          <a:p>
            <a:r>
              <a:rPr lang="en-GB" sz="2000" dirty="0"/>
              <a:t>Files are stored in local repository  </a:t>
            </a:r>
          </a:p>
          <a:p>
            <a:pPr marL="0" indent="0">
              <a:buNone/>
            </a:pPr>
            <a:r>
              <a:rPr lang="en-GB" sz="2000" b="1" dirty="0"/>
              <a:t> Repository :</a:t>
            </a:r>
            <a:r>
              <a:rPr lang="en-GB" sz="2000" dirty="0"/>
              <a:t> It is like an ordinary  file server, except  that it remembers every change ever made to your files and directories. </a:t>
            </a:r>
          </a:p>
          <a:p>
            <a:pPr marL="0" indent="0">
              <a:buNone/>
            </a:pPr>
            <a:r>
              <a:rPr lang="en-GB" sz="2000" b="1" dirty="0"/>
              <a:t>Git Clone</a:t>
            </a:r>
          </a:p>
          <a:p>
            <a:pPr marL="0" indent="0">
              <a:buNone/>
            </a:pPr>
            <a:r>
              <a:rPr lang="en-GB" sz="2000" dirty="0"/>
              <a:t>Git clone is a full fledged repository with complete  history and full version  tracking  capabilities, not dependent  on network access or a central server. </a:t>
            </a:r>
          </a:p>
          <a:p>
            <a:endParaRPr lang="en-GB" sz="2000" b="1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335229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1137</Words>
  <Application>Microsoft Office PowerPoint</Application>
  <PresentationFormat>Custom</PresentationFormat>
  <Paragraphs>213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Wisp</vt:lpstr>
      <vt:lpstr>Git Management (Tortoise git) </vt:lpstr>
      <vt:lpstr>Overview </vt:lpstr>
      <vt:lpstr>What is version control? </vt:lpstr>
      <vt:lpstr>What  is Git? </vt:lpstr>
      <vt:lpstr>What is Git? </vt:lpstr>
      <vt:lpstr>Workflow of Git</vt:lpstr>
      <vt:lpstr>Workflow of Git</vt:lpstr>
      <vt:lpstr>Tortoise  git</vt:lpstr>
      <vt:lpstr>Tortoise  Git</vt:lpstr>
      <vt:lpstr>Features </vt:lpstr>
      <vt:lpstr>Icon Overlays</vt:lpstr>
      <vt:lpstr>Major Commands </vt:lpstr>
      <vt:lpstr>Major Commamds</vt:lpstr>
      <vt:lpstr>Major Commands </vt:lpstr>
      <vt:lpstr>Slide 15</vt:lpstr>
      <vt:lpstr>GitHub </vt:lpstr>
      <vt:lpstr>BitBucket</vt:lpstr>
      <vt:lpstr>Steps </vt:lpstr>
      <vt:lpstr>Github account creation</vt:lpstr>
      <vt:lpstr>Continue….</vt:lpstr>
      <vt:lpstr>Install Git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SSH Key generation</vt:lpstr>
      <vt:lpstr>Continue….</vt:lpstr>
      <vt:lpstr>Continue….</vt:lpstr>
      <vt:lpstr>Continue….</vt:lpstr>
      <vt:lpstr>Slide 33</vt:lpstr>
      <vt:lpstr>Continue….</vt:lpstr>
      <vt:lpstr>Conclusion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Management (Tortoise  git)</dc:title>
  <dc:creator>user</dc:creator>
  <cp:lastModifiedBy>user</cp:lastModifiedBy>
  <cp:revision>119</cp:revision>
  <dcterms:modified xsi:type="dcterms:W3CDTF">2017-11-02T03:55:58Z</dcterms:modified>
</cp:coreProperties>
</file>