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enturyGothic-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italic.fntdata"/><Relationship Id="rId14" Type="http://schemas.openxmlformats.org/officeDocument/2006/relationships/slide" Target="slides/slide8.xml"/><Relationship Id="rId36"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enturyGothic-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9b4c610d2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89b4c610d2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Why should you care - 10s - Mary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Data Introduction 1min</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Dataset - Veronika</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Karo - Imputation and Cleansing</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Text-Preprocessing - Mary</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Vectorization &amp; Binning - Yvonne</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 jump in on parts missed</a:t>
            </a:r>
            <a:endParaRPr sz="14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Each topic 1 min * 4</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Title - Mary</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Runtime - V</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Production Country - V</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Genres - K</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Score 30s - Yvonne</a:t>
            </a:r>
            <a:endParaRPr sz="14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Findings 30s - Veronika</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Machine learning model 90s - Yvonne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Limitations 15s - Mary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Improvements 15s - Karoline</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we are discussing trends and predictions in Media, we are looking to explore the patterns that shape our consumption and production of film and tv</a:t>
            </a:r>
            <a:endParaRPr/>
          </a:p>
        </p:txBody>
      </p:sp>
      <p:sp>
        <p:nvSpPr>
          <p:cNvPr id="127" name="Google Shape;127;g289b4c610d2_0_3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9b4c610d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9b4c610d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9b4c610d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9b4c610d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9b4c610d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9b4c610d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9b4c610d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9b4c610d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9b4c610d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9b4c610d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genre we started out by plotting all the imdb scores and tmdb scores over time to see check for any initial patterns.</a:t>
            </a:r>
            <a:endParaRPr/>
          </a:p>
          <a:p>
            <a:pPr indent="0" lvl="0" marL="0" rtl="0" algn="l">
              <a:spcBef>
                <a:spcPts val="0"/>
              </a:spcBef>
              <a:spcAft>
                <a:spcPts val="0"/>
              </a:spcAft>
              <a:buNone/>
            </a:pPr>
            <a:r>
              <a:rPr lang="en"/>
              <a:t>These are two of the examples, namely action and comedy</a:t>
            </a:r>
            <a:endParaRPr/>
          </a:p>
          <a:p>
            <a:pPr indent="0" lvl="0" marL="0" rtl="0" algn="l">
              <a:spcBef>
                <a:spcPts val="0"/>
              </a:spcBef>
              <a:spcAft>
                <a:spcPts val="0"/>
              </a:spcAft>
              <a:buNone/>
            </a:pPr>
            <a:r>
              <a:rPr lang="en"/>
              <a:t>Among all our findings the one that stood out the most was a significant increase in range over time. We suspect this was due to the significant increase in movies made overall but also due to an improvement in technology which made movies cheaper to make.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than that, despite some genres being more </a:t>
            </a:r>
            <a:r>
              <a:rPr lang="en"/>
              <a:t>popular</a:t>
            </a:r>
            <a:r>
              <a:rPr lang="en"/>
              <a:t> some decades, score is clearly not entirely dependant on genre. Tmdb scores tended also to be higher than imdb scores, suggesting audiences rank movies higher than critics.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9b4c610d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89b4c610d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Secondly we plotted all movies produced within each genre over time. As you can see drama and comedy have been significantly on the rise the past two decades,</a:t>
            </a:r>
            <a:endParaRPr/>
          </a:p>
          <a:p>
            <a:pPr indent="0" lvl="0" marL="0" rtl="0" algn="l">
              <a:spcBef>
                <a:spcPts val="0"/>
              </a:spcBef>
              <a:spcAft>
                <a:spcPts val="0"/>
              </a:spcAft>
              <a:buNone/>
            </a:pPr>
            <a:r>
              <a:rPr lang="en"/>
              <a:t>and even though it is hard to see here, drama and comedy remained the most popularly produced genre of all time. This could suggest that they do well and are timeless and is definitely something we should keep an eye out for.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9b4c610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9b4c610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Later we plotted all average imdb scores and tmdb scores over time in order to see if </a:t>
            </a:r>
            <a:r>
              <a:rPr lang="en"/>
              <a:t>there</a:t>
            </a:r>
            <a:r>
              <a:rPr lang="en"/>
              <a:t> was any overarching themes. The five main genres are plotted to the right for a simplified view. As can be seen, a lot of genres have been added recently such as reality as movies gain more variation. There was not a lot of overarching trends other than that averages drop over time which could be attributed to an increase in range.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9b4c610d2_1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89b4c610d2_1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89b4c610d2_1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9b4c610d2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89b4c610d2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9b4c610d2_1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89b4c610d2_1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89b4c610d2_1_1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5eb2710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5eb2710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4c5eb271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4c5eb271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c5eb2710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4c5eb2710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4c5eb2710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4c5eb2710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c5eb2710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c5eb27102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c5eb27102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4c5eb27102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c5eb2710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4c5eb2710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9b4c610d2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89b4c610d2_1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289b4c610d2_1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89b4c610d2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89b4c610d2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possible improvements would be to look at genre intersections and boxing, for example seeing whether romcoms do better than just comedies or just romance, and grouping categories such as action and war.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also look at using a more complete version of the dataset by including directors and actors as these could massively affect the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Could look at using stratification, a more complex training model to improve accuracy,</a:t>
            </a:r>
            <a:endParaRPr/>
          </a:p>
          <a:p>
            <a:pPr indent="0" lvl="0" marL="0" rtl="0" algn="l">
              <a:spcBef>
                <a:spcPts val="0"/>
              </a:spcBef>
              <a:spcAft>
                <a:spcPts val="0"/>
              </a:spcAft>
              <a:buNone/>
            </a:pPr>
            <a:r>
              <a:rPr lang="en"/>
              <a:t>Or maybe source a larger dataset for more test data and such to prevent overfitting our model.</a:t>
            </a:r>
            <a:endParaRPr/>
          </a:p>
          <a:p>
            <a:pPr indent="0" lvl="0" marL="0" rtl="0" algn="l">
              <a:spcBef>
                <a:spcPts val="0"/>
              </a:spcBef>
              <a:spcAft>
                <a:spcPts val="0"/>
              </a:spcAft>
              <a:buNone/>
            </a:pPr>
            <a:r>
              <a:rPr lang="en"/>
              <a:t>Could also look at dimensionality reduction methods to reduce potential multicollinearity we were not aware of which could contribute to bias in our model.</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89b4c610d2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289b4c610d2_1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289b4c610d2_1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9b4c610d2_0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89b4c610d2_0_8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89b4c610d2_0_8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9b4c610d2_0_9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89b4c610d2_0_9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started of by removing impurities in the dataset through cleansing and </a:t>
            </a:r>
            <a:r>
              <a:rPr lang="en"/>
              <a:t>cleaned up the formatting.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veronika mentioned we found decent number of missing values in all categories of our dataset, so we took great care in not skewing the dataset. For all numeric values such as scores we imputed the respective mode, for production country we imputed the missing values proportionally to the population, and for genre we simply did not consider the missing values for our analysis as there is no reliable way to predict this from other information alone.</a:t>
            </a:r>
            <a:endParaRPr/>
          </a:p>
        </p:txBody>
      </p:sp>
      <p:sp>
        <p:nvSpPr>
          <p:cNvPr id="173" name="Google Shape;173;g289b4c610d2_0_9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9b4c610d2_0_9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89b4c610d2_0_9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89b4c610d2_0_9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9b4c610d2_0_10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89b4c610d2_0_10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main features we focus on are title, runtime, production countries, and genre</a:t>
            </a:r>
            <a:endParaRPr/>
          </a:p>
        </p:txBody>
      </p:sp>
      <p:sp>
        <p:nvSpPr>
          <p:cNvPr id="239" name="Google Shape;239;g289b4c610d2_0_10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c5eb2710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4c5eb2710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first thing people see when they browse for something to watch? Not content, and even before trailor, it’s the title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c5eb2710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c5eb2710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c5eb2710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4c5eb2710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p:cSld name="Slide 1">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p:cSld name="Slide 1">
    <p:spTree>
      <p:nvGrpSpPr>
        <p:cNvPr id="59" name="Shape 5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type="obj">
  <p:cSld name="OBJECT">
    <p:spTree>
      <p:nvGrpSpPr>
        <p:cNvPr id="60" name="Shape 60"/>
        <p:cNvGrpSpPr/>
        <p:nvPr/>
      </p:nvGrpSpPr>
      <p:grpSpPr>
        <a:xfrm>
          <a:off x="0" y="0"/>
          <a:ext cx="0" cy="0"/>
          <a:chOff x="0" y="0"/>
          <a:chExt cx="0" cy="0"/>
        </a:xfrm>
      </p:grpSpPr>
      <p:sp>
        <p:nvSpPr>
          <p:cNvPr id="61" name="Google Shape;61;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3" name="Google Shape;6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type="blank">
  <p:cSld name="BLANK">
    <p:spTree>
      <p:nvGrpSpPr>
        <p:cNvPr id="66" name="Shape 66"/>
        <p:cNvGrpSpPr/>
        <p:nvPr/>
      </p:nvGrpSpPr>
      <p:grpSpPr>
        <a:xfrm>
          <a:off x="0" y="0"/>
          <a:ext cx="0" cy="0"/>
          <a:chOff x="0" y="0"/>
          <a:chExt cx="0" cy="0"/>
        </a:xfrm>
      </p:grpSpPr>
      <p:sp>
        <p:nvSpPr>
          <p:cNvPr id="67" name="Google Shape;6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type="secHead">
  <p:cSld name="SECTION_HEADER">
    <p:spTree>
      <p:nvGrpSpPr>
        <p:cNvPr id="70" name="Shape 70"/>
        <p:cNvGrpSpPr/>
        <p:nvPr/>
      </p:nvGrpSpPr>
      <p:grpSpPr>
        <a:xfrm>
          <a:off x="0" y="0"/>
          <a:ext cx="0" cy="0"/>
          <a:chOff x="0" y="0"/>
          <a:chExt cx="0" cy="0"/>
        </a:xfrm>
      </p:grpSpPr>
      <p:sp>
        <p:nvSpPr>
          <p:cNvPr id="71" name="Google Shape;71;p1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type="twoObj">
  <p:cSld name="TWO_OBJECTS">
    <p:spTree>
      <p:nvGrpSpPr>
        <p:cNvPr id="76" name="Shape 76"/>
        <p:cNvGrpSpPr/>
        <p:nvPr/>
      </p:nvGrpSpPr>
      <p:grpSpPr>
        <a:xfrm>
          <a:off x="0" y="0"/>
          <a:ext cx="0" cy="0"/>
          <a:chOff x="0" y="0"/>
          <a:chExt cx="0" cy="0"/>
        </a:xfrm>
      </p:grpSpPr>
      <p:sp>
        <p:nvSpPr>
          <p:cNvPr id="77" name="Google Shape;7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2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9" name="Google Shape;79;p2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type="twoTxTwoObj">
  <p:cSld name="TWO_OBJECTS_WITH_TEXT">
    <p:spTree>
      <p:nvGrpSpPr>
        <p:cNvPr id="83" name="Shape 83"/>
        <p:cNvGrpSpPr/>
        <p:nvPr/>
      </p:nvGrpSpPr>
      <p:grpSpPr>
        <a:xfrm>
          <a:off x="0" y="0"/>
          <a:ext cx="0" cy="0"/>
          <a:chOff x="0" y="0"/>
          <a:chExt cx="0" cy="0"/>
        </a:xfrm>
      </p:grpSpPr>
      <p:sp>
        <p:nvSpPr>
          <p:cNvPr id="84" name="Google Shape;84;p2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2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2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2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2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21"/>
          <p:cNvSpPr/>
          <p:nvPr/>
        </p:nvSpPr>
        <p:spPr>
          <a:xfrm>
            <a:off x="4929471" y="4809056"/>
            <a:ext cx="5814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00">
                <a:solidFill>
                  <a:srgbClr val="F2F2F2"/>
                </a:solidFill>
                <a:latin typeface="Calibri"/>
                <a:ea typeface="Calibri"/>
                <a:cs typeface="Calibri"/>
                <a:sym typeface="Calibri"/>
              </a:rPr>
              <a:t>PPT模板下载：www.1ppt.com/moban/          行业PPT模板：www.1ppt.com/hangye/ </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节日PPT模板：www.1ppt.com/jieri/          PPT素材：www.1ppt.com/sucai/</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PPT背景图片：www.1ppt.com/beijing/        PPT图表：www.1ppt.com/tubiao/      </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精美PPT下载：www.1ppt.com/xiazai/         PPT教程： www.1ppt.com/powerpoint/      </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PPT课件：www.1ppt.com/kejian/             字体下载：www.1ppt.com/ziti/</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工作总结PPT：www.1ppt.com/xiazai/zongjie/ 工作计划：www.1ppt.com/xiazai/jihua/</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商务PPT模板：www.1ppt.com/moban/shangwu/  个人简历PPT：www.1ppt.com/xiazai/jianli/  </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毕业答辩PPT：www.1ppt.com/xiazai/dabian/  工作汇报PPT：www.1ppt.com/xiazai/huibao/    </a:t>
            </a:r>
            <a:endParaRPr sz="1100"/>
          </a:p>
          <a:p>
            <a:pPr indent="0" lvl="0" marL="0" marR="0" rtl="0" algn="l">
              <a:spcBef>
                <a:spcPts val="0"/>
              </a:spcBef>
              <a:spcAft>
                <a:spcPts val="0"/>
              </a:spcAft>
              <a:buNone/>
            </a:pPr>
            <a:r>
              <a:rPr lang="en" sz="100">
                <a:solidFill>
                  <a:srgbClr val="F2F2F2"/>
                </a:solidFill>
                <a:latin typeface="Calibri"/>
                <a:ea typeface="Calibri"/>
                <a:cs typeface="Calibri"/>
                <a:sym typeface="Calibri"/>
              </a:rPr>
              <a:t> </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type="titleOnly">
  <p:cSld name="TITLE_ONLY">
    <p:spTree>
      <p:nvGrpSpPr>
        <p:cNvPr id="93" name="Shape 93"/>
        <p:cNvGrpSpPr/>
        <p:nvPr/>
      </p:nvGrpSpPr>
      <p:grpSpPr>
        <a:xfrm>
          <a:off x="0" y="0"/>
          <a:ext cx="0" cy="0"/>
          <a:chOff x="0" y="0"/>
          <a:chExt cx="0" cy="0"/>
        </a:xfrm>
      </p:grpSpPr>
      <p:sp>
        <p:nvSpPr>
          <p:cNvPr id="94" name="Google Shape;94;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type="objTx">
  <p:cSld name="OBJECT_WITH_CAPTION_TEXT">
    <p:spTree>
      <p:nvGrpSpPr>
        <p:cNvPr id="98" name="Shape 98"/>
        <p:cNvGrpSpPr/>
        <p:nvPr/>
      </p:nvGrpSpPr>
      <p:grpSpPr>
        <a:xfrm>
          <a:off x="0" y="0"/>
          <a:ext cx="0" cy="0"/>
          <a:chOff x="0" y="0"/>
          <a:chExt cx="0" cy="0"/>
        </a:xfrm>
      </p:grpSpPr>
      <p:sp>
        <p:nvSpPr>
          <p:cNvPr id="99" name="Google Shape;99;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1" name="Google Shape;101;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2" name="Google Shape;102;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type="picTx">
  <p:cSld name="PICTURE_WITH_CAPTION_TEXT">
    <p:spTree>
      <p:nvGrpSpPr>
        <p:cNvPr id="105" name="Shape 105"/>
        <p:cNvGrpSpPr/>
        <p:nvPr/>
      </p:nvGrpSpPr>
      <p:grpSpPr>
        <a:xfrm>
          <a:off x="0" y="0"/>
          <a:ext cx="0" cy="0"/>
          <a:chOff x="0" y="0"/>
          <a:chExt cx="0" cy="0"/>
        </a:xfrm>
      </p:grpSpPr>
      <p:sp>
        <p:nvSpPr>
          <p:cNvPr id="106" name="Google Shape;106;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108" name="Google Shape;108;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type="vertTx">
  <p:cSld name="VERTICAL_TEXT">
    <p:spTree>
      <p:nvGrpSpPr>
        <p:cNvPr id="112" name="Shape 112"/>
        <p:cNvGrpSpPr/>
        <p:nvPr/>
      </p:nvGrpSpPr>
      <p:grpSpPr>
        <a:xfrm>
          <a:off x="0" y="0"/>
          <a:ext cx="0" cy="0"/>
          <a:chOff x="0" y="0"/>
          <a:chExt cx="0" cy="0"/>
        </a:xfrm>
      </p:grpSpPr>
      <p:sp>
        <p:nvSpPr>
          <p:cNvPr id="113" name="Google Shape;113;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type="vertTitleAndTx">
  <p:cSld name="VERTICAL_TITLE_AND_VERTICAL_TEXT">
    <p:spTree>
      <p:nvGrpSpPr>
        <p:cNvPr id="118" name="Shape 118"/>
        <p:cNvGrpSpPr/>
        <p:nvPr/>
      </p:nvGrpSpPr>
      <p:grpSpPr>
        <a:xfrm>
          <a:off x="0" y="0"/>
          <a:ext cx="0" cy="0"/>
          <a:chOff x="0" y="0"/>
          <a:chExt cx="0" cy="0"/>
        </a:xfrm>
      </p:grpSpPr>
      <p:sp>
        <p:nvSpPr>
          <p:cNvPr id="119" name="Google Shape;119;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 name="Google Shape;120;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 name="Google Shape;121;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059750" y="-125"/>
            <a:ext cx="50844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alpha val="27843"/>
              </a:srgbClr>
            </a:gs>
            <a:gs pos="100000">
              <a:srgbClr val="BFBFBF"/>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5" name="Google Shape;5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entury Gothic"/>
                <a:ea typeface="Century Gothic"/>
                <a:cs typeface="Century Gothic"/>
                <a:sym typeface="Century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9pPr>
          </a:lstStyle>
          <a:p/>
        </p:txBody>
      </p:sp>
      <p:sp>
        <p:nvSpPr>
          <p:cNvPr id="56" name="Google Shape;5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7" name="Google Shape;5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8" name="Google Shape;5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id="129" name="Google Shape;129;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0" name="Google Shape;130;p27"/>
          <p:cNvSpPr/>
          <p:nvPr/>
        </p:nvSpPr>
        <p:spPr>
          <a:xfrm>
            <a:off x="4572000" y="0"/>
            <a:ext cx="4572000" cy="5143500"/>
          </a:xfrm>
          <a:prstGeom prst="rect">
            <a:avLst/>
          </a:prstGeom>
          <a:gradFill>
            <a:gsLst>
              <a:gs pos="0">
                <a:srgbClr val="C6C6C6"/>
              </a:gs>
              <a:gs pos="100000">
                <a:srgbClr val="EEEEEF"/>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131" name="Google Shape;131;p27"/>
          <p:cNvSpPr txBox="1"/>
          <p:nvPr/>
        </p:nvSpPr>
        <p:spPr>
          <a:xfrm>
            <a:off x="3235569" y="1912118"/>
            <a:ext cx="5549100" cy="992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6000">
                <a:solidFill>
                  <a:srgbClr val="3F3F3F"/>
                </a:solidFill>
                <a:latin typeface="Century Gothic"/>
                <a:ea typeface="Century Gothic"/>
                <a:cs typeface="Century Gothic"/>
                <a:sym typeface="Century Gothic"/>
              </a:rPr>
              <a:t>MEDIA</a:t>
            </a:r>
            <a:endParaRPr b="1" i="0" sz="6000" u="none" cap="none" strike="noStrike">
              <a:solidFill>
                <a:srgbClr val="3F3F3F"/>
              </a:solidFill>
              <a:latin typeface="Century Gothic"/>
              <a:ea typeface="Century Gothic"/>
              <a:cs typeface="Century Gothic"/>
              <a:sym typeface="Century Gothic"/>
            </a:endParaRPr>
          </a:p>
        </p:txBody>
      </p:sp>
      <p:sp>
        <p:nvSpPr>
          <p:cNvPr id="132" name="Google Shape;132;p27"/>
          <p:cNvSpPr txBox="1"/>
          <p:nvPr/>
        </p:nvSpPr>
        <p:spPr>
          <a:xfrm>
            <a:off x="3886199" y="1550003"/>
            <a:ext cx="4898400" cy="5310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i="1" lang="en" sz="3000">
                <a:solidFill>
                  <a:srgbClr val="595959"/>
                </a:solidFill>
                <a:latin typeface="Century Gothic"/>
                <a:ea typeface="Century Gothic"/>
                <a:cs typeface="Century Gothic"/>
                <a:sym typeface="Century Gothic"/>
              </a:rPr>
              <a:t>Trends and Predictions</a:t>
            </a:r>
            <a:endParaRPr b="0" i="1" sz="3000" u="none" cap="none" strike="noStrike">
              <a:solidFill>
                <a:srgbClr val="595959"/>
              </a:solidFill>
              <a:latin typeface="Century Gothic"/>
              <a:ea typeface="Century Gothic"/>
              <a:cs typeface="Century Gothic"/>
              <a:sym typeface="Century Gothic"/>
            </a:endParaRPr>
          </a:p>
        </p:txBody>
      </p:sp>
      <p:sp>
        <p:nvSpPr>
          <p:cNvPr id="133" name="Google Shape;133;p27"/>
          <p:cNvSpPr/>
          <p:nvPr/>
        </p:nvSpPr>
        <p:spPr>
          <a:xfrm>
            <a:off x="4440169" y="2897263"/>
            <a:ext cx="4329600" cy="524100"/>
          </a:xfrm>
          <a:prstGeom prst="rect">
            <a:avLst/>
          </a:prstGeom>
          <a:noFill/>
          <a:ln>
            <a:noFill/>
          </a:ln>
        </p:spPr>
        <p:txBody>
          <a:bodyPr anchorCtr="0" anchor="t" bIns="34275" lIns="68575" spcFirstLastPara="1" rIns="68575" wrap="square" tIns="34275">
            <a:noAutofit/>
          </a:bodyPr>
          <a:lstStyle/>
          <a:p>
            <a:pPr indent="0" lvl="0" marL="0" marR="0" rtl="0" algn="r">
              <a:lnSpc>
                <a:spcPct val="150000"/>
              </a:lnSpc>
              <a:spcBef>
                <a:spcPts val="0"/>
              </a:spcBef>
              <a:spcAft>
                <a:spcPts val="0"/>
              </a:spcAft>
              <a:buNone/>
            </a:pPr>
            <a:r>
              <a:rPr lang="en" sz="1100">
                <a:solidFill>
                  <a:srgbClr val="595959"/>
                </a:solidFill>
                <a:latin typeface="Century Gothic"/>
                <a:ea typeface="Century Gothic"/>
                <a:cs typeface="Century Gothic"/>
                <a:sym typeface="Century Gothic"/>
              </a:rPr>
              <a:t>An analysis into the patterns that shape our consumption and production of film and tv.</a:t>
            </a:r>
            <a:endParaRPr sz="1100"/>
          </a:p>
        </p:txBody>
      </p:sp>
      <p:sp>
        <p:nvSpPr>
          <p:cNvPr id="134" name="Google Shape;134;p27"/>
          <p:cNvSpPr txBox="1"/>
          <p:nvPr/>
        </p:nvSpPr>
        <p:spPr>
          <a:xfrm>
            <a:off x="4440175" y="4120575"/>
            <a:ext cx="4395000" cy="1848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a:solidFill>
                  <a:srgbClr val="3F3F3F"/>
                </a:solidFill>
                <a:latin typeface="Century Gothic"/>
                <a:ea typeface="Century Gothic"/>
                <a:cs typeface="Century Gothic"/>
                <a:sym typeface="Century Gothic"/>
              </a:rPr>
              <a:t>Made by Veronika, Mary, Yvonne, and Karoline</a:t>
            </a:r>
            <a:endParaRPr b="0" i="0" u="none" cap="none" strike="noStrike">
              <a:solidFill>
                <a:srgbClr val="3F3F3F"/>
              </a:solidFill>
              <a:latin typeface="Century Gothic"/>
              <a:ea typeface="Century Gothic"/>
              <a:cs typeface="Century Gothic"/>
              <a:sym typeface="Century Gothic"/>
            </a:endParaRPr>
          </a:p>
        </p:txBody>
      </p:sp>
      <p:sp>
        <p:nvSpPr>
          <p:cNvPr id="135" name="Google Shape;135;p27"/>
          <p:cNvSpPr txBox="1"/>
          <p:nvPr/>
        </p:nvSpPr>
        <p:spPr>
          <a:xfrm>
            <a:off x="5766699" y="2081000"/>
            <a:ext cx="612900" cy="5310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i="1" lang="en" sz="2000">
                <a:solidFill>
                  <a:srgbClr val="595959"/>
                </a:solidFill>
                <a:latin typeface="Century Gothic"/>
                <a:ea typeface="Century Gothic"/>
                <a:cs typeface="Century Gothic"/>
                <a:sym typeface="Century Gothic"/>
              </a:rPr>
              <a:t>IN</a:t>
            </a:r>
            <a:endParaRPr b="0" i="1" sz="2000" u="none" cap="none" strike="noStrike">
              <a:solidFill>
                <a:srgbClr val="595959"/>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36"/>
          <p:cNvSpPr txBox="1"/>
          <p:nvPr>
            <p:ph type="title"/>
          </p:nvPr>
        </p:nvSpPr>
        <p:spPr>
          <a:xfrm>
            <a:off x="3965600" y="178000"/>
            <a:ext cx="57489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595959"/>
                </a:solidFill>
                <a:latin typeface="Century Gothic"/>
                <a:ea typeface="Century Gothic"/>
                <a:cs typeface="Century Gothic"/>
                <a:sym typeface="Century Gothic"/>
              </a:rPr>
              <a:t>Analysis on Trends: Runtime</a:t>
            </a:r>
            <a:endParaRPr b="1" sz="2080">
              <a:solidFill>
                <a:schemeClr val="lt1"/>
              </a:solidFill>
            </a:endParaRPr>
          </a:p>
        </p:txBody>
      </p:sp>
      <p:pic>
        <p:nvPicPr>
          <p:cNvPr id="287" name="Google Shape;287;p36"/>
          <p:cNvPicPr preferRelativeResize="0"/>
          <p:nvPr/>
        </p:nvPicPr>
        <p:blipFill>
          <a:blip r:embed="rId3">
            <a:alphaModFix/>
          </a:blip>
          <a:stretch>
            <a:fillRect/>
          </a:stretch>
        </p:blipFill>
        <p:spPr>
          <a:xfrm>
            <a:off x="423525" y="1115800"/>
            <a:ext cx="2918299" cy="2451981"/>
          </a:xfrm>
          <a:prstGeom prst="rect">
            <a:avLst/>
          </a:prstGeom>
          <a:noFill/>
          <a:ln>
            <a:noFill/>
          </a:ln>
        </p:spPr>
      </p:pic>
      <p:sp>
        <p:nvSpPr>
          <p:cNvPr id="288" name="Google Shape;288;p36"/>
          <p:cNvSpPr txBox="1"/>
          <p:nvPr>
            <p:ph idx="2" type="body"/>
          </p:nvPr>
        </p:nvSpPr>
        <p:spPr>
          <a:xfrm>
            <a:off x="4831400" y="972400"/>
            <a:ext cx="4169700" cy="3890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General decrease</a:t>
            </a:r>
            <a:endParaRPr/>
          </a:p>
          <a:p>
            <a:pPr indent="-342900" lvl="0" marL="457200" rtl="0" algn="l">
              <a:lnSpc>
                <a:spcPct val="150000"/>
              </a:lnSpc>
              <a:spcBef>
                <a:spcPts val="0"/>
              </a:spcBef>
              <a:spcAft>
                <a:spcPts val="0"/>
              </a:spcAft>
              <a:buSzPts val="1800"/>
              <a:buChar char="-"/>
            </a:pPr>
            <a:r>
              <a:rPr lang="en"/>
              <a:t>Correlation of </a:t>
            </a:r>
            <a:r>
              <a:rPr b="1" lang="en"/>
              <a:t>-0.69</a:t>
            </a:r>
            <a:endParaRPr b="1"/>
          </a:p>
          <a:p>
            <a:pPr indent="-342900" lvl="0" marL="457200" rtl="0" algn="l">
              <a:lnSpc>
                <a:spcPct val="150000"/>
              </a:lnSpc>
              <a:spcBef>
                <a:spcPts val="0"/>
              </a:spcBef>
              <a:spcAft>
                <a:spcPts val="0"/>
              </a:spcAft>
              <a:buSzPts val="1800"/>
              <a:buChar char="-"/>
            </a:pPr>
            <a:r>
              <a:rPr lang="en"/>
              <a:t>What does this mean for films in 2023?</a:t>
            </a:r>
            <a:endParaRPr/>
          </a:p>
          <a:p>
            <a:pPr indent="-342900" lvl="0" marL="457200" rtl="0" algn="l">
              <a:lnSpc>
                <a:spcPct val="150000"/>
              </a:lnSpc>
              <a:spcBef>
                <a:spcPts val="0"/>
              </a:spcBef>
              <a:spcAft>
                <a:spcPts val="0"/>
              </a:spcAft>
              <a:buSzPts val="1800"/>
              <a:buChar char="-"/>
            </a:pPr>
            <a:r>
              <a:rPr lang="en"/>
              <a:t>What could be potential causes?</a:t>
            </a:r>
            <a:endParaRPr/>
          </a:p>
        </p:txBody>
      </p:sp>
      <p:sp>
        <p:nvSpPr>
          <p:cNvPr id="289" name="Google Shape;289;p36"/>
          <p:cNvSpPr/>
          <p:nvPr/>
        </p:nvSpPr>
        <p:spPr>
          <a:xfrm>
            <a:off x="5005245" y="111578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290" name="Google Shape;290;p36"/>
          <p:cNvSpPr/>
          <p:nvPr/>
        </p:nvSpPr>
        <p:spPr>
          <a:xfrm>
            <a:off x="5005245" y="15490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291" name="Google Shape;291;p36"/>
          <p:cNvSpPr/>
          <p:nvPr/>
        </p:nvSpPr>
        <p:spPr>
          <a:xfrm>
            <a:off x="5005245" y="198233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292" name="Google Shape;292;p36"/>
          <p:cNvSpPr/>
          <p:nvPr/>
        </p:nvSpPr>
        <p:spPr>
          <a:xfrm>
            <a:off x="5005245" y="276971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cxnSp>
        <p:nvCxnSpPr>
          <p:cNvPr id="293" name="Google Shape;293;p36"/>
          <p:cNvCxnSpPr/>
          <p:nvPr/>
        </p:nvCxnSpPr>
        <p:spPr>
          <a:xfrm flipH="1">
            <a:off x="3861475" y="-47700"/>
            <a:ext cx="28800" cy="5238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7"/>
          <p:cNvPicPr preferRelativeResize="0"/>
          <p:nvPr/>
        </p:nvPicPr>
        <p:blipFill>
          <a:blip r:embed="rId3">
            <a:alphaModFix/>
          </a:blip>
          <a:stretch>
            <a:fillRect/>
          </a:stretch>
        </p:blipFill>
        <p:spPr>
          <a:xfrm>
            <a:off x="453613" y="1349463"/>
            <a:ext cx="2987851" cy="2365749"/>
          </a:xfrm>
          <a:prstGeom prst="rect">
            <a:avLst/>
          </a:prstGeom>
          <a:noFill/>
          <a:ln>
            <a:noFill/>
          </a:ln>
        </p:spPr>
      </p:pic>
      <p:sp>
        <p:nvSpPr>
          <p:cNvPr id="299" name="Google Shape;299;p37"/>
          <p:cNvSpPr txBox="1"/>
          <p:nvPr>
            <p:ph idx="2" type="body"/>
          </p:nvPr>
        </p:nvSpPr>
        <p:spPr>
          <a:xfrm>
            <a:off x="4831400" y="972400"/>
            <a:ext cx="4169700" cy="3890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General increase</a:t>
            </a:r>
            <a:endParaRPr/>
          </a:p>
          <a:p>
            <a:pPr indent="-342900" lvl="0" marL="457200" rtl="0" algn="l">
              <a:lnSpc>
                <a:spcPct val="150000"/>
              </a:lnSpc>
              <a:spcBef>
                <a:spcPts val="0"/>
              </a:spcBef>
              <a:spcAft>
                <a:spcPts val="0"/>
              </a:spcAft>
              <a:buSzPts val="1800"/>
              <a:buChar char="-"/>
            </a:pPr>
            <a:r>
              <a:rPr lang="en"/>
              <a:t>Correlation of </a:t>
            </a:r>
            <a:r>
              <a:rPr b="1" lang="en"/>
              <a:t>0.94</a:t>
            </a:r>
            <a:endParaRPr b="1"/>
          </a:p>
          <a:p>
            <a:pPr indent="-342900" lvl="0" marL="457200" rtl="0" algn="l">
              <a:lnSpc>
                <a:spcPct val="150000"/>
              </a:lnSpc>
              <a:spcBef>
                <a:spcPts val="0"/>
              </a:spcBef>
              <a:spcAft>
                <a:spcPts val="0"/>
              </a:spcAft>
              <a:buSzPts val="1800"/>
              <a:buChar char="-"/>
            </a:pPr>
            <a:r>
              <a:rPr lang="en"/>
              <a:t>What does this mean for TV in 2023?</a:t>
            </a:r>
            <a:endParaRPr/>
          </a:p>
          <a:p>
            <a:pPr indent="-342900" lvl="0" marL="457200" rtl="0" algn="l">
              <a:lnSpc>
                <a:spcPct val="150000"/>
              </a:lnSpc>
              <a:spcBef>
                <a:spcPts val="0"/>
              </a:spcBef>
              <a:spcAft>
                <a:spcPts val="0"/>
              </a:spcAft>
              <a:buSzPts val="1800"/>
              <a:buChar char="-"/>
            </a:pPr>
            <a:r>
              <a:rPr lang="en"/>
              <a:t>What are possible explanations?</a:t>
            </a:r>
            <a:endParaRPr/>
          </a:p>
        </p:txBody>
      </p:sp>
      <p:sp>
        <p:nvSpPr>
          <p:cNvPr id="300" name="Google Shape;300;p37"/>
          <p:cNvSpPr/>
          <p:nvPr/>
        </p:nvSpPr>
        <p:spPr>
          <a:xfrm>
            <a:off x="5054070" y="11574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01" name="Google Shape;301;p37"/>
          <p:cNvSpPr/>
          <p:nvPr/>
        </p:nvSpPr>
        <p:spPr>
          <a:xfrm>
            <a:off x="5054070" y="151243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02" name="Google Shape;302;p37"/>
          <p:cNvSpPr/>
          <p:nvPr/>
        </p:nvSpPr>
        <p:spPr>
          <a:xfrm>
            <a:off x="5054070" y="193348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03" name="Google Shape;303;p37"/>
          <p:cNvSpPr/>
          <p:nvPr/>
        </p:nvSpPr>
        <p:spPr>
          <a:xfrm>
            <a:off x="5054070" y="276038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04" name="Google Shape;304;p37"/>
          <p:cNvSpPr txBox="1"/>
          <p:nvPr>
            <p:ph type="title"/>
          </p:nvPr>
        </p:nvSpPr>
        <p:spPr>
          <a:xfrm>
            <a:off x="3965600" y="178000"/>
            <a:ext cx="57489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595959"/>
                </a:solidFill>
                <a:latin typeface="Century Gothic"/>
                <a:ea typeface="Century Gothic"/>
                <a:cs typeface="Century Gothic"/>
                <a:sym typeface="Century Gothic"/>
              </a:rPr>
              <a:t>Analysis on Trends: Runtime</a:t>
            </a:r>
            <a:endParaRPr b="1" sz="2080">
              <a:solidFill>
                <a:schemeClr val="lt1"/>
              </a:solidFill>
            </a:endParaRPr>
          </a:p>
        </p:txBody>
      </p:sp>
      <p:cxnSp>
        <p:nvCxnSpPr>
          <p:cNvPr id="305" name="Google Shape;305;p37"/>
          <p:cNvCxnSpPr/>
          <p:nvPr/>
        </p:nvCxnSpPr>
        <p:spPr>
          <a:xfrm flipH="1">
            <a:off x="3861475" y="-47700"/>
            <a:ext cx="28800" cy="5238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8"/>
          <p:cNvPicPr preferRelativeResize="0"/>
          <p:nvPr/>
        </p:nvPicPr>
        <p:blipFill>
          <a:blip r:embed="rId3">
            <a:alphaModFix/>
          </a:blip>
          <a:stretch>
            <a:fillRect/>
          </a:stretch>
        </p:blipFill>
        <p:spPr>
          <a:xfrm>
            <a:off x="221624" y="1087875"/>
            <a:ext cx="3708676" cy="2645988"/>
          </a:xfrm>
          <a:prstGeom prst="rect">
            <a:avLst/>
          </a:prstGeom>
          <a:noFill/>
          <a:ln>
            <a:noFill/>
          </a:ln>
        </p:spPr>
      </p:pic>
      <p:sp>
        <p:nvSpPr>
          <p:cNvPr id="311" name="Google Shape;311;p38"/>
          <p:cNvSpPr txBox="1"/>
          <p:nvPr>
            <p:ph idx="2" type="body"/>
          </p:nvPr>
        </p:nvSpPr>
        <p:spPr>
          <a:xfrm>
            <a:off x="4831400" y="972400"/>
            <a:ext cx="4169700" cy="3890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Analysis of top five production countries</a:t>
            </a:r>
            <a:endParaRPr/>
          </a:p>
          <a:p>
            <a:pPr indent="-342900" lvl="0" marL="457200" rtl="0" algn="l">
              <a:lnSpc>
                <a:spcPct val="150000"/>
              </a:lnSpc>
              <a:spcBef>
                <a:spcPts val="0"/>
              </a:spcBef>
              <a:spcAft>
                <a:spcPts val="0"/>
              </a:spcAft>
              <a:buSzPts val="1800"/>
              <a:buChar char="-"/>
            </a:pPr>
            <a:r>
              <a:rPr lang="en"/>
              <a:t>Variability of market</a:t>
            </a:r>
            <a:endParaRPr/>
          </a:p>
          <a:p>
            <a:pPr indent="-317500" lvl="1" marL="914400" rtl="0" algn="l">
              <a:lnSpc>
                <a:spcPct val="150000"/>
              </a:lnSpc>
              <a:spcBef>
                <a:spcPts val="0"/>
              </a:spcBef>
              <a:spcAft>
                <a:spcPts val="0"/>
              </a:spcAft>
              <a:buSzPts val="1400"/>
              <a:buChar char="-"/>
            </a:pPr>
            <a:r>
              <a:rPr lang="en"/>
              <a:t>inconsistent top five </a:t>
            </a:r>
            <a:endParaRPr/>
          </a:p>
          <a:p>
            <a:pPr indent="-317500" lvl="1" marL="914400" rtl="0" algn="l">
              <a:lnSpc>
                <a:spcPct val="150000"/>
              </a:lnSpc>
              <a:spcBef>
                <a:spcPts val="0"/>
              </a:spcBef>
              <a:spcAft>
                <a:spcPts val="0"/>
              </a:spcAft>
              <a:buSzPts val="1400"/>
              <a:buChar char="-"/>
            </a:pPr>
            <a:r>
              <a:rPr lang="en"/>
              <a:t>USA is prevalent</a:t>
            </a:r>
            <a:endParaRPr/>
          </a:p>
          <a:p>
            <a:pPr indent="-317500" lvl="1" marL="914400" rtl="0" algn="l">
              <a:lnSpc>
                <a:spcPct val="150000"/>
              </a:lnSpc>
              <a:spcBef>
                <a:spcPts val="0"/>
              </a:spcBef>
              <a:spcAft>
                <a:spcPts val="0"/>
              </a:spcAft>
              <a:buSzPts val="1400"/>
              <a:buChar char="-"/>
            </a:pPr>
            <a:r>
              <a:rPr lang="en"/>
              <a:t>‘Other category is increasing…</a:t>
            </a:r>
            <a:endParaRPr/>
          </a:p>
        </p:txBody>
      </p:sp>
      <p:sp>
        <p:nvSpPr>
          <p:cNvPr id="312" name="Google Shape;312;p38"/>
          <p:cNvSpPr/>
          <p:nvPr/>
        </p:nvSpPr>
        <p:spPr>
          <a:xfrm>
            <a:off x="5005245" y="114021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13" name="Google Shape;313;p38"/>
          <p:cNvSpPr/>
          <p:nvPr/>
        </p:nvSpPr>
        <p:spPr>
          <a:xfrm>
            <a:off x="5005245" y="19653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14" name="Google Shape;314;p38"/>
          <p:cNvSpPr/>
          <p:nvPr/>
        </p:nvSpPr>
        <p:spPr>
          <a:xfrm>
            <a:off x="5523520" y="2342313"/>
            <a:ext cx="137100" cy="1371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15" name="Google Shape;315;p38"/>
          <p:cNvSpPr txBox="1"/>
          <p:nvPr>
            <p:ph type="title"/>
          </p:nvPr>
        </p:nvSpPr>
        <p:spPr>
          <a:xfrm>
            <a:off x="3965600" y="178000"/>
            <a:ext cx="57489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00">
                <a:solidFill>
                  <a:srgbClr val="595959"/>
                </a:solidFill>
                <a:latin typeface="Century Gothic"/>
                <a:ea typeface="Century Gothic"/>
                <a:cs typeface="Century Gothic"/>
                <a:sym typeface="Century Gothic"/>
              </a:rPr>
              <a:t>Analysis on Trends: Production Country</a:t>
            </a:r>
            <a:endParaRPr b="1" sz="1500">
              <a:solidFill>
                <a:schemeClr val="lt1"/>
              </a:solidFill>
            </a:endParaRPr>
          </a:p>
        </p:txBody>
      </p:sp>
      <p:sp>
        <p:nvSpPr>
          <p:cNvPr id="316" name="Google Shape;316;p38"/>
          <p:cNvSpPr/>
          <p:nvPr/>
        </p:nvSpPr>
        <p:spPr>
          <a:xfrm>
            <a:off x="5523520" y="2660075"/>
            <a:ext cx="137100" cy="1371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17" name="Google Shape;317;p38"/>
          <p:cNvSpPr/>
          <p:nvPr/>
        </p:nvSpPr>
        <p:spPr>
          <a:xfrm>
            <a:off x="5523520" y="2977825"/>
            <a:ext cx="137100" cy="1371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9"/>
          <p:cNvPicPr preferRelativeResize="0"/>
          <p:nvPr/>
        </p:nvPicPr>
        <p:blipFill>
          <a:blip r:embed="rId3">
            <a:alphaModFix/>
          </a:blip>
          <a:stretch>
            <a:fillRect/>
          </a:stretch>
        </p:blipFill>
        <p:spPr>
          <a:xfrm>
            <a:off x="182800" y="57200"/>
            <a:ext cx="3717273" cy="2453400"/>
          </a:xfrm>
          <a:prstGeom prst="rect">
            <a:avLst/>
          </a:prstGeom>
          <a:noFill/>
          <a:ln>
            <a:noFill/>
          </a:ln>
        </p:spPr>
      </p:pic>
      <p:pic>
        <p:nvPicPr>
          <p:cNvPr id="323" name="Google Shape;323;p39"/>
          <p:cNvPicPr preferRelativeResize="0"/>
          <p:nvPr/>
        </p:nvPicPr>
        <p:blipFill>
          <a:blip r:embed="rId4">
            <a:alphaModFix/>
          </a:blip>
          <a:stretch>
            <a:fillRect/>
          </a:stretch>
        </p:blipFill>
        <p:spPr>
          <a:xfrm>
            <a:off x="182800" y="2571750"/>
            <a:ext cx="3717276" cy="2483261"/>
          </a:xfrm>
          <a:prstGeom prst="rect">
            <a:avLst/>
          </a:prstGeom>
          <a:noFill/>
          <a:ln>
            <a:noFill/>
          </a:ln>
        </p:spPr>
      </p:pic>
      <p:sp>
        <p:nvSpPr>
          <p:cNvPr id="324" name="Google Shape;324;p39"/>
          <p:cNvSpPr txBox="1"/>
          <p:nvPr>
            <p:ph idx="2" type="body"/>
          </p:nvPr>
        </p:nvSpPr>
        <p:spPr>
          <a:xfrm>
            <a:off x="4831400" y="957300"/>
            <a:ext cx="4169700" cy="3890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Small production countries growing</a:t>
            </a:r>
            <a:endParaRPr/>
          </a:p>
          <a:p>
            <a:pPr indent="-342900" lvl="0" marL="457200" rtl="0" algn="l">
              <a:lnSpc>
                <a:spcPct val="150000"/>
              </a:lnSpc>
              <a:spcBef>
                <a:spcPts val="0"/>
              </a:spcBef>
              <a:spcAft>
                <a:spcPts val="0"/>
              </a:spcAft>
              <a:buSzPts val="1800"/>
              <a:buChar char="-"/>
            </a:pPr>
            <a:r>
              <a:rPr lang="en"/>
              <a:t>While Titles Analysis shows shift to English titles, we see more variety in the countries producing them </a:t>
            </a:r>
            <a:endParaRPr/>
          </a:p>
          <a:p>
            <a:pPr indent="-342900" lvl="0" marL="457200" rtl="0" algn="l">
              <a:lnSpc>
                <a:spcPct val="150000"/>
              </a:lnSpc>
              <a:spcBef>
                <a:spcPts val="0"/>
              </a:spcBef>
              <a:spcAft>
                <a:spcPts val="0"/>
              </a:spcAft>
              <a:buSzPts val="1800"/>
              <a:buChar char="-"/>
            </a:pPr>
            <a:r>
              <a:rPr lang="en"/>
              <a:t>What does this mean for Media being produced in 2023?</a:t>
            </a:r>
            <a:endParaRPr/>
          </a:p>
        </p:txBody>
      </p:sp>
      <p:sp>
        <p:nvSpPr>
          <p:cNvPr id="325" name="Google Shape;325;p39"/>
          <p:cNvSpPr/>
          <p:nvPr/>
        </p:nvSpPr>
        <p:spPr>
          <a:xfrm>
            <a:off x="5005245" y="10901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26" name="Google Shape;326;p39"/>
          <p:cNvSpPr/>
          <p:nvPr/>
        </p:nvSpPr>
        <p:spPr>
          <a:xfrm>
            <a:off x="5005245" y="195121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327" name="Google Shape;327;p39"/>
          <p:cNvSpPr txBox="1"/>
          <p:nvPr>
            <p:ph type="title"/>
          </p:nvPr>
        </p:nvSpPr>
        <p:spPr>
          <a:xfrm>
            <a:off x="3965600" y="178000"/>
            <a:ext cx="57489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800">
                <a:solidFill>
                  <a:srgbClr val="595959"/>
                </a:solidFill>
                <a:latin typeface="Century Gothic"/>
                <a:ea typeface="Century Gothic"/>
                <a:cs typeface="Century Gothic"/>
                <a:sym typeface="Century Gothic"/>
              </a:rPr>
              <a:t>Analysis on Trends: Production Country</a:t>
            </a:r>
            <a:endParaRPr b="1" sz="1500">
              <a:solidFill>
                <a:schemeClr val="lt1"/>
              </a:solidFill>
            </a:endParaRPr>
          </a:p>
        </p:txBody>
      </p:sp>
      <p:sp>
        <p:nvSpPr>
          <p:cNvPr id="328" name="Google Shape;328;p39"/>
          <p:cNvSpPr/>
          <p:nvPr/>
        </p:nvSpPr>
        <p:spPr>
          <a:xfrm>
            <a:off x="5005245" y="355933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332" name="Shape 332"/>
        <p:cNvGrpSpPr/>
        <p:nvPr/>
      </p:nvGrpSpPr>
      <p:grpSpPr>
        <a:xfrm>
          <a:off x="0" y="0"/>
          <a:ext cx="0" cy="0"/>
          <a:chOff x="0" y="0"/>
          <a:chExt cx="0" cy="0"/>
        </a:xfrm>
      </p:grpSpPr>
      <p:pic>
        <p:nvPicPr>
          <p:cNvPr id="333" name="Google Shape;333;p40"/>
          <p:cNvPicPr preferRelativeResize="0"/>
          <p:nvPr/>
        </p:nvPicPr>
        <p:blipFill>
          <a:blip r:embed="rId3">
            <a:alphaModFix/>
          </a:blip>
          <a:stretch>
            <a:fillRect/>
          </a:stretch>
        </p:blipFill>
        <p:spPr>
          <a:xfrm>
            <a:off x="1713138" y="308025"/>
            <a:ext cx="6595324" cy="4518900"/>
          </a:xfrm>
          <a:prstGeom prst="rect">
            <a:avLst/>
          </a:prstGeom>
          <a:noFill/>
          <a:ln>
            <a:noFill/>
          </a:ln>
        </p:spPr>
      </p:pic>
      <p:sp>
        <p:nvSpPr>
          <p:cNvPr id="334" name="Google Shape;334;p40"/>
          <p:cNvSpPr/>
          <p:nvPr/>
        </p:nvSpPr>
        <p:spPr>
          <a:xfrm>
            <a:off x="1506750" y="168900"/>
            <a:ext cx="6984900" cy="4805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40"/>
          <p:cNvSpPr txBox="1"/>
          <p:nvPr/>
        </p:nvSpPr>
        <p:spPr>
          <a:xfrm rot="-5400000">
            <a:off x="-1561550" y="2143650"/>
            <a:ext cx="4814100" cy="856200"/>
          </a:xfrm>
          <a:prstGeom prst="rect">
            <a:avLst/>
          </a:prstGeom>
          <a:gradFill>
            <a:gsLst>
              <a:gs pos="0">
                <a:srgbClr val="FFFFFF"/>
              </a:gs>
              <a:gs pos="100000">
                <a:srgbClr val="B3B3B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Century Gothic"/>
                <a:ea typeface="Century Gothic"/>
                <a:cs typeface="Century Gothic"/>
                <a:sym typeface="Century Gothic"/>
              </a:rPr>
              <a:t>Analysis on Trends: Genres and Scores</a:t>
            </a:r>
            <a:endParaRPr b="1" sz="15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339" name="Shape 339"/>
        <p:cNvGrpSpPr/>
        <p:nvPr/>
      </p:nvGrpSpPr>
      <p:grpSpPr>
        <a:xfrm>
          <a:off x="0" y="0"/>
          <a:ext cx="0" cy="0"/>
          <a:chOff x="0" y="0"/>
          <a:chExt cx="0" cy="0"/>
        </a:xfrm>
      </p:grpSpPr>
      <p:pic>
        <p:nvPicPr>
          <p:cNvPr id="340" name="Google Shape;340;p41"/>
          <p:cNvPicPr preferRelativeResize="0"/>
          <p:nvPr/>
        </p:nvPicPr>
        <p:blipFill>
          <a:blip r:embed="rId3">
            <a:alphaModFix/>
          </a:blip>
          <a:stretch>
            <a:fillRect/>
          </a:stretch>
        </p:blipFill>
        <p:spPr>
          <a:xfrm>
            <a:off x="677575" y="470512"/>
            <a:ext cx="7788851" cy="4202476"/>
          </a:xfrm>
          <a:prstGeom prst="rect">
            <a:avLst/>
          </a:prstGeom>
          <a:noFill/>
          <a:ln>
            <a:noFill/>
          </a:ln>
        </p:spPr>
      </p:pic>
      <p:sp>
        <p:nvSpPr>
          <p:cNvPr id="341" name="Google Shape;341;p41"/>
          <p:cNvSpPr/>
          <p:nvPr/>
        </p:nvSpPr>
        <p:spPr>
          <a:xfrm>
            <a:off x="550675" y="327425"/>
            <a:ext cx="8081400" cy="4509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345" name="Shape 345"/>
        <p:cNvGrpSpPr/>
        <p:nvPr/>
      </p:nvGrpSpPr>
      <p:grpSpPr>
        <a:xfrm>
          <a:off x="0" y="0"/>
          <a:ext cx="0" cy="0"/>
          <a:chOff x="0" y="0"/>
          <a:chExt cx="0" cy="0"/>
        </a:xfrm>
      </p:grpSpPr>
      <p:pic>
        <p:nvPicPr>
          <p:cNvPr id="346" name="Google Shape;346;p42"/>
          <p:cNvPicPr preferRelativeResize="0"/>
          <p:nvPr/>
        </p:nvPicPr>
        <p:blipFill>
          <a:blip r:embed="rId3">
            <a:alphaModFix/>
          </a:blip>
          <a:stretch>
            <a:fillRect/>
          </a:stretch>
        </p:blipFill>
        <p:spPr>
          <a:xfrm>
            <a:off x="608538" y="293800"/>
            <a:ext cx="7926924" cy="4555900"/>
          </a:xfrm>
          <a:prstGeom prst="rect">
            <a:avLst/>
          </a:prstGeom>
          <a:noFill/>
          <a:ln>
            <a:noFill/>
          </a:ln>
        </p:spPr>
      </p:pic>
      <p:sp>
        <p:nvSpPr>
          <p:cNvPr id="347" name="Google Shape;347;p42"/>
          <p:cNvSpPr/>
          <p:nvPr/>
        </p:nvSpPr>
        <p:spPr>
          <a:xfrm>
            <a:off x="431600" y="178600"/>
            <a:ext cx="8304600" cy="4762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03</a:t>
            </a:r>
            <a:endParaRPr b="1" sz="3300">
              <a:solidFill>
                <a:srgbClr val="3A3838"/>
              </a:solidFill>
              <a:latin typeface="Century Gothic"/>
              <a:ea typeface="Century Gothic"/>
              <a:cs typeface="Century Gothic"/>
              <a:sym typeface="Century Gothic"/>
            </a:endParaRPr>
          </a:p>
        </p:txBody>
      </p:sp>
      <p:grpSp>
        <p:nvGrpSpPr>
          <p:cNvPr id="354" name="Google Shape;354;p43"/>
          <p:cNvGrpSpPr/>
          <p:nvPr/>
        </p:nvGrpSpPr>
        <p:grpSpPr>
          <a:xfrm>
            <a:off x="1260563" y="1814625"/>
            <a:ext cx="6622875" cy="757125"/>
            <a:chOff x="1607570" y="3025941"/>
            <a:chExt cx="8830500" cy="1009500"/>
          </a:xfrm>
        </p:grpSpPr>
        <p:sp>
          <p:nvSpPr>
            <p:cNvPr id="355" name="Google Shape;355;p43"/>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356" name="Google Shape;356;p43"/>
            <p:cNvSpPr txBox="1"/>
            <p:nvPr/>
          </p:nvSpPr>
          <p:spPr>
            <a:xfrm>
              <a:off x="2923519" y="3068991"/>
              <a:ext cx="6198600" cy="92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100">
                  <a:solidFill>
                    <a:srgbClr val="F2F2F2"/>
                  </a:solidFill>
                  <a:latin typeface="Century Gothic"/>
                  <a:ea typeface="Century Gothic"/>
                  <a:cs typeface="Century Gothic"/>
                  <a:sym typeface="Century Gothic"/>
                </a:rPr>
                <a:t>Findings</a:t>
              </a:r>
              <a:endParaRPr b="1" sz="4100">
                <a:solidFill>
                  <a:srgbClr val="F2F2F2"/>
                </a:solidFill>
                <a:latin typeface="Century Gothic"/>
                <a:ea typeface="Century Gothic"/>
                <a:cs typeface="Century Gothic"/>
                <a:sym typeface="Century Gothic"/>
              </a:endParaRPr>
            </a:p>
          </p:txBody>
        </p:sp>
      </p:grpSp>
      <p:grpSp>
        <p:nvGrpSpPr>
          <p:cNvPr id="357" name="Google Shape;357;p43"/>
          <p:cNvGrpSpPr/>
          <p:nvPr/>
        </p:nvGrpSpPr>
        <p:grpSpPr>
          <a:xfrm>
            <a:off x="880911" y="2910050"/>
            <a:ext cx="7465644" cy="300150"/>
            <a:chOff x="2133741" y="4662231"/>
            <a:chExt cx="7663358" cy="400200"/>
          </a:xfrm>
        </p:grpSpPr>
        <p:grpSp>
          <p:nvGrpSpPr>
            <p:cNvPr id="358" name="Google Shape;358;p43"/>
            <p:cNvGrpSpPr/>
            <p:nvPr/>
          </p:nvGrpSpPr>
          <p:grpSpPr>
            <a:xfrm>
              <a:off x="2133741" y="4862331"/>
              <a:ext cx="7663358" cy="7500"/>
              <a:chOff x="2133741" y="4862331"/>
              <a:chExt cx="7663358" cy="7500"/>
            </a:xfrm>
          </p:grpSpPr>
          <p:cxnSp>
            <p:nvCxnSpPr>
              <p:cNvPr id="359" name="Google Shape;359;p43"/>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360" name="Google Shape;360;p43"/>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361" name="Google Shape;361;p43"/>
            <p:cNvSpPr txBox="1"/>
            <p:nvPr/>
          </p:nvSpPr>
          <p:spPr>
            <a:xfrm>
              <a:off x="3994641" y="4662231"/>
              <a:ext cx="3954000" cy="40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3A3838"/>
                  </a:solidFill>
                  <a:latin typeface="Century Gothic"/>
                  <a:ea typeface="Century Gothic"/>
                  <a:cs typeface="Century Gothic"/>
                  <a:sym typeface="Century Gothic"/>
                </a:rPr>
                <a:t>Concluding statements and next steps</a:t>
              </a:r>
              <a:endParaRPr sz="15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ppt_w</p:attrName>
                                        </p:attrNameLst>
                                      </p:cBhvr>
                                      <p:tavLst>
                                        <p:tav fmla="" tm="0">
                                          <p:val>
                                            <p:strVal val="0"/>
                                          </p:val>
                                        </p:tav>
                                        <p:tav fmla="" tm="100000">
                                          <p:val>
                                            <p:strVal val="#ppt_w"/>
                                          </p:val>
                                        </p:tav>
                                      </p:tavLst>
                                    </p:anim>
                                    <p:anim calcmode="lin" valueType="num">
                                      <p:cBhvr additive="base">
                                        <p:cTn dur="500"/>
                                        <p:tgtEl>
                                          <p:spTgt spid="35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365" name="Shape 365"/>
        <p:cNvGrpSpPr/>
        <p:nvPr/>
      </p:nvGrpSpPr>
      <p:grpSpPr>
        <a:xfrm>
          <a:off x="0" y="0"/>
          <a:ext cx="0" cy="0"/>
          <a:chOff x="0" y="0"/>
          <a:chExt cx="0" cy="0"/>
        </a:xfrm>
      </p:grpSpPr>
      <p:sp>
        <p:nvSpPr>
          <p:cNvPr id="366" name="Google Shape;366;p44"/>
          <p:cNvSpPr txBox="1"/>
          <p:nvPr>
            <p:ph type="title"/>
          </p:nvPr>
        </p:nvSpPr>
        <p:spPr>
          <a:xfrm>
            <a:off x="471900" y="324525"/>
            <a:ext cx="57489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solidFill>
                  <a:srgbClr val="595959"/>
                </a:solidFill>
                <a:latin typeface="Century Gothic"/>
                <a:ea typeface="Century Gothic"/>
                <a:cs typeface="Century Gothic"/>
                <a:sym typeface="Century Gothic"/>
              </a:rPr>
              <a:t>Our key findings:</a:t>
            </a:r>
            <a:endParaRPr b="1" sz="2600">
              <a:solidFill>
                <a:schemeClr val="lt1"/>
              </a:solidFill>
            </a:endParaRPr>
          </a:p>
        </p:txBody>
      </p:sp>
      <p:sp>
        <p:nvSpPr>
          <p:cNvPr id="367" name="Google Shape;36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market for media is very variable, especially with regards to time</a:t>
            </a:r>
            <a:endParaRPr sz="1600"/>
          </a:p>
          <a:p>
            <a:pPr indent="-330200" lvl="0" marL="457200" rtl="0" algn="l">
              <a:spcBef>
                <a:spcPts val="0"/>
              </a:spcBef>
              <a:spcAft>
                <a:spcPts val="0"/>
              </a:spcAft>
              <a:buSzPts val="1600"/>
              <a:buChar char="-"/>
            </a:pPr>
            <a:r>
              <a:rPr lang="en" sz="1600"/>
              <a:t>A piece of media in 2023 will likely be…</a:t>
            </a:r>
            <a:endParaRPr sz="1600"/>
          </a:p>
          <a:p>
            <a:pPr indent="-317500" lvl="1" marL="914400" rtl="0" algn="l">
              <a:spcBef>
                <a:spcPts val="0"/>
              </a:spcBef>
              <a:spcAft>
                <a:spcPts val="0"/>
              </a:spcAft>
              <a:buSzPts val="1400"/>
              <a:buChar char="-"/>
            </a:pPr>
            <a:r>
              <a:rPr lang="en" sz="1400"/>
              <a:t>A TV show of comparatively long runtime</a:t>
            </a:r>
            <a:endParaRPr sz="1400"/>
          </a:p>
          <a:p>
            <a:pPr indent="-317500" lvl="1" marL="914400" rtl="0" algn="l">
              <a:spcBef>
                <a:spcPts val="0"/>
              </a:spcBef>
              <a:spcAft>
                <a:spcPts val="0"/>
              </a:spcAft>
              <a:buSzPts val="1400"/>
              <a:buChar char="-"/>
            </a:pPr>
            <a:r>
              <a:rPr lang="en" sz="1400"/>
              <a:t>Produced in the USA</a:t>
            </a:r>
            <a:endParaRPr sz="1400"/>
          </a:p>
          <a:p>
            <a:pPr indent="-317500" lvl="1" marL="914400" rtl="0" algn="l">
              <a:spcBef>
                <a:spcPts val="0"/>
              </a:spcBef>
              <a:spcAft>
                <a:spcPts val="0"/>
              </a:spcAft>
              <a:buSzPts val="1400"/>
              <a:buChar char="-"/>
            </a:pPr>
            <a:r>
              <a:rPr lang="en" sz="1400"/>
              <a:t>Christmas or love-themed</a:t>
            </a:r>
            <a:endParaRPr sz="1400"/>
          </a:p>
          <a:p>
            <a:pPr indent="-317500" lvl="1" marL="914400" rtl="0" algn="l">
              <a:spcBef>
                <a:spcPts val="0"/>
              </a:spcBef>
              <a:spcAft>
                <a:spcPts val="0"/>
              </a:spcAft>
              <a:buSzPts val="1400"/>
              <a:buChar char="-"/>
            </a:pPr>
            <a:r>
              <a:rPr lang="en" sz="1400"/>
              <a:t>With a concise, simple title of 2-4 words</a:t>
            </a:r>
            <a:endParaRPr sz="1400"/>
          </a:p>
          <a:p>
            <a:pPr indent="-317500" lvl="1" marL="914400" rtl="0" algn="l">
              <a:spcBef>
                <a:spcPts val="0"/>
              </a:spcBef>
              <a:spcAft>
                <a:spcPts val="0"/>
              </a:spcAft>
              <a:buSzPts val="1400"/>
              <a:buChar char="-"/>
            </a:pPr>
            <a:r>
              <a:rPr lang="en" sz="1400"/>
              <a:t>A drama or a comedy film.</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Ultimately, this variability will make it hard for us to scale these predictions for even a few years in the future.</a:t>
            </a:r>
            <a:endParaRPr sz="1600"/>
          </a:p>
          <a:p>
            <a:pPr indent="-330200" lvl="0" marL="457200" rtl="0" algn="l">
              <a:spcBef>
                <a:spcPts val="0"/>
              </a:spcBef>
              <a:spcAft>
                <a:spcPts val="0"/>
              </a:spcAft>
              <a:buSzPts val="1600"/>
              <a:buChar char="-"/>
            </a:pPr>
            <a:r>
              <a:rPr lang="en" sz="1600"/>
              <a:t>We need a longer-term approach, so we have created a machine learning model…</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04</a:t>
            </a:r>
            <a:endParaRPr b="1" sz="3300">
              <a:solidFill>
                <a:srgbClr val="3A3838"/>
              </a:solidFill>
              <a:latin typeface="Century Gothic"/>
              <a:ea typeface="Century Gothic"/>
              <a:cs typeface="Century Gothic"/>
              <a:sym typeface="Century Gothic"/>
            </a:endParaRPr>
          </a:p>
        </p:txBody>
      </p:sp>
      <p:grpSp>
        <p:nvGrpSpPr>
          <p:cNvPr id="374" name="Google Shape;374;p45"/>
          <p:cNvGrpSpPr/>
          <p:nvPr/>
        </p:nvGrpSpPr>
        <p:grpSpPr>
          <a:xfrm>
            <a:off x="1260563" y="1814625"/>
            <a:ext cx="6622875" cy="757125"/>
            <a:chOff x="1607570" y="3025941"/>
            <a:chExt cx="8830500" cy="1009500"/>
          </a:xfrm>
        </p:grpSpPr>
        <p:sp>
          <p:nvSpPr>
            <p:cNvPr id="375" name="Google Shape;375;p45"/>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376" name="Google Shape;376;p45"/>
            <p:cNvSpPr txBox="1"/>
            <p:nvPr/>
          </p:nvSpPr>
          <p:spPr>
            <a:xfrm>
              <a:off x="2923519" y="3068991"/>
              <a:ext cx="6198600" cy="92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100">
                  <a:solidFill>
                    <a:srgbClr val="F2F2F2"/>
                  </a:solidFill>
                  <a:latin typeface="Century Gothic"/>
                  <a:ea typeface="Century Gothic"/>
                  <a:cs typeface="Century Gothic"/>
                  <a:sym typeface="Century Gothic"/>
                </a:rPr>
                <a:t>Our Model</a:t>
              </a:r>
              <a:endParaRPr b="1" sz="4100">
                <a:solidFill>
                  <a:srgbClr val="F2F2F2"/>
                </a:solidFill>
                <a:latin typeface="Century Gothic"/>
                <a:ea typeface="Century Gothic"/>
                <a:cs typeface="Century Gothic"/>
                <a:sym typeface="Century Gothic"/>
              </a:endParaRPr>
            </a:p>
          </p:txBody>
        </p:sp>
      </p:grpSp>
      <p:grpSp>
        <p:nvGrpSpPr>
          <p:cNvPr id="377" name="Google Shape;377;p45"/>
          <p:cNvGrpSpPr/>
          <p:nvPr/>
        </p:nvGrpSpPr>
        <p:grpSpPr>
          <a:xfrm>
            <a:off x="880911" y="2910050"/>
            <a:ext cx="7465644" cy="300150"/>
            <a:chOff x="2133741" y="4662231"/>
            <a:chExt cx="7663358" cy="400200"/>
          </a:xfrm>
        </p:grpSpPr>
        <p:grpSp>
          <p:nvGrpSpPr>
            <p:cNvPr id="378" name="Google Shape;378;p45"/>
            <p:cNvGrpSpPr/>
            <p:nvPr/>
          </p:nvGrpSpPr>
          <p:grpSpPr>
            <a:xfrm>
              <a:off x="2133741" y="4862331"/>
              <a:ext cx="7663358" cy="7500"/>
              <a:chOff x="2133741" y="4862331"/>
              <a:chExt cx="7663358" cy="7500"/>
            </a:xfrm>
          </p:grpSpPr>
          <p:cxnSp>
            <p:nvCxnSpPr>
              <p:cNvPr id="379" name="Google Shape;379;p45"/>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380" name="Google Shape;380;p45"/>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381" name="Google Shape;381;p45"/>
            <p:cNvSpPr txBox="1"/>
            <p:nvPr/>
          </p:nvSpPr>
          <p:spPr>
            <a:xfrm>
              <a:off x="3478333" y="4662231"/>
              <a:ext cx="4888500" cy="400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300">
                  <a:solidFill>
                    <a:srgbClr val="3A3838"/>
                  </a:solidFill>
                  <a:latin typeface="Century Gothic"/>
                  <a:ea typeface="Century Gothic"/>
                  <a:cs typeface="Century Gothic"/>
                  <a:sym typeface="Century Gothic"/>
                </a:rPr>
                <a:t>A prediction of media’s score based on key factors</a:t>
              </a:r>
              <a:endParaRPr sz="13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ppt_w</p:attrName>
                                        </p:attrNameLst>
                                      </p:cBhvr>
                                      <p:tavLst>
                                        <p:tav fmla="" tm="0">
                                          <p:val>
                                            <p:strVal val="0"/>
                                          </p:val>
                                        </p:tav>
                                        <p:tav fmla="" tm="100000">
                                          <p:val>
                                            <p:strVal val="#ppt_w"/>
                                          </p:val>
                                        </p:tav>
                                      </p:tavLst>
                                    </p:anim>
                                    <p:anim calcmode="lin" valueType="num">
                                      <p:cBhvr additive="base">
                                        <p:cTn dur="500"/>
                                        <p:tgtEl>
                                          <p:spTgt spid="37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8"/>
          <p:cNvPicPr preferRelativeResize="0"/>
          <p:nvPr/>
        </p:nvPicPr>
        <p:blipFill rotWithShape="1">
          <a:blip r:embed="rId3">
            <a:alphaModFix/>
          </a:blip>
          <a:srcRect b="0" l="0" r="0" t="0"/>
          <a:stretch/>
        </p:blipFill>
        <p:spPr>
          <a:xfrm flipH="1">
            <a:off x="0" y="0"/>
            <a:ext cx="9144000" cy="5143500"/>
          </a:xfrm>
          <a:prstGeom prst="rect">
            <a:avLst/>
          </a:prstGeom>
          <a:noFill/>
          <a:ln>
            <a:noFill/>
          </a:ln>
        </p:spPr>
      </p:pic>
      <p:pic>
        <p:nvPicPr>
          <p:cNvPr id="141" name="Google Shape;141;p28"/>
          <p:cNvPicPr preferRelativeResize="0"/>
          <p:nvPr/>
        </p:nvPicPr>
        <p:blipFill>
          <a:blip r:embed="rId4">
            <a:alphaModFix/>
          </a:blip>
          <a:stretch>
            <a:fillRect/>
          </a:stretch>
        </p:blipFill>
        <p:spPr>
          <a:xfrm>
            <a:off x="5030275" y="1221550"/>
            <a:ext cx="3915000" cy="2936244"/>
          </a:xfrm>
          <a:prstGeom prst="rect">
            <a:avLst/>
          </a:prstGeom>
          <a:noFill/>
          <a:ln>
            <a:noFill/>
          </a:ln>
        </p:spPr>
      </p:pic>
      <p:sp>
        <p:nvSpPr>
          <p:cNvPr id="142" name="Google Shape;142;p28"/>
          <p:cNvSpPr txBox="1"/>
          <p:nvPr/>
        </p:nvSpPr>
        <p:spPr>
          <a:xfrm>
            <a:off x="-1" y="325103"/>
            <a:ext cx="489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SzPts val="1100"/>
              <a:buNone/>
            </a:pPr>
            <a:r>
              <a:rPr lang="en" sz="3000">
                <a:solidFill>
                  <a:srgbClr val="3F3F3F"/>
                </a:solidFill>
                <a:latin typeface="Century Gothic"/>
                <a:ea typeface="Century Gothic"/>
                <a:cs typeface="Century Gothic"/>
                <a:sym typeface="Century Gothic"/>
              </a:rPr>
              <a:t>Why should you care?</a:t>
            </a:r>
            <a:endParaRPr sz="3000">
              <a:solidFill>
                <a:srgbClr val="3F3F3F"/>
              </a:solidFill>
              <a:latin typeface="Century Gothic"/>
              <a:ea typeface="Century Gothic"/>
              <a:cs typeface="Century Gothic"/>
              <a:sym typeface="Century Gothic"/>
            </a:endParaRPr>
          </a:p>
        </p:txBody>
      </p:sp>
      <p:sp>
        <p:nvSpPr>
          <p:cNvPr id="143" name="Google Shape;143;p28"/>
          <p:cNvSpPr/>
          <p:nvPr/>
        </p:nvSpPr>
        <p:spPr>
          <a:xfrm>
            <a:off x="537720" y="1221550"/>
            <a:ext cx="285900" cy="2859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cxnSp>
        <p:nvCxnSpPr>
          <p:cNvPr id="144" name="Google Shape;144;p28"/>
          <p:cNvCxnSpPr/>
          <p:nvPr/>
        </p:nvCxnSpPr>
        <p:spPr>
          <a:xfrm>
            <a:off x="690120" y="1650174"/>
            <a:ext cx="0" cy="673200"/>
          </a:xfrm>
          <a:prstGeom prst="straightConnector1">
            <a:avLst/>
          </a:prstGeom>
          <a:noFill/>
          <a:ln cap="flat" cmpd="sng" w="12700">
            <a:solidFill>
              <a:srgbClr val="FFFFFF"/>
            </a:solidFill>
            <a:prstDash val="solid"/>
            <a:miter lim="800000"/>
            <a:headEnd len="sm" w="sm" type="none"/>
            <a:tailEnd len="sm" w="sm" type="none"/>
          </a:ln>
        </p:spPr>
      </p:cxnSp>
      <p:sp>
        <p:nvSpPr>
          <p:cNvPr id="145" name="Google Shape;145;p28"/>
          <p:cNvSpPr/>
          <p:nvPr/>
        </p:nvSpPr>
        <p:spPr>
          <a:xfrm>
            <a:off x="553595" y="3676327"/>
            <a:ext cx="285900" cy="2859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cxnSp>
        <p:nvCxnSpPr>
          <p:cNvPr id="146" name="Google Shape;146;p28"/>
          <p:cNvCxnSpPr/>
          <p:nvPr/>
        </p:nvCxnSpPr>
        <p:spPr>
          <a:xfrm>
            <a:off x="705995" y="4104951"/>
            <a:ext cx="0" cy="673200"/>
          </a:xfrm>
          <a:prstGeom prst="straightConnector1">
            <a:avLst/>
          </a:prstGeom>
          <a:noFill/>
          <a:ln cap="flat" cmpd="sng" w="12700">
            <a:solidFill>
              <a:srgbClr val="FFFFFF"/>
            </a:solidFill>
            <a:prstDash val="solid"/>
            <a:miter lim="800000"/>
            <a:headEnd len="sm" w="sm" type="none"/>
            <a:tailEnd len="sm" w="sm" type="none"/>
          </a:ln>
        </p:spPr>
      </p:cxnSp>
      <p:cxnSp>
        <p:nvCxnSpPr>
          <p:cNvPr id="147" name="Google Shape;147;p28"/>
          <p:cNvCxnSpPr/>
          <p:nvPr/>
        </p:nvCxnSpPr>
        <p:spPr>
          <a:xfrm>
            <a:off x="695525" y="2840726"/>
            <a:ext cx="0" cy="673200"/>
          </a:xfrm>
          <a:prstGeom prst="straightConnector1">
            <a:avLst/>
          </a:prstGeom>
          <a:noFill/>
          <a:ln cap="flat" cmpd="sng" w="12700">
            <a:solidFill>
              <a:srgbClr val="FFFFFF"/>
            </a:solidFill>
            <a:prstDash val="solid"/>
            <a:miter lim="800000"/>
            <a:headEnd len="sm" w="sm" type="none"/>
            <a:tailEnd len="sm" w="sm" type="none"/>
          </a:ln>
        </p:spPr>
      </p:cxnSp>
      <p:sp>
        <p:nvSpPr>
          <p:cNvPr id="148" name="Google Shape;148;p28"/>
          <p:cNvSpPr txBox="1"/>
          <p:nvPr/>
        </p:nvSpPr>
        <p:spPr>
          <a:xfrm>
            <a:off x="906927" y="1137975"/>
            <a:ext cx="3915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3B3838"/>
                </a:solidFill>
                <a:latin typeface="Century Gothic"/>
                <a:ea typeface="Century Gothic"/>
                <a:cs typeface="Century Gothic"/>
                <a:sym typeface="Century Gothic"/>
              </a:rPr>
              <a:t>Growingly competitive market</a:t>
            </a:r>
            <a:endParaRPr b="1" sz="1800">
              <a:solidFill>
                <a:srgbClr val="3B3838"/>
              </a:solidFill>
              <a:latin typeface="Century Gothic"/>
              <a:ea typeface="Century Gothic"/>
              <a:cs typeface="Century Gothic"/>
              <a:sym typeface="Century Gothic"/>
            </a:endParaRPr>
          </a:p>
        </p:txBody>
      </p:sp>
      <p:sp>
        <p:nvSpPr>
          <p:cNvPr id="149" name="Google Shape;149;p28"/>
          <p:cNvSpPr/>
          <p:nvPr/>
        </p:nvSpPr>
        <p:spPr>
          <a:xfrm>
            <a:off x="923257" y="1469599"/>
            <a:ext cx="5404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rgbClr val="767171"/>
                </a:solidFill>
                <a:latin typeface="Century Gothic"/>
                <a:ea typeface="Century Gothic"/>
                <a:cs typeface="Century Gothic"/>
                <a:sym typeface="Century Gothic"/>
              </a:rPr>
              <a:t>Digital boom since the 1990s</a:t>
            </a:r>
            <a:endParaRPr/>
          </a:p>
        </p:txBody>
      </p:sp>
      <p:sp>
        <p:nvSpPr>
          <p:cNvPr id="150" name="Google Shape;150;p28"/>
          <p:cNvSpPr txBox="1"/>
          <p:nvPr/>
        </p:nvSpPr>
        <p:spPr>
          <a:xfrm>
            <a:off x="906908" y="2342950"/>
            <a:ext cx="3632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3B3838"/>
                </a:solidFill>
                <a:latin typeface="Century Gothic"/>
                <a:ea typeface="Century Gothic"/>
                <a:cs typeface="Century Gothic"/>
                <a:sym typeface="Century Gothic"/>
              </a:rPr>
              <a:t>Choose and invest wisely!</a:t>
            </a:r>
            <a:endParaRPr b="1" sz="1800">
              <a:solidFill>
                <a:srgbClr val="3B3838"/>
              </a:solidFill>
              <a:latin typeface="Century Gothic"/>
              <a:ea typeface="Century Gothic"/>
              <a:cs typeface="Century Gothic"/>
              <a:sym typeface="Century Gothic"/>
            </a:endParaRPr>
          </a:p>
        </p:txBody>
      </p:sp>
      <p:sp>
        <p:nvSpPr>
          <p:cNvPr id="151" name="Google Shape;151;p28"/>
          <p:cNvSpPr/>
          <p:nvPr/>
        </p:nvSpPr>
        <p:spPr>
          <a:xfrm>
            <a:off x="923250" y="2674575"/>
            <a:ext cx="3139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rgbClr val="767171"/>
                </a:solidFill>
                <a:latin typeface="Century Gothic"/>
                <a:ea typeface="Century Gothic"/>
                <a:cs typeface="Century Gothic"/>
                <a:sym typeface="Century Gothic"/>
              </a:rPr>
              <a:t>Crucial</a:t>
            </a:r>
            <a:r>
              <a:rPr lang="en" sz="1600">
                <a:solidFill>
                  <a:srgbClr val="767171"/>
                </a:solidFill>
                <a:latin typeface="Century Gothic"/>
                <a:ea typeface="Century Gothic"/>
                <a:cs typeface="Century Gothic"/>
                <a:sym typeface="Century Gothic"/>
              </a:rPr>
              <a:t> to be investing the right, trendy movies</a:t>
            </a:r>
            <a:endParaRPr/>
          </a:p>
        </p:txBody>
      </p:sp>
      <p:sp>
        <p:nvSpPr>
          <p:cNvPr id="152" name="Google Shape;152;p28"/>
          <p:cNvSpPr txBox="1"/>
          <p:nvPr/>
        </p:nvSpPr>
        <p:spPr>
          <a:xfrm>
            <a:off x="923225" y="3547925"/>
            <a:ext cx="434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800">
                <a:solidFill>
                  <a:srgbClr val="3B3838"/>
                </a:solidFill>
                <a:latin typeface="Century Gothic"/>
                <a:ea typeface="Century Gothic"/>
                <a:cs typeface="Century Gothic"/>
                <a:sym typeface="Century Gothic"/>
              </a:rPr>
              <a:t>O</a:t>
            </a:r>
            <a:r>
              <a:rPr b="1" lang="en" sz="1800">
                <a:solidFill>
                  <a:srgbClr val="3B3838"/>
                </a:solidFill>
                <a:latin typeface="Century Gothic"/>
                <a:ea typeface="Century Gothic"/>
                <a:cs typeface="Century Gothic"/>
                <a:sym typeface="Century Gothic"/>
              </a:rPr>
              <a:t>pportunity</a:t>
            </a:r>
            <a:r>
              <a:rPr b="1" lang="en" sz="1800">
                <a:solidFill>
                  <a:srgbClr val="3B3838"/>
                </a:solidFill>
                <a:latin typeface="Century Gothic"/>
                <a:ea typeface="Century Gothic"/>
                <a:cs typeface="Century Gothic"/>
                <a:sym typeface="Century Gothic"/>
              </a:rPr>
              <a:t> after the </a:t>
            </a:r>
            <a:r>
              <a:rPr b="1" lang="en" sz="1800">
                <a:solidFill>
                  <a:srgbClr val="3B3838"/>
                </a:solidFill>
                <a:latin typeface="Century Gothic"/>
                <a:ea typeface="Century Gothic"/>
                <a:cs typeface="Century Gothic"/>
                <a:sym typeface="Century Gothic"/>
              </a:rPr>
              <a:t>pandemic</a:t>
            </a:r>
            <a:endParaRPr b="1" sz="1800">
              <a:solidFill>
                <a:srgbClr val="3B3838"/>
              </a:solidFill>
              <a:latin typeface="Century Gothic"/>
              <a:ea typeface="Century Gothic"/>
              <a:cs typeface="Century Gothic"/>
              <a:sym typeface="Century Gothic"/>
            </a:endParaRPr>
          </a:p>
        </p:txBody>
      </p:sp>
      <p:sp>
        <p:nvSpPr>
          <p:cNvPr id="153" name="Google Shape;153;p28"/>
          <p:cNvSpPr/>
          <p:nvPr/>
        </p:nvSpPr>
        <p:spPr>
          <a:xfrm>
            <a:off x="939575" y="3879550"/>
            <a:ext cx="3316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rgbClr val="767171"/>
                </a:solidFill>
                <a:latin typeface="Century Gothic"/>
                <a:ea typeface="Century Gothic"/>
                <a:cs typeface="Century Gothic"/>
                <a:sym typeface="Century Gothic"/>
              </a:rPr>
              <a:t>Slight decline in movies since 2018</a:t>
            </a:r>
            <a:endParaRPr/>
          </a:p>
        </p:txBody>
      </p:sp>
      <p:sp>
        <p:nvSpPr>
          <p:cNvPr id="154" name="Google Shape;154;p28"/>
          <p:cNvSpPr/>
          <p:nvPr/>
        </p:nvSpPr>
        <p:spPr>
          <a:xfrm>
            <a:off x="552570" y="2439100"/>
            <a:ext cx="285900" cy="2859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155" name="Google Shape;155;p28"/>
          <p:cNvSpPr/>
          <p:nvPr/>
        </p:nvSpPr>
        <p:spPr>
          <a:xfrm>
            <a:off x="4898400" y="1116200"/>
            <a:ext cx="4149600" cy="315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lang="en" sz="2800">
                <a:latin typeface="Arial"/>
                <a:ea typeface="Arial"/>
                <a:cs typeface="Arial"/>
                <a:sym typeface="Arial"/>
              </a:rPr>
              <a:t>The Target Variable: ScoreIndex</a:t>
            </a:r>
            <a:endParaRPr/>
          </a:p>
        </p:txBody>
      </p:sp>
      <p:pic>
        <p:nvPicPr>
          <p:cNvPr id="387" name="Google Shape;387;p46"/>
          <p:cNvPicPr preferRelativeResize="0"/>
          <p:nvPr/>
        </p:nvPicPr>
        <p:blipFill>
          <a:blip r:embed="rId3">
            <a:alphaModFix/>
          </a:blip>
          <a:stretch>
            <a:fillRect/>
          </a:stretch>
        </p:blipFill>
        <p:spPr>
          <a:xfrm>
            <a:off x="648513" y="2424588"/>
            <a:ext cx="7846974" cy="51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100">
                <a:latin typeface="Arial"/>
                <a:ea typeface="Arial"/>
                <a:cs typeface="Arial"/>
                <a:sym typeface="Arial"/>
              </a:rPr>
              <a:t>Preparation and Feature Selection</a:t>
            </a:r>
            <a:endParaRPr sz="3100">
              <a:latin typeface="Arial"/>
              <a:ea typeface="Arial"/>
              <a:cs typeface="Arial"/>
              <a:sym typeface="Arial"/>
            </a:endParaRPr>
          </a:p>
        </p:txBody>
      </p:sp>
      <p:sp>
        <p:nvSpPr>
          <p:cNvPr id="393" name="Google Shape;393;p47"/>
          <p:cNvSpPr txBox="1"/>
          <p:nvPr>
            <p:ph idx="1" type="body"/>
          </p:nvPr>
        </p:nvSpPr>
        <p:spPr>
          <a:xfrm>
            <a:off x="248550" y="1361125"/>
            <a:ext cx="4013400" cy="3263400"/>
          </a:xfrm>
          <a:prstGeom prst="rect">
            <a:avLst/>
          </a:prstGeom>
        </p:spPr>
        <p:txBody>
          <a:bodyPr anchorCtr="0" anchor="t" bIns="34275" lIns="68575" spcFirstLastPara="1" rIns="68575" wrap="square" tIns="34275">
            <a:noAutofit/>
          </a:bodyPr>
          <a:lstStyle/>
          <a:p>
            <a:pPr indent="-361950" lvl="0" marL="457200" rtl="0" algn="l">
              <a:lnSpc>
                <a:spcPct val="115000"/>
              </a:lnSpc>
              <a:spcBef>
                <a:spcPts val="800"/>
              </a:spcBef>
              <a:spcAft>
                <a:spcPts val="0"/>
              </a:spcAft>
              <a:buSzPts val="2100"/>
              <a:buChar char="•"/>
            </a:pPr>
            <a:r>
              <a:rPr lang="en">
                <a:latin typeface="Arial"/>
                <a:ea typeface="Arial"/>
                <a:cs typeface="Arial"/>
                <a:sym typeface="Arial"/>
              </a:rPr>
              <a:t>T</a:t>
            </a:r>
            <a:r>
              <a:rPr lang="en">
                <a:latin typeface="Arial"/>
                <a:ea typeface="Arial"/>
                <a:cs typeface="Arial"/>
                <a:sym typeface="Arial"/>
              </a:rPr>
              <a:t>ransformation: c</a:t>
            </a:r>
            <a:r>
              <a:rPr lang="en">
                <a:latin typeface="Arial"/>
                <a:ea typeface="Arial"/>
                <a:cs typeface="Arial"/>
                <a:sym typeface="Arial"/>
              </a:rPr>
              <a:t>ategorical data → numerical format via label encoding</a:t>
            </a:r>
            <a:endParaRPr>
              <a:latin typeface="Arial"/>
              <a:ea typeface="Arial"/>
              <a:cs typeface="Arial"/>
              <a:sym typeface="Arial"/>
            </a:endParaRPr>
          </a:p>
          <a:p>
            <a:pPr indent="-361950" lvl="0" marL="457200" rtl="0" algn="l">
              <a:lnSpc>
                <a:spcPct val="115000"/>
              </a:lnSpc>
              <a:spcBef>
                <a:spcPts val="0"/>
              </a:spcBef>
              <a:spcAft>
                <a:spcPts val="0"/>
              </a:spcAft>
              <a:buSzPts val="2100"/>
              <a:buChar char="•"/>
            </a:pPr>
            <a:r>
              <a:rPr lang="en">
                <a:latin typeface="Arial"/>
                <a:ea typeface="Arial"/>
                <a:cs typeface="Arial"/>
                <a:sym typeface="Arial"/>
              </a:rPr>
              <a:t>Standardization of all numerical data using a standard scaler</a:t>
            </a:r>
            <a:endParaRPr>
              <a:latin typeface="Arial"/>
              <a:ea typeface="Arial"/>
              <a:cs typeface="Arial"/>
              <a:sym typeface="Arial"/>
            </a:endParaRPr>
          </a:p>
          <a:p>
            <a:pPr indent="-361950" lvl="0" marL="457200" rtl="0" algn="l">
              <a:lnSpc>
                <a:spcPct val="115000"/>
              </a:lnSpc>
              <a:spcBef>
                <a:spcPts val="0"/>
              </a:spcBef>
              <a:spcAft>
                <a:spcPts val="0"/>
              </a:spcAft>
              <a:buSzPts val="2100"/>
              <a:buChar char="•"/>
            </a:pPr>
            <a:r>
              <a:rPr lang="en">
                <a:latin typeface="Arial"/>
                <a:ea typeface="Arial"/>
                <a:cs typeface="Arial"/>
                <a:sym typeface="Arial"/>
              </a:rPr>
              <a:t>NOT Including high correlation variables</a:t>
            </a:r>
            <a:endParaRPr>
              <a:latin typeface="Arial"/>
              <a:ea typeface="Arial"/>
              <a:cs typeface="Arial"/>
              <a:sym typeface="Arial"/>
            </a:endParaRPr>
          </a:p>
        </p:txBody>
      </p:sp>
      <p:pic>
        <p:nvPicPr>
          <p:cNvPr id="394" name="Google Shape;394;p47"/>
          <p:cNvPicPr preferRelativeResize="0"/>
          <p:nvPr/>
        </p:nvPicPr>
        <p:blipFill>
          <a:blip r:embed="rId3">
            <a:alphaModFix/>
          </a:blip>
          <a:stretch>
            <a:fillRect/>
          </a:stretch>
        </p:blipFill>
        <p:spPr>
          <a:xfrm>
            <a:off x="4424300" y="1013200"/>
            <a:ext cx="4479775" cy="407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800">
                <a:latin typeface="Arial"/>
                <a:ea typeface="Arial"/>
                <a:cs typeface="Arial"/>
                <a:sym typeface="Arial"/>
              </a:rPr>
              <a:t>Supervised Machine Learning</a:t>
            </a:r>
            <a:endParaRPr sz="2800">
              <a:latin typeface="Arial"/>
              <a:ea typeface="Arial"/>
              <a:cs typeface="Arial"/>
              <a:sym typeface="Arial"/>
            </a:endParaRPr>
          </a:p>
          <a:p>
            <a:pPr indent="0" lvl="0" marL="0" rtl="0" algn="l">
              <a:spcBef>
                <a:spcPts val="0"/>
              </a:spcBef>
              <a:spcAft>
                <a:spcPts val="0"/>
              </a:spcAft>
              <a:buNone/>
            </a:pPr>
            <a:r>
              <a:rPr lang="en" sz="2800">
                <a:latin typeface="Arial"/>
                <a:ea typeface="Arial"/>
                <a:cs typeface="Arial"/>
                <a:sym typeface="Arial"/>
              </a:rPr>
              <a:t>Linear Regression/Random Forest Regression</a:t>
            </a:r>
            <a:endParaRPr sz="2800">
              <a:latin typeface="Arial"/>
              <a:ea typeface="Arial"/>
              <a:cs typeface="Arial"/>
              <a:sym typeface="Arial"/>
            </a:endParaRPr>
          </a:p>
        </p:txBody>
      </p:sp>
      <p:sp>
        <p:nvSpPr>
          <p:cNvPr id="400" name="Google Shape;400;p4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latin typeface="Arial"/>
                <a:ea typeface="Arial"/>
                <a:cs typeface="Arial"/>
                <a:sym typeface="Arial"/>
              </a:rPr>
              <a:t>80% training 20% testing (24 features)</a:t>
            </a:r>
            <a:endParaRPr>
              <a:latin typeface="Arial"/>
              <a:ea typeface="Arial"/>
              <a:cs typeface="Arial"/>
              <a:sym typeface="Arial"/>
            </a:endParaRPr>
          </a:p>
          <a:p>
            <a:pPr indent="-361950" lvl="0" marL="457200" rtl="0" algn="l">
              <a:spcBef>
                <a:spcPts val="0"/>
              </a:spcBef>
              <a:spcAft>
                <a:spcPts val="0"/>
              </a:spcAft>
              <a:buSzPts val="2100"/>
              <a:buChar char="•"/>
            </a:pPr>
            <a:r>
              <a:rPr lang="en">
                <a:latin typeface="Arial"/>
                <a:ea typeface="Arial"/>
                <a:cs typeface="Arial"/>
                <a:sym typeface="Arial"/>
              </a:rPr>
              <a:t>5-fold cross-validation</a:t>
            </a:r>
            <a:endParaRPr>
              <a:latin typeface="Arial"/>
              <a:ea typeface="Arial"/>
              <a:cs typeface="Arial"/>
              <a:sym typeface="Arial"/>
            </a:endParaRPr>
          </a:p>
          <a:p>
            <a:pPr indent="-361950" lvl="0" marL="457200" rtl="0" algn="l">
              <a:spcBef>
                <a:spcPts val="0"/>
              </a:spcBef>
              <a:spcAft>
                <a:spcPts val="0"/>
              </a:spcAft>
              <a:buSzPts val="2100"/>
              <a:buChar char="•"/>
            </a:pPr>
            <a:r>
              <a:rPr lang="en">
                <a:latin typeface="Arial"/>
                <a:ea typeface="Arial"/>
                <a:cs typeface="Arial"/>
                <a:sym typeface="Arial"/>
              </a:rPr>
              <a:t>Root Mean Square Error (RMSE) and R² score → Model Performance</a:t>
            </a:r>
            <a:endParaRPr>
              <a:latin typeface="Arial"/>
              <a:ea typeface="Arial"/>
              <a:cs typeface="Arial"/>
              <a:sym typeface="Arial"/>
            </a:endParaRPr>
          </a:p>
          <a:p>
            <a:pPr indent="-361950" lvl="0" marL="457200" rtl="0" algn="l">
              <a:spcBef>
                <a:spcPts val="0"/>
              </a:spcBef>
              <a:spcAft>
                <a:spcPts val="0"/>
              </a:spcAft>
              <a:buSzPts val="2100"/>
              <a:buChar char="•"/>
            </a:pPr>
            <a:r>
              <a:rPr lang="en">
                <a:latin typeface="Arial"/>
                <a:ea typeface="Arial"/>
                <a:cs typeface="Arial"/>
                <a:sym typeface="Arial"/>
              </a:rPr>
              <a:t>Not strong predictive capabilities</a:t>
            </a:r>
            <a:endParaRPr>
              <a:latin typeface="Arial"/>
              <a:ea typeface="Arial"/>
              <a:cs typeface="Arial"/>
              <a:sym typeface="Arial"/>
            </a:endParaRPr>
          </a:p>
        </p:txBody>
      </p:sp>
      <p:pic>
        <p:nvPicPr>
          <p:cNvPr id="401" name="Google Shape;401;p48"/>
          <p:cNvPicPr preferRelativeResize="0"/>
          <p:nvPr/>
        </p:nvPicPr>
        <p:blipFill>
          <a:blip r:embed="rId3">
            <a:alphaModFix/>
          </a:blip>
          <a:stretch>
            <a:fillRect/>
          </a:stretch>
        </p:blipFill>
        <p:spPr>
          <a:xfrm>
            <a:off x="79525" y="2993400"/>
            <a:ext cx="8984951" cy="153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Arial"/>
                <a:ea typeface="Arial"/>
                <a:cs typeface="Arial"/>
                <a:sym typeface="Arial"/>
              </a:rPr>
              <a:t>Feature Importance</a:t>
            </a:r>
            <a:endParaRPr>
              <a:latin typeface="Arial"/>
              <a:ea typeface="Arial"/>
              <a:cs typeface="Arial"/>
              <a:sym typeface="Arial"/>
            </a:endParaRPr>
          </a:p>
        </p:txBody>
      </p:sp>
      <p:pic>
        <p:nvPicPr>
          <p:cNvPr id="407" name="Google Shape;407;p49"/>
          <p:cNvPicPr preferRelativeResize="0"/>
          <p:nvPr/>
        </p:nvPicPr>
        <p:blipFill>
          <a:blip r:embed="rId3">
            <a:alphaModFix/>
          </a:blip>
          <a:stretch>
            <a:fillRect/>
          </a:stretch>
        </p:blipFill>
        <p:spPr>
          <a:xfrm>
            <a:off x="1043275" y="1220737"/>
            <a:ext cx="6437449" cy="356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Arial"/>
                <a:ea typeface="Arial"/>
                <a:cs typeface="Arial"/>
                <a:sym typeface="Arial"/>
              </a:rPr>
              <a:t>Supervised Machine Learning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Decision Tree</a:t>
            </a:r>
            <a:endParaRPr>
              <a:latin typeface="Arial"/>
              <a:ea typeface="Arial"/>
              <a:cs typeface="Arial"/>
              <a:sym typeface="Arial"/>
            </a:endParaRPr>
          </a:p>
        </p:txBody>
      </p:sp>
      <p:pic>
        <p:nvPicPr>
          <p:cNvPr id="413" name="Google Shape;413;p50"/>
          <p:cNvPicPr preferRelativeResize="0"/>
          <p:nvPr/>
        </p:nvPicPr>
        <p:blipFill>
          <a:blip r:embed="rId3">
            <a:alphaModFix/>
          </a:blip>
          <a:stretch>
            <a:fillRect/>
          </a:stretch>
        </p:blipFill>
        <p:spPr>
          <a:xfrm>
            <a:off x="79650" y="1559199"/>
            <a:ext cx="6469850" cy="3027550"/>
          </a:xfrm>
          <a:prstGeom prst="rect">
            <a:avLst/>
          </a:prstGeom>
          <a:noFill/>
          <a:ln>
            <a:noFill/>
          </a:ln>
        </p:spPr>
      </p:pic>
      <p:sp>
        <p:nvSpPr>
          <p:cNvPr id="414" name="Google Shape;414;p50"/>
          <p:cNvSpPr txBox="1"/>
          <p:nvPr/>
        </p:nvSpPr>
        <p:spPr>
          <a:xfrm>
            <a:off x="6411350" y="2288225"/>
            <a:ext cx="27981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800"/>
              </a:spcBef>
              <a:spcAft>
                <a:spcPts val="0"/>
              </a:spcAft>
              <a:buClr>
                <a:schemeClr val="dk1"/>
              </a:buClr>
              <a:buSzPts val="1400"/>
              <a:buChar char="•"/>
            </a:pPr>
            <a:r>
              <a:rPr lang="en">
                <a:solidFill>
                  <a:schemeClr val="dk1"/>
                </a:solidFill>
              </a:rPr>
              <a:t>Manually segmenting the “scoreindex“ into five distinct categories (1-5)</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Zero-R baseline model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Confusion Matrix</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Arial"/>
                <a:ea typeface="Arial"/>
                <a:cs typeface="Arial"/>
                <a:sym typeface="Arial"/>
              </a:rPr>
              <a:t>Supervised Machine Learning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Decision Tree</a:t>
            </a:r>
            <a:endParaRPr>
              <a:latin typeface="Arial"/>
              <a:ea typeface="Arial"/>
              <a:cs typeface="Arial"/>
              <a:sym typeface="Arial"/>
            </a:endParaRPr>
          </a:p>
        </p:txBody>
      </p:sp>
      <p:sp>
        <p:nvSpPr>
          <p:cNvPr id="420" name="Google Shape;420;p51"/>
          <p:cNvSpPr txBox="1"/>
          <p:nvPr/>
        </p:nvSpPr>
        <p:spPr>
          <a:xfrm>
            <a:off x="4156350" y="1950550"/>
            <a:ext cx="43590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800"/>
              </a:spcBef>
              <a:spcAft>
                <a:spcPts val="0"/>
              </a:spcAft>
              <a:buClr>
                <a:schemeClr val="dk1"/>
              </a:buClr>
              <a:buSzPts val="1400"/>
              <a:buChar char="•"/>
            </a:pPr>
            <a:r>
              <a:rPr lang="en">
                <a:solidFill>
                  <a:schemeClr val="dk1"/>
                </a:solidFill>
              </a:rPr>
              <a:t>Overall accuracy: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Our: 0.31</a:t>
            </a:r>
            <a:endParaRPr>
              <a:solidFill>
                <a:schemeClr val="dk1"/>
              </a:solidFill>
            </a:endParaRPr>
          </a:p>
          <a:p>
            <a:pPr indent="-317500" lvl="1" marL="914400" marR="0" rtl="0" algn="l">
              <a:lnSpc>
                <a:spcPct val="150000"/>
              </a:lnSpc>
              <a:spcBef>
                <a:spcPts val="0"/>
              </a:spcBef>
              <a:spcAft>
                <a:spcPts val="0"/>
              </a:spcAft>
              <a:buClr>
                <a:schemeClr val="dk1"/>
              </a:buClr>
              <a:buSzPts val="1400"/>
              <a:buChar char="•"/>
            </a:pPr>
            <a:r>
              <a:rPr lang="en">
                <a:solidFill>
                  <a:schemeClr val="dk1"/>
                </a:solidFill>
              </a:rPr>
              <a:t>Zero-R baseline: 0.22</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K-means: improve accuracy (99%)</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Not provide robust and credible predictive insights for the real-world movie industry</a:t>
            </a:r>
            <a:endParaRPr>
              <a:solidFill>
                <a:schemeClr val="dk1"/>
              </a:solidFill>
            </a:endParaRPr>
          </a:p>
        </p:txBody>
      </p:sp>
      <p:pic>
        <p:nvPicPr>
          <p:cNvPr id="421" name="Google Shape;421;p51"/>
          <p:cNvPicPr preferRelativeResize="0"/>
          <p:nvPr/>
        </p:nvPicPr>
        <p:blipFill>
          <a:blip r:embed="rId3">
            <a:alphaModFix/>
          </a:blip>
          <a:stretch>
            <a:fillRect/>
          </a:stretch>
        </p:blipFill>
        <p:spPr>
          <a:xfrm>
            <a:off x="718500" y="1307244"/>
            <a:ext cx="2677993" cy="35706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05</a:t>
            </a:r>
            <a:endParaRPr b="1" sz="3300">
              <a:solidFill>
                <a:srgbClr val="3A3838"/>
              </a:solidFill>
              <a:latin typeface="Century Gothic"/>
              <a:ea typeface="Century Gothic"/>
              <a:cs typeface="Century Gothic"/>
              <a:sym typeface="Century Gothic"/>
            </a:endParaRPr>
          </a:p>
        </p:txBody>
      </p:sp>
      <p:grpSp>
        <p:nvGrpSpPr>
          <p:cNvPr id="428" name="Google Shape;428;p52"/>
          <p:cNvGrpSpPr/>
          <p:nvPr/>
        </p:nvGrpSpPr>
        <p:grpSpPr>
          <a:xfrm>
            <a:off x="1260563" y="1814625"/>
            <a:ext cx="6622875" cy="757125"/>
            <a:chOff x="1607570" y="3025941"/>
            <a:chExt cx="8830500" cy="1009500"/>
          </a:xfrm>
        </p:grpSpPr>
        <p:sp>
          <p:nvSpPr>
            <p:cNvPr id="429" name="Google Shape;429;p52"/>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430" name="Google Shape;430;p52"/>
            <p:cNvSpPr txBox="1"/>
            <p:nvPr/>
          </p:nvSpPr>
          <p:spPr>
            <a:xfrm>
              <a:off x="1849687" y="3069008"/>
              <a:ext cx="8287500" cy="92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Clr>
                  <a:srgbClr val="000000"/>
                </a:buClr>
                <a:buFont typeface="Arial"/>
                <a:buNone/>
              </a:pPr>
              <a:r>
                <a:rPr b="1" lang="en" sz="3500">
                  <a:solidFill>
                    <a:srgbClr val="F2F2F2"/>
                  </a:solidFill>
                  <a:latin typeface="Century Gothic"/>
                  <a:ea typeface="Century Gothic"/>
                  <a:cs typeface="Century Gothic"/>
                  <a:sym typeface="Century Gothic"/>
                </a:rPr>
                <a:t>Limitations + Improvements</a:t>
              </a:r>
              <a:endParaRPr b="1" sz="3500">
                <a:solidFill>
                  <a:srgbClr val="F2F2F2"/>
                </a:solidFill>
                <a:latin typeface="Century Gothic"/>
                <a:ea typeface="Century Gothic"/>
                <a:cs typeface="Century Gothic"/>
                <a:sym typeface="Century Gothic"/>
              </a:endParaRPr>
            </a:p>
          </p:txBody>
        </p:sp>
      </p:grpSp>
      <p:grpSp>
        <p:nvGrpSpPr>
          <p:cNvPr id="431" name="Google Shape;431;p52"/>
          <p:cNvGrpSpPr/>
          <p:nvPr/>
        </p:nvGrpSpPr>
        <p:grpSpPr>
          <a:xfrm>
            <a:off x="880911" y="2910050"/>
            <a:ext cx="7465644" cy="300150"/>
            <a:chOff x="2133741" y="4662231"/>
            <a:chExt cx="7663358" cy="400200"/>
          </a:xfrm>
        </p:grpSpPr>
        <p:grpSp>
          <p:nvGrpSpPr>
            <p:cNvPr id="432" name="Google Shape;432;p52"/>
            <p:cNvGrpSpPr/>
            <p:nvPr/>
          </p:nvGrpSpPr>
          <p:grpSpPr>
            <a:xfrm>
              <a:off x="2133741" y="4862331"/>
              <a:ext cx="7663358" cy="7500"/>
              <a:chOff x="2133741" y="4862331"/>
              <a:chExt cx="7663358" cy="7500"/>
            </a:xfrm>
          </p:grpSpPr>
          <p:cxnSp>
            <p:nvCxnSpPr>
              <p:cNvPr id="433" name="Google Shape;433;p52"/>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434" name="Google Shape;434;p52"/>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435" name="Google Shape;435;p52"/>
            <p:cNvSpPr txBox="1"/>
            <p:nvPr/>
          </p:nvSpPr>
          <p:spPr>
            <a:xfrm>
              <a:off x="3478333" y="4662231"/>
              <a:ext cx="4888500" cy="400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3A3838"/>
                  </a:solidFill>
                  <a:latin typeface="Century Gothic"/>
                  <a:ea typeface="Century Gothic"/>
                  <a:cs typeface="Century Gothic"/>
                  <a:sym typeface="Century Gothic"/>
                </a:rPr>
                <a:t>What were our constraints, what are our next steps?</a:t>
              </a:r>
              <a:endParaRPr sz="12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ppt_w</p:attrName>
                                        </p:attrNameLst>
                                      </p:cBhvr>
                                      <p:tavLst>
                                        <p:tav fmla="" tm="0">
                                          <p:val>
                                            <p:strVal val="0"/>
                                          </p:val>
                                        </p:tav>
                                        <p:tav fmla="" tm="100000">
                                          <p:val>
                                            <p:strVal val="#ppt_w"/>
                                          </p:val>
                                        </p:tav>
                                      </p:tavLst>
                                    </p:anim>
                                    <p:anim calcmode="lin" valueType="num">
                                      <p:cBhvr additive="base">
                                        <p:cTn dur="500"/>
                                        <p:tgtEl>
                                          <p:spTgt spid="42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439" name="Shape 439"/>
        <p:cNvGrpSpPr/>
        <p:nvPr/>
      </p:nvGrpSpPr>
      <p:grpSpPr>
        <a:xfrm>
          <a:off x="0" y="0"/>
          <a:ext cx="0" cy="0"/>
          <a:chOff x="0" y="0"/>
          <a:chExt cx="0" cy="0"/>
        </a:xfrm>
      </p:grpSpPr>
      <p:sp>
        <p:nvSpPr>
          <p:cNvPr id="440" name="Google Shape;440;p53"/>
          <p:cNvSpPr txBox="1"/>
          <p:nvPr>
            <p:ph type="title"/>
          </p:nvPr>
        </p:nvSpPr>
        <p:spPr>
          <a:xfrm>
            <a:off x="0" y="445800"/>
            <a:ext cx="43116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00">
                <a:solidFill>
                  <a:srgbClr val="595959"/>
                </a:solidFill>
                <a:latin typeface="Century Gothic"/>
                <a:ea typeface="Century Gothic"/>
                <a:cs typeface="Century Gothic"/>
                <a:sym typeface="Century Gothic"/>
              </a:rPr>
              <a:t>Limitations</a:t>
            </a:r>
            <a:endParaRPr b="1" sz="3000">
              <a:solidFill>
                <a:schemeClr val="lt1"/>
              </a:solidFill>
            </a:endParaRPr>
          </a:p>
        </p:txBody>
      </p:sp>
      <p:sp>
        <p:nvSpPr>
          <p:cNvPr id="441" name="Google Shape;441;p53"/>
          <p:cNvSpPr txBox="1"/>
          <p:nvPr>
            <p:ph type="title"/>
          </p:nvPr>
        </p:nvSpPr>
        <p:spPr>
          <a:xfrm>
            <a:off x="4311600" y="445800"/>
            <a:ext cx="4832400" cy="7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00">
                <a:solidFill>
                  <a:srgbClr val="595959"/>
                </a:solidFill>
                <a:latin typeface="Century Gothic"/>
                <a:ea typeface="Century Gothic"/>
                <a:cs typeface="Century Gothic"/>
                <a:sym typeface="Century Gothic"/>
              </a:rPr>
              <a:t>Improvements</a:t>
            </a:r>
            <a:endParaRPr b="1" sz="3000">
              <a:solidFill>
                <a:schemeClr val="lt1"/>
              </a:solidFill>
            </a:endParaRPr>
          </a:p>
        </p:txBody>
      </p:sp>
      <p:sp>
        <p:nvSpPr>
          <p:cNvPr id="442" name="Google Shape;442;p53"/>
          <p:cNvSpPr txBox="1"/>
          <p:nvPr>
            <p:ph idx="1" type="body"/>
          </p:nvPr>
        </p:nvSpPr>
        <p:spPr>
          <a:xfrm>
            <a:off x="0" y="1177200"/>
            <a:ext cx="4311600" cy="37566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Char char="-"/>
            </a:pPr>
            <a:r>
              <a:rPr lang="en" sz="1800"/>
              <a:t>Data scarcity for 1940s-1980s</a:t>
            </a:r>
            <a:endParaRPr sz="1800"/>
          </a:p>
          <a:p>
            <a:pPr indent="-308610" lvl="0" marL="457200" rtl="0" algn="l">
              <a:lnSpc>
                <a:spcPct val="150000"/>
              </a:lnSpc>
              <a:spcBef>
                <a:spcPts val="0"/>
              </a:spcBef>
              <a:spcAft>
                <a:spcPts val="0"/>
              </a:spcAft>
              <a:buSzPct val="100000"/>
              <a:buChar char="-"/>
            </a:pPr>
            <a:r>
              <a:rPr lang="en" sz="1800"/>
              <a:t>Potential unknown bias in data</a:t>
            </a:r>
            <a:endParaRPr sz="1800"/>
          </a:p>
          <a:p>
            <a:pPr indent="-308610" lvl="0" marL="457200" rtl="0" algn="l">
              <a:lnSpc>
                <a:spcPct val="150000"/>
              </a:lnSpc>
              <a:spcBef>
                <a:spcPts val="0"/>
              </a:spcBef>
              <a:spcAft>
                <a:spcPts val="0"/>
              </a:spcAft>
              <a:buSzPct val="100000"/>
              <a:buChar char="-"/>
            </a:pPr>
            <a:r>
              <a:rPr lang="en" sz="1800"/>
              <a:t>Machine Learning Model inherent limitations</a:t>
            </a:r>
            <a:endParaRPr sz="1800"/>
          </a:p>
          <a:p>
            <a:pPr indent="-308610" lvl="1" marL="914400" rtl="0" algn="l">
              <a:lnSpc>
                <a:spcPct val="150000"/>
              </a:lnSpc>
              <a:spcBef>
                <a:spcPts val="0"/>
              </a:spcBef>
              <a:spcAft>
                <a:spcPts val="0"/>
              </a:spcAft>
              <a:buSzPct val="100000"/>
              <a:buChar char="-"/>
            </a:pPr>
            <a:r>
              <a:rPr lang="en" sz="1800"/>
              <a:t>Linear regression model limitations:</a:t>
            </a:r>
            <a:endParaRPr sz="1800"/>
          </a:p>
          <a:p>
            <a:pPr indent="-308610" lvl="2" marL="1371600" rtl="0" algn="l">
              <a:lnSpc>
                <a:spcPct val="150000"/>
              </a:lnSpc>
              <a:spcBef>
                <a:spcPts val="0"/>
              </a:spcBef>
              <a:spcAft>
                <a:spcPts val="0"/>
              </a:spcAft>
              <a:buSzPct val="100000"/>
              <a:buChar char="-"/>
            </a:pPr>
            <a:r>
              <a:rPr lang="en" sz="1800"/>
              <a:t>Assumption of linearity between IVs</a:t>
            </a:r>
            <a:endParaRPr sz="1800"/>
          </a:p>
          <a:p>
            <a:pPr indent="-308610" lvl="2" marL="1371600" rtl="0" algn="l">
              <a:lnSpc>
                <a:spcPct val="150000"/>
              </a:lnSpc>
              <a:spcBef>
                <a:spcPts val="0"/>
              </a:spcBef>
              <a:spcAft>
                <a:spcPts val="0"/>
              </a:spcAft>
              <a:buSzPct val="100000"/>
              <a:buChar char="-"/>
            </a:pPr>
            <a:r>
              <a:rPr lang="en" sz="1800"/>
              <a:t>Intolerance towards multicollinearity </a:t>
            </a:r>
            <a:endParaRPr sz="1800"/>
          </a:p>
          <a:p>
            <a:pPr indent="-308610" lvl="1" marL="914400" rtl="0" algn="l">
              <a:lnSpc>
                <a:spcPct val="150000"/>
              </a:lnSpc>
              <a:spcBef>
                <a:spcPts val="0"/>
              </a:spcBef>
              <a:spcAft>
                <a:spcPts val="0"/>
              </a:spcAft>
              <a:buSzPct val="100000"/>
              <a:buChar char="-"/>
            </a:pPr>
            <a:r>
              <a:rPr lang="en" sz="1800"/>
              <a:t>Random forest model limitations:</a:t>
            </a:r>
            <a:endParaRPr sz="1800"/>
          </a:p>
          <a:p>
            <a:pPr indent="-308610" lvl="2" marL="1371600" rtl="0" algn="l">
              <a:lnSpc>
                <a:spcPct val="150000"/>
              </a:lnSpc>
              <a:spcBef>
                <a:spcPts val="0"/>
              </a:spcBef>
              <a:spcAft>
                <a:spcPts val="0"/>
              </a:spcAft>
              <a:buSzPct val="100000"/>
              <a:buChar char="-"/>
            </a:pPr>
            <a:r>
              <a:rPr lang="en" sz="1800"/>
              <a:t>Slow to predict</a:t>
            </a:r>
            <a:endParaRPr sz="1800"/>
          </a:p>
          <a:p>
            <a:pPr indent="-308610" lvl="0" marL="457200" rtl="0" algn="l">
              <a:lnSpc>
                <a:spcPct val="150000"/>
              </a:lnSpc>
              <a:spcBef>
                <a:spcPts val="0"/>
              </a:spcBef>
              <a:spcAft>
                <a:spcPts val="0"/>
              </a:spcAft>
              <a:buSzPct val="100000"/>
              <a:buChar char="-"/>
            </a:pPr>
            <a:r>
              <a:rPr lang="en" sz="1800"/>
              <a:t>Not a lot of TV series data</a:t>
            </a:r>
            <a:endParaRPr sz="1800"/>
          </a:p>
          <a:p>
            <a:pPr indent="-308610" lvl="0" marL="457200" rtl="0" algn="l">
              <a:lnSpc>
                <a:spcPct val="150000"/>
              </a:lnSpc>
              <a:spcBef>
                <a:spcPts val="0"/>
              </a:spcBef>
              <a:spcAft>
                <a:spcPts val="0"/>
              </a:spcAft>
              <a:buSzPct val="100000"/>
              <a:buChar char="-"/>
            </a:pPr>
            <a:r>
              <a:rPr lang="en" sz="1800"/>
              <a:t>Lots of missing data that had to be imputed or removed</a:t>
            </a:r>
            <a:endParaRPr sz="1800"/>
          </a:p>
          <a:p>
            <a:pPr indent="-308610" lvl="0" marL="457200" rtl="0" algn="l">
              <a:lnSpc>
                <a:spcPct val="150000"/>
              </a:lnSpc>
              <a:spcBef>
                <a:spcPts val="0"/>
              </a:spcBef>
              <a:spcAft>
                <a:spcPts val="0"/>
              </a:spcAft>
              <a:buSzPct val="100000"/>
              <a:buChar char="-"/>
            </a:pPr>
            <a:r>
              <a:rPr lang="en" sz="1800"/>
              <a:t>Dummy variable for each genre may cause diverged weighting in machine learning.</a:t>
            </a:r>
            <a:endParaRPr sz="1800"/>
          </a:p>
        </p:txBody>
      </p:sp>
      <p:sp>
        <p:nvSpPr>
          <p:cNvPr id="443" name="Google Shape;443;p53"/>
          <p:cNvSpPr txBox="1"/>
          <p:nvPr>
            <p:ph idx="2" type="body"/>
          </p:nvPr>
        </p:nvSpPr>
        <p:spPr>
          <a:xfrm>
            <a:off x="4311600" y="1213500"/>
            <a:ext cx="4832400" cy="35490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sz="1800"/>
              <a:t>Genre intersections &amp; boxing</a:t>
            </a:r>
            <a:endParaRPr sz="1800"/>
          </a:p>
          <a:p>
            <a:pPr indent="-334327" lvl="0" marL="457200" rtl="0" algn="l">
              <a:lnSpc>
                <a:spcPct val="150000"/>
              </a:lnSpc>
              <a:spcBef>
                <a:spcPts val="0"/>
              </a:spcBef>
              <a:spcAft>
                <a:spcPts val="0"/>
              </a:spcAft>
              <a:buSzPct val="100000"/>
              <a:buChar char="-"/>
            </a:pPr>
            <a:r>
              <a:rPr lang="en" sz="1800"/>
              <a:t>Incomplete usage of data (e.g. Directors data)</a:t>
            </a:r>
            <a:endParaRPr sz="1800"/>
          </a:p>
          <a:p>
            <a:pPr indent="-334327" lvl="0" marL="457200" rtl="0" algn="l">
              <a:lnSpc>
                <a:spcPct val="150000"/>
              </a:lnSpc>
              <a:spcBef>
                <a:spcPts val="0"/>
              </a:spcBef>
              <a:spcAft>
                <a:spcPts val="0"/>
              </a:spcAft>
              <a:buSzPct val="100000"/>
              <a:buChar char="-"/>
            </a:pPr>
            <a:r>
              <a:rPr lang="en" sz="1800"/>
              <a:t>Stratification, more complex training of model</a:t>
            </a:r>
            <a:endParaRPr sz="1800"/>
          </a:p>
          <a:p>
            <a:pPr indent="-334327" lvl="0" marL="457200" rtl="0" algn="l">
              <a:lnSpc>
                <a:spcPct val="150000"/>
              </a:lnSpc>
              <a:spcBef>
                <a:spcPts val="0"/>
              </a:spcBef>
              <a:spcAft>
                <a:spcPts val="0"/>
              </a:spcAft>
              <a:buSzPct val="100000"/>
              <a:buChar char="-"/>
            </a:pPr>
            <a:r>
              <a:rPr lang="en" sz="1800"/>
              <a:t>Source larger dataset to prevent overfitting of model</a:t>
            </a:r>
            <a:endParaRPr sz="1800"/>
          </a:p>
          <a:p>
            <a:pPr indent="-334327" lvl="0" marL="457200" rtl="0" algn="l">
              <a:lnSpc>
                <a:spcPct val="150000"/>
              </a:lnSpc>
              <a:spcBef>
                <a:spcPts val="0"/>
              </a:spcBef>
              <a:spcAft>
                <a:spcPts val="0"/>
              </a:spcAft>
              <a:buSzPct val="100000"/>
              <a:buChar char="-"/>
            </a:pPr>
            <a:r>
              <a:rPr lang="en" sz="1800"/>
              <a:t>Dimensionality reduction methods to reduce effect of potential multicollinearity between features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a:t>
            </a:r>
            <a:endParaRPr b="1" sz="3300">
              <a:solidFill>
                <a:srgbClr val="3A3838"/>
              </a:solidFill>
              <a:latin typeface="Century Gothic"/>
              <a:ea typeface="Century Gothic"/>
              <a:cs typeface="Century Gothic"/>
              <a:sym typeface="Century Gothic"/>
            </a:endParaRPr>
          </a:p>
        </p:txBody>
      </p:sp>
      <p:grpSp>
        <p:nvGrpSpPr>
          <p:cNvPr id="450" name="Google Shape;450;p54"/>
          <p:cNvGrpSpPr/>
          <p:nvPr/>
        </p:nvGrpSpPr>
        <p:grpSpPr>
          <a:xfrm>
            <a:off x="1260563" y="1814625"/>
            <a:ext cx="6622875" cy="757125"/>
            <a:chOff x="1607570" y="3025941"/>
            <a:chExt cx="8830500" cy="1009500"/>
          </a:xfrm>
        </p:grpSpPr>
        <p:sp>
          <p:nvSpPr>
            <p:cNvPr id="451" name="Google Shape;451;p54"/>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452" name="Google Shape;452;p54"/>
            <p:cNvSpPr txBox="1"/>
            <p:nvPr/>
          </p:nvSpPr>
          <p:spPr>
            <a:xfrm>
              <a:off x="1849687" y="3069008"/>
              <a:ext cx="8287500" cy="92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500">
                  <a:solidFill>
                    <a:srgbClr val="F2F2F2"/>
                  </a:solidFill>
                  <a:latin typeface="Century Gothic"/>
                  <a:ea typeface="Century Gothic"/>
                  <a:cs typeface="Century Gothic"/>
                  <a:sym typeface="Century Gothic"/>
                </a:rPr>
                <a:t>Thank you!</a:t>
              </a:r>
              <a:endParaRPr b="1" sz="3500">
                <a:solidFill>
                  <a:srgbClr val="F2F2F2"/>
                </a:solidFill>
                <a:latin typeface="Century Gothic"/>
                <a:ea typeface="Century Gothic"/>
                <a:cs typeface="Century Gothic"/>
                <a:sym typeface="Century Gothic"/>
              </a:endParaRPr>
            </a:p>
          </p:txBody>
        </p:sp>
      </p:grpSp>
      <p:grpSp>
        <p:nvGrpSpPr>
          <p:cNvPr id="453" name="Google Shape;453;p54"/>
          <p:cNvGrpSpPr/>
          <p:nvPr/>
        </p:nvGrpSpPr>
        <p:grpSpPr>
          <a:xfrm>
            <a:off x="880911" y="2910050"/>
            <a:ext cx="7465644" cy="300150"/>
            <a:chOff x="2133741" y="4662231"/>
            <a:chExt cx="7663358" cy="400200"/>
          </a:xfrm>
        </p:grpSpPr>
        <p:grpSp>
          <p:nvGrpSpPr>
            <p:cNvPr id="454" name="Google Shape;454;p54"/>
            <p:cNvGrpSpPr/>
            <p:nvPr/>
          </p:nvGrpSpPr>
          <p:grpSpPr>
            <a:xfrm>
              <a:off x="2133741" y="4862331"/>
              <a:ext cx="7663358" cy="7500"/>
              <a:chOff x="2133741" y="4862331"/>
              <a:chExt cx="7663358" cy="7500"/>
            </a:xfrm>
          </p:grpSpPr>
          <p:cxnSp>
            <p:nvCxnSpPr>
              <p:cNvPr id="455" name="Google Shape;455;p54"/>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456" name="Google Shape;456;p54"/>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457" name="Google Shape;457;p54"/>
            <p:cNvSpPr txBox="1"/>
            <p:nvPr/>
          </p:nvSpPr>
          <p:spPr>
            <a:xfrm>
              <a:off x="3478333" y="4662231"/>
              <a:ext cx="4888500" cy="400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200">
                  <a:solidFill>
                    <a:srgbClr val="3A3838"/>
                  </a:solidFill>
                  <a:latin typeface="Century Gothic"/>
                  <a:ea typeface="Century Gothic"/>
                  <a:cs typeface="Century Gothic"/>
                  <a:sym typeface="Century Gothic"/>
                </a:rPr>
                <a:t>Any questions?</a:t>
              </a:r>
              <a:endParaRPr sz="12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500"/>
                                        <p:tgtEl>
                                          <p:spTgt spid="449"/>
                                        </p:tgtEl>
                                        <p:attrNameLst>
                                          <p:attrName>ppt_w</p:attrName>
                                        </p:attrNameLst>
                                      </p:cBhvr>
                                      <p:tavLst>
                                        <p:tav fmla="" tm="0">
                                          <p:val>
                                            <p:strVal val="0"/>
                                          </p:val>
                                        </p:tav>
                                        <p:tav fmla="" tm="100000">
                                          <p:val>
                                            <p:strVal val="#ppt_w"/>
                                          </p:val>
                                        </p:tav>
                                      </p:tavLst>
                                    </p:anim>
                                    <p:anim calcmode="lin" valueType="num">
                                      <p:cBhvr additive="base">
                                        <p:cTn dur="500"/>
                                        <p:tgtEl>
                                          <p:spTgt spid="44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01</a:t>
            </a:r>
            <a:endParaRPr b="1" sz="3300">
              <a:solidFill>
                <a:srgbClr val="3A3838"/>
              </a:solidFill>
              <a:latin typeface="Century Gothic"/>
              <a:ea typeface="Century Gothic"/>
              <a:cs typeface="Century Gothic"/>
              <a:sym typeface="Century Gothic"/>
            </a:endParaRPr>
          </a:p>
        </p:txBody>
      </p:sp>
      <p:grpSp>
        <p:nvGrpSpPr>
          <p:cNvPr id="162" name="Google Shape;162;p29"/>
          <p:cNvGrpSpPr/>
          <p:nvPr/>
        </p:nvGrpSpPr>
        <p:grpSpPr>
          <a:xfrm>
            <a:off x="1260563" y="1814625"/>
            <a:ext cx="6622875" cy="757125"/>
            <a:chOff x="1607570" y="3025941"/>
            <a:chExt cx="8830500" cy="1009500"/>
          </a:xfrm>
        </p:grpSpPr>
        <p:sp>
          <p:nvSpPr>
            <p:cNvPr id="163" name="Google Shape;163;p29"/>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164" name="Google Shape;164;p29"/>
            <p:cNvSpPr txBox="1"/>
            <p:nvPr/>
          </p:nvSpPr>
          <p:spPr>
            <a:xfrm>
              <a:off x="2923519" y="3068991"/>
              <a:ext cx="6198600" cy="9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4100">
                  <a:solidFill>
                    <a:srgbClr val="F2F2F2"/>
                  </a:solidFill>
                  <a:latin typeface="Century Gothic"/>
                  <a:ea typeface="Century Gothic"/>
                  <a:cs typeface="Century Gothic"/>
                  <a:sym typeface="Century Gothic"/>
                </a:rPr>
                <a:t>Data Introduction</a:t>
              </a:r>
              <a:endParaRPr b="1" sz="4100">
                <a:solidFill>
                  <a:srgbClr val="F2F2F2"/>
                </a:solidFill>
                <a:latin typeface="Century Gothic"/>
                <a:ea typeface="Century Gothic"/>
                <a:cs typeface="Century Gothic"/>
                <a:sym typeface="Century Gothic"/>
              </a:endParaRPr>
            </a:p>
          </p:txBody>
        </p:sp>
      </p:grpSp>
      <p:grpSp>
        <p:nvGrpSpPr>
          <p:cNvPr id="165" name="Google Shape;165;p29"/>
          <p:cNvGrpSpPr/>
          <p:nvPr/>
        </p:nvGrpSpPr>
        <p:grpSpPr>
          <a:xfrm>
            <a:off x="880911" y="2910050"/>
            <a:ext cx="7465644" cy="300150"/>
            <a:chOff x="2133741" y="4662231"/>
            <a:chExt cx="7663358" cy="400200"/>
          </a:xfrm>
        </p:grpSpPr>
        <p:grpSp>
          <p:nvGrpSpPr>
            <p:cNvPr id="166" name="Google Shape;166;p29"/>
            <p:cNvGrpSpPr/>
            <p:nvPr/>
          </p:nvGrpSpPr>
          <p:grpSpPr>
            <a:xfrm>
              <a:off x="2133741" y="4862331"/>
              <a:ext cx="7663358" cy="7500"/>
              <a:chOff x="2133741" y="4862331"/>
              <a:chExt cx="7663358" cy="7500"/>
            </a:xfrm>
          </p:grpSpPr>
          <p:cxnSp>
            <p:nvCxnSpPr>
              <p:cNvPr id="167" name="Google Shape;167;p29"/>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168" name="Google Shape;168;p29"/>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169" name="Google Shape;169;p29"/>
            <p:cNvSpPr txBox="1"/>
            <p:nvPr/>
          </p:nvSpPr>
          <p:spPr>
            <a:xfrm>
              <a:off x="3994641" y="4662231"/>
              <a:ext cx="3954000" cy="40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rgbClr val="3A3838"/>
                  </a:solidFill>
                  <a:latin typeface="Century Gothic"/>
                  <a:ea typeface="Century Gothic"/>
                  <a:cs typeface="Century Gothic"/>
                  <a:sym typeface="Century Gothic"/>
                </a:rPr>
                <a:t>Dataset and Pre-Processing Techniques</a:t>
              </a:r>
              <a:endParaRPr sz="15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ppt_w</p:attrName>
                                        </p:attrNameLst>
                                      </p:cBhvr>
                                      <p:tavLst>
                                        <p:tav fmla="" tm="0">
                                          <p:val>
                                            <p:strVal val="0"/>
                                          </p:val>
                                        </p:tav>
                                        <p:tav fmla="" tm="100000">
                                          <p:val>
                                            <p:strVal val="#ppt_w"/>
                                          </p:val>
                                        </p:tav>
                                      </p:tavLst>
                                    </p:anim>
                                    <p:anim calcmode="lin" valueType="num">
                                      <p:cBhvr additive="base">
                                        <p:cTn dur="500"/>
                                        <p:tgtEl>
                                          <p:spTgt spid="16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30"/>
          <p:cNvGrpSpPr/>
          <p:nvPr/>
        </p:nvGrpSpPr>
        <p:grpSpPr>
          <a:xfrm>
            <a:off x="571814" y="1966731"/>
            <a:ext cx="1729994" cy="1070180"/>
            <a:chOff x="1627995" y="2132856"/>
            <a:chExt cx="1495500" cy="1495500"/>
          </a:xfrm>
        </p:grpSpPr>
        <p:sp>
          <p:nvSpPr>
            <p:cNvPr id="176" name="Google Shape;176;p30"/>
            <p:cNvSpPr/>
            <p:nvPr/>
          </p:nvSpPr>
          <p:spPr>
            <a:xfrm>
              <a:off x="1627995" y="2132856"/>
              <a:ext cx="1495500" cy="1495500"/>
            </a:xfrm>
            <a:prstGeom prst="ellipse">
              <a:avLst/>
            </a:prstGeom>
            <a:solidFill>
              <a:srgbClr val="ECECE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177" name="Google Shape;177;p30"/>
            <p:cNvSpPr/>
            <p:nvPr/>
          </p:nvSpPr>
          <p:spPr>
            <a:xfrm>
              <a:off x="1694669" y="2199530"/>
              <a:ext cx="1362000" cy="1362000"/>
            </a:xfrm>
            <a:prstGeom prst="ellipse">
              <a:avLst/>
            </a:prstGeom>
            <a:solidFill>
              <a:srgbClr val="76717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grpSp>
      <p:sp>
        <p:nvSpPr>
          <p:cNvPr id="178" name="Google Shape;178;p30"/>
          <p:cNvSpPr txBox="1"/>
          <p:nvPr/>
        </p:nvSpPr>
        <p:spPr>
          <a:xfrm>
            <a:off x="691494" y="2441891"/>
            <a:ext cx="1491000" cy="506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Century Gothic"/>
                <a:ea typeface="Century Gothic"/>
                <a:cs typeface="Century Gothic"/>
                <a:sym typeface="Century Gothic"/>
              </a:rPr>
              <a:t>Dataset</a:t>
            </a:r>
            <a:endParaRPr b="1">
              <a:solidFill>
                <a:schemeClr val="lt1"/>
              </a:solidFill>
              <a:latin typeface="Century Gothic"/>
              <a:ea typeface="Century Gothic"/>
              <a:cs typeface="Century Gothic"/>
              <a:sym typeface="Century Gothic"/>
            </a:endParaRPr>
          </a:p>
        </p:txBody>
      </p:sp>
      <p:grpSp>
        <p:nvGrpSpPr>
          <p:cNvPr id="179" name="Google Shape;179;p30"/>
          <p:cNvGrpSpPr/>
          <p:nvPr/>
        </p:nvGrpSpPr>
        <p:grpSpPr>
          <a:xfrm>
            <a:off x="2645777" y="1966743"/>
            <a:ext cx="1729994" cy="1070180"/>
            <a:chOff x="1627995" y="2132856"/>
            <a:chExt cx="1495500" cy="1495500"/>
          </a:xfrm>
        </p:grpSpPr>
        <p:sp>
          <p:nvSpPr>
            <p:cNvPr id="180" name="Google Shape;180;p30"/>
            <p:cNvSpPr/>
            <p:nvPr/>
          </p:nvSpPr>
          <p:spPr>
            <a:xfrm>
              <a:off x="1627995" y="2132856"/>
              <a:ext cx="1495500" cy="1495500"/>
            </a:xfrm>
            <a:prstGeom prst="ellipse">
              <a:avLst/>
            </a:prstGeom>
            <a:solidFill>
              <a:srgbClr val="ECECE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181" name="Google Shape;181;p30"/>
            <p:cNvSpPr/>
            <p:nvPr/>
          </p:nvSpPr>
          <p:spPr>
            <a:xfrm>
              <a:off x="1694669" y="2199530"/>
              <a:ext cx="1362000" cy="1362000"/>
            </a:xfrm>
            <a:prstGeom prst="ellipse">
              <a:avLst/>
            </a:prstGeom>
            <a:solidFill>
              <a:srgbClr val="76717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grpSp>
      <p:sp>
        <p:nvSpPr>
          <p:cNvPr id="182" name="Google Shape;182;p30"/>
          <p:cNvSpPr txBox="1"/>
          <p:nvPr/>
        </p:nvSpPr>
        <p:spPr>
          <a:xfrm>
            <a:off x="2765208" y="2313268"/>
            <a:ext cx="1491000" cy="353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Century Gothic"/>
                <a:ea typeface="Century Gothic"/>
                <a:cs typeface="Century Gothic"/>
                <a:sym typeface="Century Gothic"/>
              </a:rPr>
              <a:t>Cleansing and Imputation</a:t>
            </a:r>
            <a:endParaRPr b="1">
              <a:solidFill>
                <a:schemeClr val="lt1"/>
              </a:solidFill>
              <a:latin typeface="Century Gothic"/>
              <a:ea typeface="Century Gothic"/>
              <a:cs typeface="Century Gothic"/>
              <a:sym typeface="Century Gothic"/>
            </a:endParaRPr>
          </a:p>
        </p:txBody>
      </p:sp>
      <p:sp>
        <p:nvSpPr>
          <p:cNvPr id="183" name="Google Shape;183;p30"/>
          <p:cNvSpPr/>
          <p:nvPr/>
        </p:nvSpPr>
        <p:spPr>
          <a:xfrm>
            <a:off x="4326705" y="2313289"/>
            <a:ext cx="442200" cy="353100"/>
          </a:xfrm>
          <a:prstGeom prst="notchedRightArrow">
            <a:avLst>
              <a:gd fmla="val 50000" name="adj1"/>
              <a:gd fmla="val 50000" name="adj2"/>
            </a:avLst>
          </a:prstGeom>
          <a:solidFill>
            <a:srgbClr val="BFBFBF"/>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84" name="Google Shape;184;p30"/>
          <p:cNvSpPr/>
          <p:nvPr/>
        </p:nvSpPr>
        <p:spPr>
          <a:xfrm>
            <a:off x="2252754" y="2325132"/>
            <a:ext cx="442200" cy="353100"/>
          </a:xfrm>
          <a:prstGeom prst="notchedRightArrow">
            <a:avLst>
              <a:gd fmla="val 50000" name="adj1"/>
              <a:gd fmla="val 50000" name="adj2"/>
            </a:avLst>
          </a:prstGeom>
          <a:solidFill>
            <a:srgbClr val="BFBFBF"/>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nvGrpSpPr>
          <p:cNvPr id="185" name="Google Shape;185;p30"/>
          <p:cNvGrpSpPr/>
          <p:nvPr/>
        </p:nvGrpSpPr>
        <p:grpSpPr>
          <a:xfrm>
            <a:off x="4839165" y="1954901"/>
            <a:ext cx="1729994" cy="1070180"/>
            <a:chOff x="1627995" y="2132856"/>
            <a:chExt cx="1495500" cy="1495500"/>
          </a:xfrm>
        </p:grpSpPr>
        <p:sp>
          <p:nvSpPr>
            <p:cNvPr id="186" name="Google Shape;186;p30"/>
            <p:cNvSpPr/>
            <p:nvPr/>
          </p:nvSpPr>
          <p:spPr>
            <a:xfrm>
              <a:off x="1627995" y="2132856"/>
              <a:ext cx="1495500" cy="1495500"/>
            </a:xfrm>
            <a:prstGeom prst="ellipse">
              <a:avLst/>
            </a:prstGeom>
            <a:solidFill>
              <a:srgbClr val="ECECE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187" name="Google Shape;187;p30"/>
            <p:cNvSpPr/>
            <p:nvPr/>
          </p:nvSpPr>
          <p:spPr>
            <a:xfrm>
              <a:off x="1694669" y="2199530"/>
              <a:ext cx="1362000" cy="1362000"/>
            </a:xfrm>
            <a:prstGeom prst="ellipse">
              <a:avLst/>
            </a:prstGeom>
            <a:solidFill>
              <a:srgbClr val="76717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grpSp>
      <p:sp>
        <p:nvSpPr>
          <p:cNvPr id="188" name="Google Shape;188;p30"/>
          <p:cNvSpPr txBox="1"/>
          <p:nvPr/>
        </p:nvSpPr>
        <p:spPr>
          <a:xfrm>
            <a:off x="4958658" y="2395205"/>
            <a:ext cx="1491000" cy="353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Century Gothic"/>
                <a:ea typeface="Century Gothic"/>
                <a:cs typeface="Century Gothic"/>
                <a:sym typeface="Century Gothic"/>
              </a:rPr>
              <a:t>         Text Pre-processing</a:t>
            </a:r>
            <a:endParaRPr b="1">
              <a:solidFill>
                <a:schemeClr val="lt1"/>
              </a:solidFill>
              <a:latin typeface="Century Gothic"/>
              <a:ea typeface="Century Gothic"/>
              <a:cs typeface="Century Gothic"/>
              <a:sym typeface="Century Gothic"/>
            </a:endParaRPr>
          </a:p>
        </p:txBody>
      </p:sp>
      <p:sp>
        <p:nvSpPr>
          <p:cNvPr id="189" name="Google Shape;189;p30"/>
          <p:cNvSpPr/>
          <p:nvPr/>
        </p:nvSpPr>
        <p:spPr>
          <a:xfrm>
            <a:off x="6520105" y="2313277"/>
            <a:ext cx="442200" cy="353100"/>
          </a:xfrm>
          <a:prstGeom prst="notchedRightArrow">
            <a:avLst>
              <a:gd fmla="val 50000" name="adj1"/>
              <a:gd fmla="val 50000" name="adj2"/>
            </a:avLst>
          </a:prstGeom>
          <a:solidFill>
            <a:srgbClr val="BFBFBF"/>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nvGrpSpPr>
          <p:cNvPr id="190" name="Google Shape;190;p30"/>
          <p:cNvGrpSpPr/>
          <p:nvPr/>
        </p:nvGrpSpPr>
        <p:grpSpPr>
          <a:xfrm>
            <a:off x="7032553" y="1966743"/>
            <a:ext cx="1729994" cy="1070180"/>
            <a:chOff x="1627995" y="2132856"/>
            <a:chExt cx="1495500" cy="1495500"/>
          </a:xfrm>
        </p:grpSpPr>
        <p:sp>
          <p:nvSpPr>
            <p:cNvPr id="191" name="Google Shape;191;p30"/>
            <p:cNvSpPr/>
            <p:nvPr/>
          </p:nvSpPr>
          <p:spPr>
            <a:xfrm>
              <a:off x="1627995" y="2132856"/>
              <a:ext cx="1495500" cy="1495500"/>
            </a:xfrm>
            <a:prstGeom prst="ellipse">
              <a:avLst/>
            </a:prstGeom>
            <a:solidFill>
              <a:srgbClr val="ECECE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192" name="Google Shape;192;p30"/>
            <p:cNvSpPr/>
            <p:nvPr/>
          </p:nvSpPr>
          <p:spPr>
            <a:xfrm>
              <a:off x="1694669" y="2199530"/>
              <a:ext cx="1362000" cy="1362000"/>
            </a:xfrm>
            <a:prstGeom prst="ellipse">
              <a:avLst/>
            </a:prstGeom>
            <a:solidFill>
              <a:srgbClr val="76717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grpSp>
      <p:sp>
        <p:nvSpPr>
          <p:cNvPr id="193" name="Google Shape;193;p30"/>
          <p:cNvSpPr txBox="1"/>
          <p:nvPr/>
        </p:nvSpPr>
        <p:spPr>
          <a:xfrm>
            <a:off x="7151971" y="2242017"/>
            <a:ext cx="1491000" cy="61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a:solidFill>
                  <a:schemeClr val="lt1"/>
                </a:solidFill>
                <a:latin typeface="Century Gothic"/>
                <a:ea typeface="Century Gothic"/>
                <a:cs typeface="Century Gothic"/>
                <a:sym typeface="Century Gothic"/>
              </a:rPr>
              <a:t>Vectorization and Binning</a:t>
            </a:r>
            <a:endParaRPr b="1">
              <a:solidFill>
                <a:schemeClr val="lt1"/>
              </a:solidFill>
              <a:latin typeface="Century Gothic"/>
              <a:ea typeface="Century Gothic"/>
              <a:cs typeface="Century Gothic"/>
              <a:sym typeface="Century Gothic"/>
            </a:endParaRPr>
          </a:p>
        </p:txBody>
      </p:sp>
      <p:grpSp>
        <p:nvGrpSpPr>
          <p:cNvPr id="194" name="Google Shape;194;p30"/>
          <p:cNvGrpSpPr/>
          <p:nvPr/>
        </p:nvGrpSpPr>
        <p:grpSpPr>
          <a:xfrm>
            <a:off x="386960" y="610231"/>
            <a:ext cx="2263538" cy="1508756"/>
            <a:chOff x="1696816" y="1738731"/>
            <a:chExt cx="2483584" cy="1581339"/>
          </a:xfrm>
        </p:grpSpPr>
        <p:cxnSp>
          <p:nvCxnSpPr>
            <p:cNvPr id="195" name="Google Shape;195;p30"/>
            <p:cNvCxnSpPr/>
            <p:nvPr/>
          </p:nvCxnSpPr>
          <p:spPr>
            <a:xfrm rot="10800000">
              <a:off x="2923502" y="2804670"/>
              <a:ext cx="0" cy="515400"/>
            </a:xfrm>
            <a:prstGeom prst="straightConnector1">
              <a:avLst/>
            </a:prstGeom>
            <a:noFill/>
            <a:ln cap="flat" cmpd="sng" w="19050">
              <a:solidFill>
                <a:srgbClr val="767171"/>
              </a:solidFill>
              <a:prstDash val="dashDot"/>
              <a:miter lim="800000"/>
              <a:headEnd len="sm" w="sm" type="none"/>
              <a:tailEnd len="sm" w="sm" type="none"/>
            </a:ln>
          </p:spPr>
        </p:cxnSp>
        <p:sp>
          <p:nvSpPr>
            <p:cNvPr id="196" name="Google Shape;196;p30"/>
            <p:cNvSpPr/>
            <p:nvPr/>
          </p:nvSpPr>
          <p:spPr>
            <a:xfrm>
              <a:off x="1696816" y="1738731"/>
              <a:ext cx="2453400" cy="936000"/>
            </a:xfrm>
            <a:prstGeom prst="rect">
              <a:avLst/>
            </a:prstGeom>
            <a:noFill/>
            <a:ln cap="flat" cmpd="sng" w="15875">
              <a:solidFill>
                <a:srgbClr val="767171"/>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197" name="Google Shape;197;p30"/>
            <p:cNvSpPr/>
            <p:nvPr/>
          </p:nvSpPr>
          <p:spPr>
            <a:xfrm>
              <a:off x="1727000" y="1896433"/>
              <a:ext cx="2453400" cy="6834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Movies and tv shows</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78 yrs of data</a:t>
              </a:r>
              <a:endParaRPr sz="1200">
                <a:solidFill>
                  <a:srgbClr val="595959"/>
                </a:solidFill>
                <a:latin typeface="Century Gothic"/>
                <a:ea typeface="Century Gothic"/>
                <a:cs typeface="Century Gothic"/>
                <a:sym typeface="Century Gothic"/>
              </a:endParaRPr>
            </a:p>
            <a:p>
              <a:pPr indent="-304800" lvl="0" marL="45720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Removing records</a:t>
              </a:r>
              <a:endParaRPr sz="1200">
                <a:solidFill>
                  <a:srgbClr val="595959"/>
                </a:solidFill>
                <a:latin typeface="Century Gothic"/>
                <a:ea typeface="Century Gothic"/>
                <a:cs typeface="Century Gothic"/>
                <a:sym typeface="Century Gothic"/>
              </a:endParaRPr>
            </a:p>
          </p:txBody>
        </p:sp>
      </p:grpSp>
      <p:pic>
        <p:nvPicPr>
          <p:cNvPr descr="C:\Users\Administrator\Downloads\1.png" id="198" name="Google Shape;198;p30"/>
          <p:cNvPicPr preferRelativeResize="0"/>
          <p:nvPr/>
        </p:nvPicPr>
        <p:blipFill rotWithShape="1">
          <a:blip r:embed="rId3">
            <a:alphaModFix/>
          </a:blip>
          <a:srcRect b="0" l="0" r="0" t="0"/>
          <a:stretch/>
        </p:blipFill>
        <p:spPr>
          <a:xfrm>
            <a:off x="1230289" y="2118975"/>
            <a:ext cx="413425" cy="413425"/>
          </a:xfrm>
          <a:prstGeom prst="rect">
            <a:avLst/>
          </a:prstGeom>
          <a:noFill/>
          <a:ln>
            <a:noFill/>
          </a:ln>
        </p:spPr>
      </p:pic>
      <p:grpSp>
        <p:nvGrpSpPr>
          <p:cNvPr id="199" name="Google Shape;199;p30"/>
          <p:cNvGrpSpPr/>
          <p:nvPr/>
        </p:nvGrpSpPr>
        <p:grpSpPr>
          <a:xfrm>
            <a:off x="2645658" y="2948439"/>
            <a:ext cx="1926164" cy="1694800"/>
            <a:chOff x="3995884" y="4647181"/>
            <a:chExt cx="2453400" cy="1451400"/>
          </a:xfrm>
        </p:grpSpPr>
        <p:cxnSp>
          <p:nvCxnSpPr>
            <p:cNvPr id="200" name="Google Shape;200;p30"/>
            <p:cNvCxnSpPr/>
            <p:nvPr/>
          </p:nvCxnSpPr>
          <p:spPr>
            <a:xfrm rot="10800000">
              <a:off x="5209503" y="4647181"/>
              <a:ext cx="0" cy="515400"/>
            </a:xfrm>
            <a:prstGeom prst="straightConnector1">
              <a:avLst/>
            </a:prstGeom>
            <a:noFill/>
            <a:ln cap="flat" cmpd="sng" w="19050">
              <a:solidFill>
                <a:srgbClr val="767171"/>
              </a:solidFill>
              <a:prstDash val="dashDot"/>
              <a:miter lim="800000"/>
              <a:headEnd len="sm" w="sm" type="none"/>
              <a:tailEnd len="sm" w="sm" type="none"/>
            </a:ln>
          </p:spPr>
        </p:cxnSp>
        <p:grpSp>
          <p:nvGrpSpPr>
            <p:cNvPr id="201" name="Google Shape;201;p30"/>
            <p:cNvGrpSpPr/>
            <p:nvPr/>
          </p:nvGrpSpPr>
          <p:grpSpPr>
            <a:xfrm>
              <a:off x="3995884" y="5162581"/>
              <a:ext cx="2453400" cy="936000"/>
              <a:chOff x="3995884" y="5162581"/>
              <a:chExt cx="2453400" cy="936000"/>
            </a:xfrm>
          </p:grpSpPr>
          <p:sp>
            <p:nvSpPr>
              <p:cNvPr id="202" name="Google Shape;202;p30"/>
              <p:cNvSpPr/>
              <p:nvPr/>
            </p:nvSpPr>
            <p:spPr>
              <a:xfrm>
                <a:off x="3995884" y="5162581"/>
                <a:ext cx="2453400" cy="936000"/>
              </a:xfrm>
              <a:prstGeom prst="rect">
                <a:avLst/>
              </a:prstGeom>
              <a:noFill/>
              <a:ln cap="flat" cmpd="sng" w="15875">
                <a:solidFill>
                  <a:srgbClr val="767171"/>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203" name="Google Shape;203;p30"/>
              <p:cNvSpPr/>
              <p:nvPr/>
            </p:nvSpPr>
            <p:spPr>
              <a:xfrm>
                <a:off x="3995884" y="5258510"/>
                <a:ext cx="2453400" cy="6834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Genre</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Production country</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Runtime </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IMDB/TMDB scores</a:t>
                </a:r>
                <a:endParaRPr sz="1200">
                  <a:solidFill>
                    <a:srgbClr val="595959"/>
                  </a:solidFill>
                  <a:latin typeface="Century Gothic"/>
                  <a:ea typeface="Century Gothic"/>
                  <a:cs typeface="Century Gothic"/>
                  <a:sym typeface="Century Gothic"/>
                </a:endParaRPr>
              </a:p>
            </p:txBody>
          </p:sp>
        </p:grpSp>
      </p:grpSp>
      <p:grpSp>
        <p:nvGrpSpPr>
          <p:cNvPr id="204" name="Google Shape;204;p30"/>
          <p:cNvGrpSpPr/>
          <p:nvPr/>
        </p:nvGrpSpPr>
        <p:grpSpPr>
          <a:xfrm>
            <a:off x="4654169" y="424087"/>
            <a:ext cx="2132779" cy="1694721"/>
            <a:chOff x="1696816" y="1738731"/>
            <a:chExt cx="2468494" cy="1581339"/>
          </a:xfrm>
        </p:grpSpPr>
        <p:cxnSp>
          <p:nvCxnSpPr>
            <p:cNvPr id="205" name="Google Shape;205;p30"/>
            <p:cNvCxnSpPr/>
            <p:nvPr/>
          </p:nvCxnSpPr>
          <p:spPr>
            <a:xfrm rot="10800000">
              <a:off x="2923502" y="2804670"/>
              <a:ext cx="0" cy="515400"/>
            </a:xfrm>
            <a:prstGeom prst="straightConnector1">
              <a:avLst/>
            </a:prstGeom>
            <a:noFill/>
            <a:ln cap="flat" cmpd="sng" w="19050">
              <a:solidFill>
                <a:srgbClr val="767171"/>
              </a:solidFill>
              <a:prstDash val="dashDot"/>
              <a:miter lim="800000"/>
              <a:headEnd len="sm" w="sm" type="none"/>
              <a:tailEnd len="sm" w="sm" type="none"/>
            </a:ln>
          </p:spPr>
        </p:cxnSp>
        <p:sp>
          <p:nvSpPr>
            <p:cNvPr id="206" name="Google Shape;206;p30"/>
            <p:cNvSpPr/>
            <p:nvPr/>
          </p:nvSpPr>
          <p:spPr>
            <a:xfrm>
              <a:off x="1696816" y="1738731"/>
              <a:ext cx="2453400" cy="936000"/>
            </a:xfrm>
            <a:prstGeom prst="rect">
              <a:avLst/>
            </a:prstGeom>
            <a:noFill/>
            <a:ln cap="flat" cmpd="sng" w="15875">
              <a:solidFill>
                <a:srgbClr val="767171"/>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207" name="Google Shape;207;p30"/>
            <p:cNvSpPr/>
            <p:nvPr/>
          </p:nvSpPr>
          <p:spPr>
            <a:xfrm>
              <a:off x="1711910" y="1816653"/>
              <a:ext cx="2453400" cy="6834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Case folding</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Noise Reduction</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Tokenization</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Stop words</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Lemmatizing</a:t>
              </a:r>
              <a:endParaRPr sz="1200">
                <a:solidFill>
                  <a:srgbClr val="595959"/>
                </a:solidFill>
                <a:latin typeface="Century Gothic"/>
                <a:ea typeface="Century Gothic"/>
                <a:cs typeface="Century Gothic"/>
                <a:sym typeface="Century Gothic"/>
              </a:endParaRPr>
            </a:p>
          </p:txBody>
        </p:sp>
      </p:grpSp>
      <p:grpSp>
        <p:nvGrpSpPr>
          <p:cNvPr id="208" name="Google Shape;208;p30"/>
          <p:cNvGrpSpPr/>
          <p:nvPr/>
        </p:nvGrpSpPr>
        <p:grpSpPr>
          <a:xfrm>
            <a:off x="6670515" y="2948375"/>
            <a:ext cx="2145744" cy="1694655"/>
            <a:chOff x="3995884" y="4647181"/>
            <a:chExt cx="2453400" cy="1451400"/>
          </a:xfrm>
        </p:grpSpPr>
        <p:cxnSp>
          <p:nvCxnSpPr>
            <p:cNvPr id="209" name="Google Shape;209;p30"/>
            <p:cNvCxnSpPr/>
            <p:nvPr/>
          </p:nvCxnSpPr>
          <p:spPr>
            <a:xfrm rot="10800000">
              <a:off x="5209503" y="4647181"/>
              <a:ext cx="0" cy="515400"/>
            </a:xfrm>
            <a:prstGeom prst="straightConnector1">
              <a:avLst/>
            </a:prstGeom>
            <a:noFill/>
            <a:ln cap="flat" cmpd="sng" w="19050">
              <a:solidFill>
                <a:srgbClr val="767171"/>
              </a:solidFill>
              <a:prstDash val="dashDot"/>
              <a:miter lim="800000"/>
              <a:headEnd len="sm" w="sm" type="none"/>
              <a:tailEnd len="sm" w="sm" type="none"/>
            </a:ln>
          </p:spPr>
        </p:cxnSp>
        <p:grpSp>
          <p:nvGrpSpPr>
            <p:cNvPr id="210" name="Google Shape;210;p30"/>
            <p:cNvGrpSpPr/>
            <p:nvPr/>
          </p:nvGrpSpPr>
          <p:grpSpPr>
            <a:xfrm>
              <a:off x="3995884" y="5162581"/>
              <a:ext cx="2453400" cy="936000"/>
              <a:chOff x="3995884" y="5162581"/>
              <a:chExt cx="2453400" cy="936000"/>
            </a:xfrm>
          </p:grpSpPr>
          <p:sp>
            <p:nvSpPr>
              <p:cNvPr id="211" name="Google Shape;211;p30"/>
              <p:cNvSpPr/>
              <p:nvPr/>
            </p:nvSpPr>
            <p:spPr>
              <a:xfrm>
                <a:off x="3995884" y="5162581"/>
                <a:ext cx="2453400" cy="936000"/>
              </a:xfrm>
              <a:prstGeom prst="rect">
                <a:avLst/>
              </a:prstGeom>
              <a:noFill/>
              <a:ln cap="flat" cmpd="sng" w="15875">
                <a:solidFill>
                  <a:srgbClr val="767171"/>
                </a:solidFill>
                <a:prstDash val="dash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212" name="Google Shape;212;p30"/>
              <p:cNvSpPr/>
              <p:nvPr/>
            </p:nvSpPr>
            <p:spPr>
              <a:xfrm>
                <a:off x="3995884" y="5362104"/>
                <a:ext cx="2453400" cy="6834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Release Year</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Genre</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Title: Bag of Words</a:t>
                </a:r>
                <a:endParaRPr sz="1200">
                  <a:solidFill>
                    <a:srgbClr val="595959"/>
                  </a:solidFill>
                  <a:latin typeface="Century Gothic"/>
                  <a:ea typeface="Century Gothic"/>
                  <a:cs typeface="Century Gothic"/>
                  <a:sym typeface="Century Gothic"/>
                </a:endParaRPr>
              </a:p>
              <a:p>
                <a:pPr indent="-304800" lvl="0" marL="457200" marR="0" rtl="0" algn="l">
                  <a:lnSpc>
                    <a:spcPct val="80000"/>
                  </a:lnSpc>
                  <a:spcBef>
                    <a:spcPts val="0"/>
                  </a:spcBef>
                  <a:spcAft>
                    <a:spcPts val="0"/>
                  </a:spcAft>
                  <a:buClr>
                    <a:srgbClr val="595959"/>
                  </a:buClr>
                  <a:buSzPts val="1200"/>
                  <a:buFont typeface="Century Gothic"/>
                  <a:buChar char="-"/>
                </a:pPr>
                <a:r>
                  <a:rPr lang="en" sz="1200">
                    <a:solidFill>
                      <a:srgbClr val="595959"/>
                    </a:solidFill>
                    <a:latin typeface="Century Gothic"/>
                    <a:ea typeface="Century Gothic"/>
                    <a:cs typeface="Century Gothic"/>
                    <a:sym typeface="Century Gothic"/>
                  </a:rPr>
                  <a:t>‘Score Index’</a:t>
                </a:r>
                <a:endParaRPr sz="1200">
                  <a:solidFill>
                    <a:srgbClr val="595959"/>
                  </a:solidFill>
                  <a:latin typeface="Century Gothic"/>
                  <a:ea typeface="Century Gothic"/>
                  <a:cs typeface="Century Gothic"/>
                  <a:sym typeface="Century Gothic"/>
                </a:endParaRPr>
              </a:p>
            </p:txBody>
          </p:sp>
        </p:grpSp>
      </p:grpSp>
      <p:grpSp>
        <p:nvGrpSpPr>
          <p:cNvPr id="213" name="Google Shape;213;p30"/>
          <p:cNvGrpSpPr/>
          <p:nvPr/>
        </p:nvGrpSpPr>
        <p:grpSpPr>
          <a:xfrm>
            <a:off x="5237799" y="2155112"/>
            <a:ext cx="420276" cy="341166"/>
            <a:chOff x="4757738" y="1381124"/>
            <a:chExt cx="269875" cy="219075"/>
          </a:xfrm>
        </p:grpSpPr>
        <p:sp>
          <p:nvSpPr>
            <p:cNvPr id="214" name="Google Shape;214;p30"/>
            <p:cNvSpPr/>
            <p:nvPr/>
          </p:nvSpPr>
          <p:spPr>
            <a:xfrm>
              <a:off x="4945063" y="1381124"/>
              <a:ext cx="77788" cy="84138"/>
            </a:xfrm>
            <a:custGeom>
              <a:rect b="b" l="l" r="r" t="t"/>
              <a:pathLst>
                <a:path extrusionOk="0" h="37" w="34">
                  <a:moveTo>
                    <a:pt x="16" y="37"/>
                  </a:moveTo>
                  <a:cubicBezTo>
                    <a:pt x="19" y="32"/>
                    <a:pt x="30" y="19"/>
                    <a:pt x="30" y="19"/>
                  </a:cubicBezTo>
                  <a:cubicBezTo>
                    <a:pt x="34" y="14"/>
                    <a:pt x="33" y="8"/>
                    <a:pt x="29" y="4"/>
                  </a:cubicBezTo>
                  <a:cubicBezTo>
                    <a:pt x="24" y="0"/>
                    <a:pt x="18" y="2"/>
                    <a:pt x="14" y="7"/>
                  </a:cubicBezTo>
                  <a:cubicBezTo>
                    <a:pt x="0" y="25"/>
                    <a:pt x="0" y="25"/>
                    <a:pt x="0" y="25"/>
                  </a:cubicBezTo>
                  <a:cubicBezTo>
                    <a:pt x="0" y="25"/>
                    <a:pt x="0" y="25"/>
                    <a:pt x="0" y="25"/>
                  </a:cubicBezTo>
                  <a:cubicBezTo>
                    <a:pt x="3" y="28"/>
                    <a:pt x="12" y="35"/>
                    <a:pt x="15" y="37"/>
                  </a:cubicBezTo>
                  <a:cubicBezTo>
                    <a:pt x="15" y="37"/>
                    <a:pt x="15" y="37"/>
                    <a:pt x="16" y="37"/>
                  </a:cubicBezTo>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sp>
          <p:nvSpPr>
            <p:cNvPr id="215" name="Google Shape;215;p30"/>
            <p:cNvSpPr/>
            <p:nvPr/>
          </p:nvSpPr>
          <p:spPr>
            <a:xfrm>
              <a:off x="4995863" y="1431924"/>
              <a:ext cx="31750" cy="36513"/>
            </a:xfrm>
            <a:custGeom>
              <a:rect b="b" l="l" r="r" t="t"/>
              <a:pathLst>
                <a:path extrusionOk="0" h="16" w="14">
                  <a:moveTo>
                    <a:pt x="4" y="15"/>
                  </a:moveTo>
                  <a:cubicBezTo>
                    <a:pt x="3" y="16"/>
                    <a:pt x="2" y="16"/>
                    <a:pt x="1" y="16"/>
                  </a:cubicBezTo>
                  <a:cubicBezTo>
                    <a:pt x="0" y="15"/>
                    <a:pt x="0" y="14"/>
                    <a:pt x="1" y="13"/>
                  </a:cubicBezTo>
                  <a:cubicBezTo>
                    <a:pt x="10" y="1"/>
                    <a:pt x="10" y="1"/>
                    <a:pt x="10" y="1"/>
                  </a:cubicBezTo>
                  <a:cubicBezTo>
                    <a:pt x="11" y="0"/>
                    <a:pt x="12" y="0"/>
                    <a:pt x="13" y="0"/>
                  </a:cubicBezTo>
                  <a:cubicBezTo>
                    <a:pt x="14" y="1"/>
                    <a:pt x="14" y="2"/>
                    <a:pt x="13" y="3"/>
                  </a:cubicBezTo>
                  <a:lnTo>
                    <a:pt x="4" y="15"/>
                  </a:lnTo>
                  <a:close/>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grpSp>
          <p:nvGrpSpPr>
            <p:cNvPr id="216" name="Google Shape;216;p30"/>
            <p:cNvGrpSpPr/>
            <p:nvPr/>
          </p:nvGrpSpPr>
          <p:grpSpPr>
            <a:xfrm>
              <a:off x="4757738" y="1382711"/>
              <a:ext cx="215901" cy="217488"/>
              <a:chOff x="4757738" y="1382711"/>
              <a:chExt cx="215901" cy="217488"/>
            </a:xfrm>
          </p:grpSpPr>
          <p:sp>
            <p:nvSpPr>
              <p:cNvPr id="217" name="Google Shape;217;p30"/>
              <p:cNvSpPr/>
              <p:nvPr/>
            </p:nvSpPr>
            <p:spPr>
              <a:xfrm>
                <a:off x="4902201" y="1447799"/>
                <a:ext cx="71438" cy="82550"/>
              </a:xfrm>
              <a:custGeom>
                <a:rect b="b" l="l" r="r" t="t"/>
                <a:pathLst>
                  <a:path extrusionOk="0" h="36" w="31">
                    <a:moveTo>
                      <a:pt x="18" y="1"/>
                    </a:moveTo>
                    <a:cubicBezTo>
                      <a:pt x="17" y="0"/>
                      <a:pt x="17" y="0"/>
                      <a:pt x="17" y="1"/>
                    </a:cubicBezTo>
                    <a:cubicBezTo>
                      <a:pt x="15" y="3"/>
                      <a:pt x="6" y="16"/>
                      <a:pt x="3" y="20"/>
                    </a:cubicBezTo>
                    <a:cubicBezTo>
                      <a:pt x="1" y="23"/>
                      <a:pt x="1" y="28"/>
                      <a:pt x="1" y="31"/>
                    </a:cubicBezTo>
                    <a:cubicBezTo>
                      <a:pt x="1" y="31"/>
                      <a:pt x="1" y="31"/>
                      <a:pt x="1" y="31"/>
                    </a:cubicBezTo>
                    <a:cubicBezTo>
                      <a:pt x="1" y="32"/>
                      <a:pt x="1" y="32"/>
                      <a:pt x="0" y="33"/>
                    </a:cubicBezTo>
                    <a:cubicBezTo>
                      <a:pt x="0" y="34"/>
                      <a:pt x="0" y="35"/>
                      <a:pt x="1" y="35"/>
                    </a:cubicBezTo>
                    <a:cubicBezTo>
                      <a:pt x="1" y="35"/>
                      <a:pt x="2" y="36"/>
                      <a:pt x="3" y="35"/>
                    </a:cubicBezTo>
                    <a:cubicBezTo>
                      <a:pt x="3" y="35"/>
                      <a:pt x="4" y="34"/>
                      <a:pt x="4" y="34"/>
                    </a:cubicBezTo>
                    <a:cubicBezTo>
                      <a:pt x="4" y="33"/>
                      <a:pt x="4" y="33"/>
                      <a:pt x="4" y="34"/>
                    </a:cubicBezTo>
                    <a:cubicBezTo>
                      <a:pt x="7" y="34"/>
                      <a:pt x="12" y="32"/>
                      <a:pt x="15" y="29"/>
                    </a:cubicBezTo>
                    <a:cubicBezTo>
                      <a:pt x="18" y="25"/>
                      <a:pt x="29" y="13"/>
                      <a:pt x="30" y="11"/>
                    </a:cubicBezTo>
                    <a:cubicBezTo>
                      <a:pt x="30" y="11"/>
                      <a:pt x="31" y="11"/>
                      <a:pt x="30" y="11"/>
                    </a:cubicBezTo>
                    <a:cubicBezTo>
                      <a:pt x="27" y="8"/>
                      <a:pt x="21" y="3"/>
                      <a:pt x="18" y="1"/>
                    </a:cubicBezTo>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sp>
            <p:nvSpPr>
              <p:cNvPr id="218" name="Google Shape;218;p30"/>
              <p:cNvSpPr/>
              <p:nvPr/>
            </p:nvSpPr>
            <p:spPr>
              <a:xfrm>
                <a:off x="4784726" y="1457324"/>
                <a:ext cx="123825" cy="11113"/>
              </a:xfrm>
              <a:custGeom>
                <a:rect b="b" l="l" r="r" t="t"/>
                <a:pathLst>
                  <a:path extrusionOk="0" h="5" w="54">
                    <a:moveTo>
                      <a:pt x="54" y="4"/>
                    </a:moveTo>
                    <a:cubicBezTo>
                      <a:pt x="54" y="4"/>
                      <a:pt x="53" y="5"/>
                      <a:pt x="53" y="5"/>
                    </a:cubicBezTo>
                    <a:cubicBezTo>
                      <a:pt x="1" y="5"/>
                      <a:pt x="1" y="5"/>
                      <a:pt x="1" y="5"/>
                    </a:cubicBezTo>
                    <a:cubicBezTo>
                      <a:pt x="0" y="5"/>
                      <a:pt x="0" y="4"/>
                      <a:pt x="0" y="4"/>
                    </a:cubicBezTo>
                    <a:cubicBezTo>
                      <a:pt x="0" y="2"/>
                      <a:pt x="0" y="2"/>
                      <a:pt x="0" y="2"/>
                    </a:cubicBezTo>
                    <a:cubicBezTo>
                      <a:pt x="0" y="1"/>
                      <a:pt x="0" y="0"/>
                      <a:pt x="1" y="0"/>
                    </a:cubicBezTo>
                    <a:cubicBezTo>
                      <a:pt x="53" y="0"/>
                      <a:pt x="53" y="0"/>
                      <a:pt x="53" y="0"/>
                    </a:cubicBezTo>
                    <a:cubicBezTo>
                      <a:pt x="53" y="0"/>
                      <a:pt x="54" y="1"/>
                      <a:pt x="54" y="2"/>
                    </a:cubicBezTo>
                    <a:lnTo>
                      <a:pt x="54" y="4"/>
                    </a:lnTo>
                    <a:close/>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sp>
            <p:nvSpPr>
              <p:cNvPr id="219" name="Google Shape;219;p30"/>
              <p:cNvSpPr/>
              <p:nvPr/>
            </p:nvSpPr>
            <p:spPr>
              <a:xfrm>
                <a:off x="4856163" y="1531936"/>
                <a:ext cx="52388" cy="11113"/>
              </a:xfrm>
              <a:custGeom>
                <a:rect b="b" l="l" r="r" t="t"/>
                <a:pathLst>
                  <a:path extrusionOk="0" h="5" w="23">
                    <a:moveTo>
                      <a:pt x="23" y="3"/>
                    </a:moveTo>
                    <a:cubicBezTo>
                      <a:pt x="23" y="4"/>
                      <a:pt x="22" y="5"/>
                      <a:pt x="22" y="5"/>
                    </a:cubicBezTo>
                    <a:cubicBezTo>
                      <a:pt x="2" y="5"/>
                      <a:pt x="2" y="5"/>
                      <a:pt x="2" y="5"/>
                    </a:cubicBezTo>
                    <a:cubicBezTo>
                      <a:pt x="1" y="5"/>
                      <a:pt x="0" y="4"/>
                      <a:pt x="0" y="3"/>
                    </a:cubicBezTo>
                    <a:cubicBezTo>
                      <a:pt x="0" y="2"/>
                      <a:pt x="0" y="2"/>
                      <a:pt x="0" y="2"/>
                    </a:cubicBezTo>
                    <a:cubicBezTo>
                      <a:pt x="0" y="1"/>
                      <a:pt x="1" y="0"/>
                      <a:pt x="2" y="0"/>
                    </a:cubicBezTo>
                    <a:cubicBezTo>
                      <a:pt x="22" y="0"/>
                      <a:pt x="22" y="0"/>
                      <a:pt x="22" y="0"/>
                    </a:cubicBezTo>
                    <a:cubicBezTo>
                      <a:pt x="22" y="0"/>
                      <a:pt x="23" y="1"/>
                      <a:pt x="23" y="2"/>
                    </a:cubicBezTo>
                    <a:lnTo>
                      <a:pt x="23" y="3"/>
                    </a:lnTo>
                    <a:close/>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sp>
            <p:nvSpPr>
              <p:cNvPr id="220" name="Google Shape;220;p30"/>
              <p:cNvSpPr/>
              <p:nvPr/>
            </p:nvSpPr>
            <p:spPr>
              <a:xfrm>
                <a:off x="4784726" y="1423986"/>
                <a:ext cx="123825" cy="12700"/>
              </a:xfrm>
              <a:custGeom>
                <a:rect b="b" l="l" r="r" t="t"/>
                <a:pathLst>
                  <a:path extrusionOk="0" h="5" w="54">
                    <a:moveTo>
                      <a:pt x="54" y="3"/>
                    </a:moveTo>
                    <a:cubicBezTo>
                      <a:pt x="54" y="4"/>
                      <a:pt x="53" y="5"/>
                      <a:pt x="53" y="5"/>
                    </a:cubicBezTo>
                    <a:cubicBezTo>
                      <a:pt x="1" y="5"/>
                      <a:pt x="1" y="5"/>
                      <a:pt x="1" y="5"/>
                    </a:cubicBezTo>
                    <a:cubicBezTo>
                      <a:pt x="0" y="5"/>
                      <a:pt x="0" y="4"/>
                      <a:pt x="0" y="3"/>
                    </a:cubicBezTo>
                    <a:cubicBezTo>
                      <a:pt x="0" y="2"/>
                      <a:pt x="0" y="2"/>
                      <a:pt x="0" y="2"/>
                    </a:cubicBezTo>
                    <a:cubicBezTo>
                      <a:pt x="0" y="1"/>
                      <a:pt x="0" y="0"/>
                      <a:pt x="1" y="0"/>
                    </a:cubicBezTo>
                    <a:cubicBezTo>
                      <a:pt x="53" y="0"/>
                      <a:pt x="53" y="0"/>
                      <a:pt x="53" y="0"/>
                    </a:cubicBezTo>
                    <a:cubicBezTo>
                      <a:pt x="53" y="0"/>
                      <a:pt x="54" y="1"/>
                      <a:pt x="54" y="2"/>
                    </a:cubicBezTo>
                    <a:lnTo>
                      <a:pt x="54" y="3"/>
                    </a:lnTo>
                    <a:close/>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sp>
            <p:nvSpPr>
              <p:cNvPr id="221" name="Google Shape;221;p30"/>
              <p:cNvSpPr/>
              <p:nvPr/>
            </p:nvSpPr>
            <p:spPr>
              <a:xfrm>
                <a:off x="4757738" y="1382711"/>
                <a:ext cx="179388" cy="217488"/>
              </a:xfrm>
              <a:custGeom>
                <a:rect b="b" l="l" r="r" t="t"/>
                <a:pathLst>
                  <a:path extrusionOk="0" h="95" w="78">
                    <a:moveTo>
                      <a:pt x="73" y="68"/>
                    </a:moveTo>
                    <a:cubicBezTo>
                      <a:pt x="73" y="84"/>
                      <a:pt x="73" y="84"/>
                      <a:pt x="73" y="84"/>
                    </a:cubicBezTo>
                    <a:cubicBezTo>
                      <a:pt x="73" y="87"/>
                      <a:pt x="70" y="89"/>
                      <a:pt x="67" y="89"/>
                    </a:cubicBezTo>
                    <a:cubicBezTo>
                      <a:pt x="10" y="89"/>
                      <a:pt x="10" y="89"/>
                      <a:pt x="10" y="89"/>
                    </a:cubicBezTo>
                    <a:cubicBezTo>
                      <a:pt x="8" y="89"/>
                      <a:pt x="5" y="87"/>
                      <a:pt x="5" y="84"/>
                    </a:cubicBezTo>
                    <a:cubicBezTo>
                      <a:pt x="5" y="10"/>
                      <a:pt x="5" y="10"/>
                      <a:pt x="5" y="10"/>
                    </a:cubicBezTo>
                    <a:cubicBezTo>
                      <a:pt x="5" y="8"/>
                      <a:pt x="8" y="5"/>
                      <a:pt x="10" y="5"/>
                    </a:cubicBezTo>
                    <a:cubicBezTo>
                      <a:pt x="67" y="5"/>
                      <a:pt x="67" y="5"/>
                      <a:pt x="67" y="5"/>
                    </a:cubicBezTo>
                    <a:cubicBezTo>
                      <a:pt x="70" y="5"/>
                      <a:pt x="73" y="8"/>
                      <a:pt x="73" y="10"/>
                    </a:cubicBezTo>
                    <a:cubicBezTo>
                      <a:pt x="73" y="27"/>
                      <a:pt x="73" y="27"/>
                      <a:pt x="73" y="27"/>
                    </a:cubicBezTo>
                    <a:cubicBezTo>
                      <a:pt x="73" y="29"/>
                      <a:pt x="73" y="28"/>
                      <a:pt x="74" y="28"/>
                    </a:cubicBezTo>
                    <a:cubicBezTo>
                      <a:pt x="75" y="27"/>
                      <a:pt x="76" y="24"/>
                      <a:pt x="77" y="24"/>
                    </a:cubicBezTo>
                    <a:cubicBezTo>
                      <a:pt x="78" y="23"/>
                      <a:pt x="78" y="22"/>
                      <a:pt x="78" y="21"/>
                    </a:cubicBezTo>
                    <a:cubicBezTo>
                      <a:pt x="78" y="5"/>
                      <a:pt x="78" y="5"/>
                      <a:pt x="78" y="5"/>
                    </a:cubicBezTo>
                    <a:cubicBezTo>
                      <a:pt x="78" y="2"/>
                      <a:pt x="76" y="0"/>
                      <a:pt x="73" y="0"/>
                    </a:cubicBezTo>
                    <a:cubicBezTo>
                      <a:pt x="5" y="0"/>
                      <a:pt x="5" y="0"/>
                      <a:pt x="5" y="0"/>
                    </a:cubicBezTo>
                    <a:cubicBezTo>
                      <a:pt x="2" y="0"/>
                      <a:pt x="0" y="2"/>
                      <a:pt x="0" y="5"/>
                    </a:cubicBezTo>
                    <a:cubicBezTo>
                      <a:pt x="0" y="90"/>
                      <a:pt x="0" y="90"/>
                      <a:pt x="0" y="90"/>
                    </a:cubicBezTo>
                    <a:cubicBezTo>
                      <a:pt x="0" y="93"/>
                      <a:pt x="2" y="95"/>
                      <a:pt x="5" y="95"/>
                    </a:cubicBezTo>
                    <a:cubicBezTo>
                      <a:pt x="73" y="95"/>
                      <a:pt x="73" y="95"/>
                      <a:pt x="73" y="95"/>
                    </a:cubicBezTo>
                    <a:cubicBezTo>
                      <a:pt x="76" y="95"/>
                      <a:pt x="78" y="93"/>
                      <a:pt x="78" y="90"/>
                    </a:cubicBezTo>
                    <a:cubicBezTo>
                      <a:pt x="78" y="66"/>
                      <a:pt x="78" y="66"/>
                      <a:pt x="78" y="66"/>
                    </a:cubicBezTo>
                    <a:cubicBezTo>
                      <a:pt x="78" y="65"/>
                      <a:pt x="77" y="65"/>
                      <a:pt x="77" y="65"/>
                    </a:cubicBezTo>
                    <a:cubicBezTo>
                      <a:pt x="76" y="65"/>
                      <a:pt x="75" y="66"/>
                      <a:pt x="74" y="66"/>
                    </a:cubicBezTo>
                    <a:cubicBezTo>
                      <a:pt x="73" y="66"/>
                      <a:pt x="73" y="66"/>
                      <a:pt x="73" y="68"/>
                    </a:cubicBezTo>
                  </a:path>
                </a:pathLst>
              </a:custGeom>
              <a:solidFill>
                <a:srgbClr val="FFFFFF"/>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Century Gothic"/>
                  <a:buNone/>
                </a:pPr>
                <a:r>
                  <a:t/>
                </a:r>
                <a:endParaRPr b="0" i="0" sz="2400" u="none" cap="none" strike="noStrike">
                  <a:solidFill>
                    <a:srgbClr val="FFFFFF"/>
                  </a:solidFill>
                  <a:latin typeface="Century Gothic"/>
                  <a:ea typeface="Century Gothic"/>
                  <a:cs typeface="Century Gothic"/>
                  <a:sym typeface="Century Gothic"/>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ppt_w</p:attrName>
                                        </p:attrNameLst>
                                      </p:cBhvr>
                                      <p:tavLst>
                                        <p:tav fmla="" tm="0">
                                          <p:val>
                                            <p:strVal val="0"/>
                                          </p:val>
                                        </p:tav>
                                        <p:tav fmla="" tm="100000">
                                          <p:val>
                                            <p:strVal val="#ppt_w"/>
                                          </p:val>
                                        </p:tav>
                                      </p:tavLst>
                                    </p:anim>
                                    <p:anim calcmode="lin" valueType="num">
                                      <p:cBhvr additive="base">
                                        <p:cTn dur="500"/>
                                        <p:tgtEl>
                                          <p:spTgt spid="17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nvSpPr>
        <p:spPr>
          <a:xfrm>
            <a:off x="3412320" y="1003309"/>
            <a:ext cx="2186700" cy="5772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300">
                <a:solidFill>
                  <a:srgbClr val="3A3838"/>
                </a:solidFill>
                <a:latin typeface="Century Gothic"/>
                <a:ea typeface="Century Gothic"/>
                <a:cs typeface="Century Gothic"/>
                <a:sym typeface="Century Gothic"/>
              </a:rPr>
              <a:t>02</a:t>
            </a:r>
            <a:endParaRPr b="1" sz="3300">
              <a:solidFill>
                <a:srgbClr val="3A3838"/>
              </a:solidFill>
              <a:latin typeface="Century Gothic"/>
              <a:ea typeface="Century Gothic"/>
              <a:cs typeface="Century Gothic"/>
              <a:sym typeface="Century Gothic"/>
            </a:endParaRPr>
          </a:p>
        </p:txBody>
      </p:sp>
      <p:grpSp>
        <p:nvGrpSpPr>
          <p:cNvPr id="228" name="Google Shape;228;p31"/>
          <p:cNvGrpSpPr/>
          <p:nvPr/>
        </p:nvGrpSpPr>
        <p:grpSpPr>
          <a:xfrm>
            <a:off x="1260563" y="1814625"/>
            <a:ext cx="6622875" cy="757125"/>
            <a:chOff x="1607570" y="3025941"/>
            <a:chExt cx="8830500" cy="1009500"/>
          </a:xfrm>
        </p:grpSpPr>
        <p:sp>
          <p:nvSpPr>
            <p:cNvPr id="229" name="Google Shape;229;p31"/>
            <p:cNvSpPr/>
            <p:nvPr/>
          </p:nvSpPr>
          <p:spPr>
            <a:xfrm>
              <a:off x="1607570" y="3025941"/>
              <a:ext cx="8830500" cy="1009500"/>
            </a:xfrm>
            <a:prstGeom prst="rect">
              <a:avLst/>
            </a:prstGeom>
            <a:solidFill>
              <a:srgbClr val="3A383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3A3838"/>
                </a:solidFill>
                <a:latin typeface="Century Gothic"/>
                <a:ea typeface="Century Gothic"/>
                <a:cs typeface="Century Gothic"/>
                <a:sym typeface="Century Gothic"/>
              </a:endParaRPr>
            </a:p>
          </p:txBody>
        </p:sp>
        <p:sp>
          <p:nvSpPr>
            <p:cNvPr id="230" name="Google Shape;230;p31"/>
            <p:cNvSpPr txBox="1"/>
            <p:nvPr/>
          </p:nvSpPr>
          <p:spPr>
            <a:xfrm>
              <a:off x="2923519" y="3068991"/>
              <a:ext cx="6198600" cy="92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4100">
                  <a:solidFill>
                    <a:srgbClr val="F2F2F2"/>
                  </a:solidFill>
                  <a:latin typeface="Century Gothic"/>
                  <a:ea typeface="Century Gothic"/>
                  <a:cs typeface="Century Gothic"/>
                  <a:sym typeface="Century Gothic"/>
                </a:rPr>
                <a:t>Analysis</a:t>
              </a:r>
              <a:endParaRPr b="1" sz="4100">
                <a:solidFill>
                  <a:srgbClr val="F2F2F2"/>
                </a:solidFill>
                <a:latin typeface="Century Gothic"/>
                <a:ea typeface="Century Gothic"/>
                <a:cs typeface="Century Gothic"/>
                <a:sym typeface="Century Gothic"/>
              </a:endParaRPr>
            </a:p>
          </p:txBody>
        </p:sp>
      </p:grpSp>
      <p:grpSp>
        <p:nvGrpSpPr>
          <p:cNvPr id="231" name="Google Shape;231;p31"/>
          <p:cNvGrpSpPr/>
          <p:nvPr/>
        </p:nvGrpSpPr>
        <p:grpSpPr>
          <a:xfrm>
            <a:off x="880911" y="2910050"/>
            <a:ext cx="7465644" cy="300150"/>
            <a:chOff x="2133741" y="4662231"/>
            <a:chExt cx="7663358" cy="400200"/>
          </a:xfrm>
        </p:grpSpPr>
        <p:grpSp>
          <p:nvGrpSpPr>
            <p:cNvPr id="232" name="Google Shape;232;p31"/>
            <p:cNvGrpSpPr/>
            <p:nvPr/>
          </p:nvGrpSpPr>
          <p:grpSpPr>
            <a:xfrm>
              <a:off x="2133741" y="4862331"/>
              <a:ext cx="7663358" cy="7500"/>
              <a:chOff x="2133741" y="4862331"/>
              <a:chExt cx="7663358" cy="7500"/>
            </a:xfrm>
          </p:grpSpPr>
          <p:cxnSp>
            <p:nvCxnSpPr>
              <p:cNvPr id="233" name="Google Shape;233;p31"/>
              <p:cNvCxnSpPr/>
              <p:nvPr/>
            </p:nvCxnSpPr>
            <p:spPr>
              <a:xfrm>
                <a:off x="2133741" y="4862331"/>
                <a:ext cx="1631700" cy="7500"/>
              </a:xfrm>
              <a:prstGeom prst="straightConnector1">
                <a:avLst/>
              </a:prstGeom>
              <a:noFill/>
              <a:ln cap="flat" cmpd="sng" w="25400">
                <a:solidFill>
                  <a:srgbClr val="3A3838"/>
                </a:solidFill>
                <a:prstDash val="solid"/>
                <a:miter lim="800000"/>
                <a:headEnd len="sm" w="sm" type="none"/>
                <a:tailEnd len="sm" w="sm" type="none"/>
              </a:ln>
            </p:spPr>
          </p:cxnSp>
          <p:cxnSp>
            <p:nvCxnSpPr>
              <p:cNvPr id="234" name="Google Shape;234;p31"/>
              <p:cNvCxnSpPr/>
              <p:nvPr/>
            </p:nvCxnSpPr>
            <p:spPr>
              <a:xfrm>
                <a:off x="8024999" y="4862331"/>
                <a:ext cx="1772100" cy="0"/>
              </a:xfrm>
              <a:prstGeom prst="straightConnector1">
                <a:avLst/>
              </a:prstGeom>
              <a:noFill/>
              <a:ln cap="flat" cmpd="sng" w="25400">
                <a:solidFill>
                  <a:srgbClr val="3A3838"/>
                </a:solidFill>
                <a:prstDash val="solid"/>
                <a:miter lim="800000"/>
                <a:headEnd len="sm" w="sm" type="none"/>
                <a:tailEnd len="sm" w="sm" type="none"/>
              </a:ln>
            </p:spPr>
          </p:cxnSp>
        </p:grpSp>
        <p:sp>
          <p:nvSpPr>
            <p:cNvPr id="235" name="Google Shape;235;p31"/>
            <p:cNvSpPr txBox="1"/>
            <p:nvPr/>
          </p:nvSpPr>
          <p:spPr>
            <a:xfrm>
              <a:off x="3994641" y="4662231"/>
              <a:ext cx="3954000" cy="400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300">
                  <a:solidFill>
                    <a:srgbClr val="3A3838"/>
                  </a:solidFill>
                  <a:latin typeface="Century Gothic"/>
                  <a:ea typeface="Century Gothic"/>
                  <a:cs typeface="Century Gothic"/>
                  <a:sym typeface="Century Gothic"/>
                </a:rPr>
                <a:t>A discussion of specific features in the dataset</a:t>
              </a:r>
              <a:endParaRPr sz="1100">
                <a:solidFill>
                  <a:srgbClr val="3A3838"/>
                </a:solidFill>
                <a:latin typeface="Century Gothic"/>
                <a:ea typeface="Century Gothic"/>
                <a:cs typeface="Century Gothic"/>
                <a:sym typeface="Century Gothic"/>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ppt_w</p:attrName>
                                        </p:attrNameLst>
                                      </p:cBhvr>
                                      <p:tavLst>
                                        <p:tav fmla="" tm="0">
                                          <p:val>
                                            <p:strVal val="0"/>
                                          </p:val>
                                        </p:tav>
                                        <p:tav fmla="" tm="100000">
                                          <p:val>
                                            <p:strVal val="#ppt_w"/>
                                          </p:val>
                                        </p:tav>
                                      </p:tavLst>
                                    </p:anim>
                                    <p:anim calcmode="lin" valueType="num">
                                      <p:cBhvr additive="base">
                                        <p:cTn dur="500"/>
                                        <p:tgtEl>
                                          <p:spTgt spid="22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p:nvPr/>
        </p:nvSpPr>
        <p:spPr>
          <a:xfrm rot="-682934">
            <a:off x="-1057030" y="939043"/>
            <a:ext cx="4569470" cy="456947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entury Gothic"/>
              <a:ea typeface="Century Gothic"/>
              <a:cs typeface="Century Gothic"/>
              <a:sym typeface="Century Gothic"/>
            </a:endParaRPr>
          </a:p>
        </p:txBody>
      </p:sp>
      <p:sp>
        <p:nvSpPr>
          <p:cNvPr id="242" name="Google Shape;242;p32"/>
          <p:cNvSpPr/>
          <p:nvPr/>
        </p:nvSpPr>
        <p:spPr>
          <a:xfrm rot="3771497">
            <a:off x="2051107" y="2593994"/>
            <a:ext cx="2467151" cy="2481983"/>
          </a:xfrm>
          <a:custGeom>
            <a:rect b="b" l="l" r="r" t="t"/>
            <a:pathLst>
              <a:path extrusionOk="0" h="810" w="805">
                <a:moveTo>
                  <a:pt x="419" y="0"/>
                </a:moveTo>
                <a:cubicBezTo>
                  <a:pt x="472" y="27"/>
                  <a:pt x="524" y="61"/>
                  <a:pt x="573" y="100"/>
                </a:cubicBezTo>
                <a:cubicBezTo>
                  <a:pt x="672" y="180"/>
                  <a:pt x="749" y="276"/>
                  <a:pt x="805" y="381"/>
                </a:cubicBezTo>
                <a:cubicBezTo>
                  <a:pt x="0" y="810"/>
                  <a:pt x="0" y="810"/>
                  <a:pt x="0" y="810"/>
                </a:cubicBezTo>
                <a:lnTo>
                  <a:pt x="419" y="0"/>
                </a:lnTo>
                <a:close/>
              </a:path>
            </a:pathLst>
          </a:custGeom>
          <a:solidFill>
            <a:srgbClr val="595959"/>
          </a:solidFill>
          <a:ln>
            <a:noFill/>
          </a:ln>
          <a:effectLst>
            <a:outerShdw blurRad="152400" sx="101000" rotWithShape="0" algn="tr" dir="8100000" dist="38100" sy="101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grpSp>
        <p:nvGrpSpPr>
          <p:cNvPr id="243" name="Google Shape;243;p32"/>
          <p:cNvGrpSpPr/>
          <p:nvPr/>
        </p:nvGrpSpPr>
        <p:grpSpPr>
          <a:xfrm rot="37153">
            <a:off x="-165772" y="-97973"/>
            <a:ext cx="4772915" cy="4736452"/>
            <a:chOff x="976243" y="2438833"/>
            <a:chExt cx="3658314" cy="3630366"/>
          </a:xfrm>
        </p:grpSpPr>
        <p:sp>
          <p:nvSpPr>
            <p:cNvPr id="244" name="Google Shape;244;p32"/>
            <p:cNvSpPr/>
            <p:nvPr/>
          </p:nvSpPr>
          <p:spPr>
            <a:xfrm rot="-720219">
              <a:off x="1797393" y="3614131"/>
              <a:ext cx="2497685" cy="1480425"/>
            </a:xfrm>
            <a:custGeom>
              <a:rect b="b" l="l" r="r" t="t"/>
              <a:pathLst>
                <a:path extrusionOk="0" h="630" w="1063">
                  <a:moveTo>
                    <a:pt x="1042" y="630"/>
                  </a:moveTo>
                  <a:cubicBezTo>
                    <a:pt x="1056" y="561"/>
                    <a:pt x="1063" y="490"/>
                    <a:pt x="1063" y="417"/>
                  </a:cubicBezTo>
                  <a:cubicBezTo>
                    <a:pt x="1063" y="269"/>
                    <a:pt x="1033" y="128"/>
                    <a:pt x="978" y="0"/>
                  </a:cubicBezTo>
                  <a:cubicBezTo>
                    <a:pt x="0" y="417"/>
                    <a:pt x="0" y="417"/>
                    <a:pt x="0" y="417"/>
                  </a:cubicBezTo>
                  <a:lnTo>
                    <a:pt x="1042" y="630"/>
                  </a:lnTo>
                  <a:close/>
                </a:path>
              </a:pathLst>
            </a:custGeom>
            <a:solidFill>
              <a:srgbClr val="7F7F7F"/>
            </a:solidFill>
            <a:ln>
              <a:noFill/>
            </a:ln>
            <a:effectLst>
              <a:outerShdw blurRad="152400" sx="101000" rotWithShape="0" algn="tr" dir="8100000" dist="38100" sy="101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245" name="Google Shape;245;p32"/>
            <p:cNvSpPr/>
            <p:nvPr/>
          </p:nvSpPr>
          <p:spPr>
            <a:xfrm rot="-720217">
              <a:off x="1679643" y="2778770"/>
              <a:ext cx="1891023" cy="1902390"/>
            </a:xfrm>
            <a:custGeom>
              <a:rect b="b" l="l" r="r" t="t"/>
              <a:pathLst>
                <a:path extrusionOk="0" h="810" w="805">
                  <a:moveTo>
                    <a:pt x="419" y="0"/>
                  </a:moveTo>
                  <a:cubicBezTo>
                    <a:pt x="472" y="27"/>
                    <a:pt x="524" y="61"/>
                    <a:pt x="573" y="100"/>
                  </a:cubicBezTo>
                  <a:cubicBezTo>
                    <a:pt x="672" y="180"/>
                    <a:pt x="749" y="276"/>
                    <a:pt x="805" y="381"/>
                  </a:cubicBezTo>
                  <a:cubicBezTo>
                    <a:pt x="0" y="810"/>
                    <a:pt x="0" y="810"/>
                    <a:pt x="0" y="810"/>
                  </a:cubicBezTo>
                  <a:lnTo>
                    <a:pt x="419" y="0"/>
                  </a:lnTo>
                  <a:close/>
                </a:path>
              </a:pathLst>
            </a:custGeom>
            <a:solidFill>
              <a:srgbClr val="595959"/>
            </a:solidFill>
            <a:ln>
              <a:noFill/>
            </a:ln>
            <a:effectLst>
              <a:outerShdw blurRad="152400" sx="101000" rotWithShape="0" algn="tr" dir="8100000" dist="38100" sy="101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246" name="Google Shape;246;p32"/>
            <p:cNvSpPr/>
            <p:nvPr/>
          </p:nvSpPr>
          <p:spPr>
            <a:xfrm rot="-720219">
              <a:off x="1647142" y="2712161"/>
              <a:ext cx="2824460" cy="1864030"/>
            </a:xfrm>
            <a:custGeom>
              <a:rect b="b" l="l" r="r" t="t"/>
              <a:pathLst>
                <a:path extrusionOk="0" h="793" w="1202">
                  <a:moveTo>
                    <a:pt x="1202" y="326"/>
                  </a:moveTo>
                  <a:cubicBezTo>
                    <a:pt x="1202" y="323"/>
                    <a:pt x="1202" y="323"/>
                    <a:pt x="1202" y="323"/>
                  </a:cubicBezTo>
                  <a:cubicBezTo>
                    <a:pt x="1158" y="206"/>
                    <a:pt x="1095" y="97"/>
                    <a:pt x="1019" y="0"/>
                  </a:cubicBezTo>
                  <a:cubicBezTo>
                    <a:pt x="0" y="793"/>
                    <a:pt x="0" y="793"/>
                    <a:pt x="0" y="793"/>
                  </a:cubicBezTo>
                  <a:lnTo>
                    <a:pt x="1202" y="326"/>
                  </a:lnTo>
                  <a:close/>
                </a:path>
              </a:pathLst>
            </a:custGeom>
            <a:solidFill>
              <a:srgbClr val="767171"/>
            </a:solidFill>
            <a:ln cap="flat" cmpd="sng" w="127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FFFFFF"/>
                </a:solidFill>
                <a:latin typeface="Century Gothic"/>
                <a:ea typeface="Century Gothic"/>
                <a:cs typeface="Century Gothic"/>
                <a:sym typeface="Century Gothic"/>
              </a:endParaRPr>
            </a:p>
          </p:txBody>
        </p:sp>
        <p:sp>
          <p:nvSpPr>
            <p:cNvPr id="247" name="Google Shape;247;p32"/>
            <p:cNvSpPr/>
            <p:nvPr/>
          </p:nvSpPr>
          <p:spPr>
            <a:xfrm rot="-720287">
              <a:off x="1145102" y="4085858"/>
              <a:ext cx="1814482" cy="1814482"/>
            </a:xfrm>
            <a:prstGeom prst="ellipse">
              <a:avLst/>
            </a:prstGeom>
            <a:solidFill>
              <a:srgbClr val="7671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FFFFFF"/>
                </a:solidFill>
                <a:latin typeface="Century Gothic"/>
                <a:ea typeface="Century Gothic"/>
                <a:cs typeface="Century Gothic"/>
                <a:sym typeface="Century Gothic"/>
              </a:endParaRPr>
            </a:p>
          </p:txBody>
        </p:sp>
      </p:grpSp>
      <p:sp>
        <p:nvSpPr>
          <p:cNvPr id="248" name="Google Shape;248;p32"/>
          <p:cNvSpPr txBox="1"/>
          <p:nvPr/>
        </p:nvSpPr>
        <p:spPr>
          <a:xfrm>
            <a:off x="4325074" y="2374003"/>
            <a:ext cx="489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3000">
                <a:solidFill>
                  <a:srgbClr val="595959"/>
                </a:solidFill>
                <a:latin typeface="Century Gothic"/>
                <a:ea typeface="Century Gothic"/>
                <a:cs typeface="Century Gothic"/>
                <a:sym typeface="Century Gothic"/>
              </a:rPr>
              <a:t>The Features</a:t>
            </a:r>
            <a:endParaRPr b="0" sz="3000" u="none" cap="none" strike="noStrike">
              <a:solidFill>
                <a:srgbClr val="595959"/>
              </a:solidFill>
              <a:latin typeface="Century Gothic"/>
              <a:ea typeface="Century Gothic"/>
              <a:cs typeface="Century Gothic"/>
              <a:sym typeface="Century Gothic"/>
            </a:endParaRPr>
          </a:p>
        </p:txBody>
      </p:sp>
      <p:sp>
        <p:nvSpPr>
          <p:cNvPr id="249" name="Google Shape;249;p32"/>
          <p:cNvSpPr txBox="1"/>
          <p:nvPr/>
        </p:nvSpPr>
        <p:spPr>
          <a:xfrm rot="260568">
            <a:off x="2850400" y="3556296"/>
            <a:ext cx="1485666" cy="69169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700">
                <a:solidFill>
                  <a:srgbClr val="F2F2F2"/>
                </a:solidFill>
                <a:latin typeface="Century Gothic"/>
                <a:ea typeface="Century Gothic"/>
                <a:cs typeface="Century Gothic"/>
                <a:sym typeface="Century Gothic"/>
              </a:rPr>
              <a:t>Genre</a:t>
            </a:r>
            <a:endParaRPr b="1" sz="2700">
              <a:solidFill>
                <a:srgbClr val="F2F2F2"/>
              </a:solidFill>
              <a:latin typeface="Century Gothic"/>
              <a:ea typeface="Century Gothic"/>
              <a:cs typeface="Century Gothic"/>
              <a:sym typeface="Century Gothic"/>
            </a:endParaRPr>
          </a:p>
        </p:txBody>
      </p:sp>
      <p:sp>
        <p:nvSpPr>
          <p:cNvPr id="250" name="Google Shape;250;p32"/>
          <p:cNvSpPr/>
          <p:nvPr/>
        </p:nvSpPr>
        <p:spPr>
          <a:xfrm rot="-101799">
            <a:off x="716787" y="2486836"/>
            <a:ext cx="1021825" cy="1244075"/>
          </a:xfrm>
          <a:custGeom>
            <a:rect b="b" l="l" r="r" t="t"/>
            <a:pathLst>
              <a:path extrusionOk="0" h="223" w="152">
                <a:moveTo>
                  <a:pt x="94" y="149"/>
                </a:moveTo>
                <a:cubicBezTo>
                  <a:pt x="124" y="223"/>
                  <a:pt x="124" y="223"/>
                  <a:pt x="124" y="223"/>
                </a:cubicBezTo>
                <a:cubicBezTo>
                  <a:pt x="139" y="223"/>
                  <a:pt x="139" y="223"/>
                  <a:pt x="139" y="223"/>
                </a:cubicBezTo>
                <a:cubicBezTo>
                  <a:pt x="120" y="149"/>
                  <a:pt x="120" y="149"/>
                  <a:pt x="120" y="149"/>
                </a:cubicBezTo>
                <a:cubicBezTo>
                  <a:pt x="152" y="149"/>
                  <a:pt x="152" y="149"/>
                  <a:pt x="152" y="149"/>
                </a:cubicBezTo>
                <a:cubicBezTo>
                  <a:pt x="152" y="41"/>
                  <a:pt x="152" y="41"/>
                  <a:pt x="152" y="41"/>
                </a:cubicBezTo>
                <a:cubicBezTo>
                  <a:pt x="64" y="41"/>
                  <a:pt x="64" y="41"/>
                  <a:pt x="64" y="41"/>
                </a:cubicBezTo>
                <a:cubicBezTo>
                  <a:pt x="78" y="26"/>
                  <a:pt x="78" y="26"/>
                  <a:pt x="78" y="26"/>
                </a:cubicBezTo>
                <a:cubicBezTo>
                  <a:pt x="69" y="18"/>
                  <a:pt x="69" y="18"/>
                  <a:pt x="69" y="18"/>
                </a:cubicBezTo>
                <a:cubicBezTo>
                  <a:pt x="54" y="35"/>
                  <a:pt x="54" y="35"/>
                  <a:pt x="54" y="35"/>
                </a:cubicBezTo>
                <a:cubicBezTo>
                  <a:pt x="27" y="0"/>
                  <a:pt x="27" y="0"/>
                  <a:pt x="27" y="0"/>
                </a:cubicBezTo>
                <a:cubicBezTo>
                  <a:pt x="18" y="8"/>
                  <a:pt x="18" y="8"/>
                  <a:pt x="18" y="8"/>
                </a:cubicBezTo>
                <a:cubicBezTo>
                  <a:pt x="44" y="41"/>
                  <a:pt x="44" y="41"/>
                  <a:pt x="44" y="41"/>
                </a:cubicBezTo>
                <a:cubicBezTo>
                  <a:pt x="0" y="41"/>
                  <a:pt x="0" y="41"/>
                  <a:pt x="0" y="41"/>
                </a:cubicBezTo>
                <a:cubicBezTo>
                  <a:pt x="0" y="149"/>
                  <a:pt x="0" y="149"/>
                  <a:pt x="0" y="149"/>
                </a:cubicBezTo>
                <a:cubicBezTo>
                  <a:pt x="31" y="149"/>
                  <a:pt x="31" y="149"/>
                  <a:pt x="31" y="149"/>
                </a:cubicBezTo>
                <a:cubicBezTo>
                  <a:pt x="12" y="223"/>
                  <a:pt x="12" y="223"/>
                  <a:pt x="12" y="223"/>
                </a:cubicBezTo>
                <a:cubicBezTo>
                  <a:pt x="26" y="223"/>
                  <a:pt x="26" y="223"/>
                  <a:pt x="26" y="223"/>
                </a:cubicBezTo>
                <a:cubicBezTo>
                  <a:pt x="57" y="149"/>
                  <a:pt x="57" y="149"/>
                  <a:pt x="57" y="149"/>
                </a:cubicBezTo>
                <a:cubicBezTo>
                  <a:pt x="94" y="149"/>
                  <a:pt x="94" y="149"/>
                  <a:pt x="94" y="149"/>
                </a:cubicBezTo>
                <a:close/>
                <a:moveTo>
                  <a:pt x="31" y="56"/>
                </a:moveTo>
                <a:cubicBezTo>
                  <a:pt x="100" y="56"/>
                  <a:pt x="100" y="56"/>
                  <a:pt x="100" y="56"/>
                </a:cubicBezTo>
                <a:cubicBezTo>
                  <a:pt x="108" y="56"/>
                  <a:pt x="115" y="63"/>
                  <a:pt x="115" y="71"/>
                </a:cubicBezTo>
                <a:cubicBezTo>
                  <a:pt x="115" y="118"/>
                  <a:pt x="115" y="118"/>
                  <a:pt x="115" y="118"/>
                </a:cubicBezTo>
                <a:cubicBezTo>
                  <a:pt x="115" y="126"/>
                  <a:pt x="108" y="133"/>
                  <a:pt x="100" y="133"/>
                </a:cubicBezTo>
                <a:cubicBezTo>
                  <a:pt x="31" y="133"/>
                  <a:pt x="31" y="133"/>
                  <a:pt x="31" y="133"/>
                </a:cubicBezTo>
                <a:cubicBezTo>
                  <a:pt x="23" y="133"/>
                  <a:pt x="16" y="126"/>
                  <a:pt x="16" y="118"/>
                </a:cubicBezTo>
                <a:cubicBezTo>
                  <a:pt x="16" y="71"/>
                  <a:pt x="16" y="71"/>
                  <a:pt x="16" y="71"/>
                </a:cubicBezTo>
                <a:cubicBezTo>
                  <a:pt x="16" y="63"/>
                  <a:pt x="23" y="56"/>
                  <a:pt x="31" y="56"/>
                </a:cubicBezTo>
                <a:close/>
                <a:moveTo>
                  <a:pt x="122" y="56"/>
                </a:moveTo>
                <a:cubicBezTo>
                  <a:pt x="144" y="56"/>
                  <a:pt x="144" y="56"/>
                  <a:pt x="144" y="56"/>
                </a:cubicBezTo>
                <a:cubicBezTo>
                  <a:pt x="144" y="62"/>
                  <a:pt x="144" y="62"/>
                  <a:pt x="144" y="62"/>
                </a:cubicBezTo>
                <a:cubicBezTo>
                  <a:pt x="122" y="62"/>
                  <a:pt x="122" y="62"/>
                  <a:pt x="122" y="62"/>
                </a:cubicBezTo>
                <a:cubicBezTo>
                  <a:pt x="122" y="56"/>
                  <a:pt x="122" y="56"/>
                  <a:pt x="122" y="56"/>
                </a:cubicBezTo>
                <a:close/>
                <a:moveTo>
                  <a:pt x="122" y="66"/>
                </a:moveTo>
                <a:cubicBezTo>
                  <a:pt x="144" y="66"/>
                  <a:pt x="144" y="66"/>
                  <a:pt x="144" y="66"/>
                </a:cubicBezTo>
                <a:cubicBezTo>
                  <a:pt x="144" y="71"/>
                  <a:pt x="144" y="71"/>
                  <a:pt x="144" y="71"/>
                </a:cubicBezTo>
                <a:cubicBezTo>
                  <a:pt x="122" y="71"/>
                  <a:pt x="122" y="71"/>
                  <a:pt x="122" y="71"/>
                </a:cubicBezTo>
                <a:cubicBezTo>
                  <a:pt x="122" y="66"/>
                  <a:pt x="122" y="66"/>
                  <a:pt x="122" y="66"/>
                </a:cubicBezTo>
                <a:close/>
                <a:moveTo>
                  <a:pt x="122" y="76"/>
                </a:moveTo>
                <a:cubicBezTo>
                  <a:pt x="144" y="76"/>
                  <a:pt x="144" y="76"/>
                  <a:pt x="144" y="76"/>
                </a:cubicBezTo>
                <a:cubicBezTo>
                  <a:pt x="144" y="81"/>
                  <a:pt x="144" y="81"/>
                  <a:pt x="144" y="81"/>
                </a:cubicBezTo>
                <a:cubicBezTo>
                  <a:pt x="122" y="81"/>
                  <a:pt x="122" y="81"/>
                  <a:pt x="122" y="81"/>
                </a:cubicBezTo>
                <a:cubicBezTo>
                  <a:pt x="122" y="76"/>
                  <a:pt x="122" y="76"/>
                  <a:pt x="122" y="76"/>
                </a:cubicBezTo>
                <a:close/>
                <a:moveTo>
                  <a:pt x="122" y="85"/>
                </a:moveTo>
                <a:cubicBezTo>
                  <a:pt x="144" y="85"/>
                  <a:pt x="144" y="85"/>
                  <a:pt x="144" y="85"/>
                </a:cubicBezTo>
                <a:cubicBezTo>
                  <a:pt x="144" y="91"/>
                  <a:pt x="144" y="91"/>
                  <a:pt x="144" y="91"/>
                </a:cubicBezTo>
                <a:cubicBezTo>
                  <a:pt x="122" y="91"/>
                  <a:pt x="122" y="91"/>
                  <a:pt x="122" y="91"/>
                </a:cubicBezTo>
                <a:cubicBezTo>
                  <a:pt x="122" y="85"/>
                  <a:pt x="122" y="85"/>
                  <a:pt x="122" y="85"/>
                </a:cubicBezTo>
                <a:close/>
                <a:moveTo>
                  <a:pt x="131" y="99"/>
                </a:moveTo>
                <a:cubicBezTo>
                  <a:pt x="135" y="99"/>
                  <a:pt x="138" y="102"/>
                  <a:pt x="138" y="106"/>
                </a:cubicBezTo>
                <a:cubicBezTo>
                  <a:pt x="138" y="110"/>
                  <a:pt x="135" y="113"/>
                  <a:pt x="131" y="113"/>
                </a:cubicBezTo>
                <a:cubicBezTo>
                  <a:pt x="127" y="113"/>
                  <a:pt x="124" y="110"/>
                  <a:pt x="124" y="106"/>
                </a:cubicBezTo>
                <a:cubicBezTo>
                  <a:pt x="124" y="102"/>
                  <a:pt x="127" y="99"/>
                  <a:pt x="131" y="99"/>
                </a:cubicBezTo>
                <a:close/>
                <a:moveTo>
                  <a:pt x="131" y="118"/>
                </a:moveTo>
                <a:cubicBezTo>
                  <a:pt x="135" y="118"/>
                  <a:pt x="138" y="121"/>
                  <a:pt x="138" y="125"/>
                </a:cubicBezTo>
                <a:cubicBezTo>
                  <a:pt x="138" y="129"/>
                  <a:pt x="135" y="132"/>
                  <a:pt x="131" y="132"/>
                </a:cubicBezTo>
                <a:cubicBezTo>
                  <a:pt x="127" y="132"/>
                  <a:pt x="124" y="129"/>
                  <a:pt x="124" y="125"/>
                </a:cubicBezTo>
                <a:cubicBezTo>
                  <a:pt x="124" y="121"/>
                  <a:pt x="127" y="118"/>
                  <a:pt x="131" y="1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251" name="Google Shape;251;p32"/>
          <p:cNvSpPr txBox="1"/>
          <p:nvPr/>
        </p:nvSpPr>
        <p:spPr>
          <a:xfrm rot="-3552869">
            <a:off x="957792" y="811277"/>
            <a:ext cx="2282417" cy="69225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200">
                <a:solidFill>
                  <a:srgbClr val="F2F2F2"/>
                </a:solidFill>
                <a:latin typeface="Century Gothic"/>
                <a:ea typeface="Century Gothic"/>
                <a:cs typeface="Century Gothic"/>
                <a:sym typeface="Century Gothic"/>
              </a:rPr>
              <a:t>Title</a:t>
            </a:r>
            <a:endParaRPr b="1" sz="3200">
              <a:solidFill>
                <a:srgbClr val="F2F2F2"/>
              </a:solidFill>
              <a:latin typeface="Century Gothic"/>
              <a:ea typeface="Century Gothic"/>
              <a:cs typeface="Century Gothic"/>
              <a:sym typeface="Century Gothic"/>
            </a:endParaRPr>
          </a:p>
        </p:txBody>
      </p:sp>
      <p:sp>
        <p:nvSpPr>
          <p:cNvPr id="252" name="Google Shape;252;p32"/>
          <p:cNvSpPr txBox="1"/>
          <p:nvPr/>
        </p:nvSpPr>
        <p:spPr>
          <a:xfrm rot="-2642829">
            <a:off x="2014630" y="754048"/>
            <a:ext cx="2449191" cy="69270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200">
                <a:solidFill>
                  <a:srgbClr val="F2F2F2"/>
                </a:solidFill>
                <a:latin typeface="Century Gothic"/>
                <a:ea typeface="Century Gothic"/>
                <a:cs typeface="Century Gothic"/>
                <a:sym typeface="Century Gothic"/>
              </a:rPr>
              <a:t>Runtime</a:t>
            </a:r>
            <a:endParaRPr b="1" sz="3200">
              <a:solidFill>
                <a:srgbClr val="F2F2F2"/>
              </a:solidFill>
              <a:latin typeface="Century Gothic"/>
              <a:ea typeface="Century Gothic"/>
              <a:cs typeface="Century Gothic"/>
              <a:sym typeface="Century Gothic"/>
            </a:endParaRPr>
          </a:p>
        </p:txBody>
      </p:sp>
      <p:sp>
        <p:nvSpPr>
          <p:cNvPr id="253" name="Google Shape;253;p32"/>
          <p:cNvSpPr txBox="1"/>
          <p:nvPr/>
        </p:nvSpPr>
        <p:spPr>
          <a:xfrm rot="-894179">
            <a:off x="2207465" y="1958466"/>
            <a:ext cx="2063511" cy="692752"/>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300">
                <a:solidFill>
                  <a:srgbClr val="F2F2F2"/>
                </a:solidFill>
                <a:latin typeface="Century Gothic"/>
                <a:ea typeface="Century Gothic"/>
                <a:cs typeface="Century Gothic"/>
                <a:sym typeface="Century Gothic"/>
              </a:rPr>
              <a:t>Production</a:t>
            </a:r>
            <a:r>
              <a:rPr b="1" lang="en" sz="2300">
                <a:solidFill>
                  <a:srgbClr val="F2F2F2"/>
                </a:solidFill>
                <a:latin typeface="Century Gothic"/>
                <a:ea typeface="Century Gothic"/>
                <a:cs typeface="Century Gothic"/>
                <a:sym typeface="Century Gothic"/>
              </a:rPr>
              <a:t> Countries</a:t>
            </a:r>
            <a:endParaRPr b="1" sz="2300">
              <a:solidFill>
                <a:srgbClr val="F2F2F2"/>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p:nvPr/>
        </p:nvSpPr>
        <p:spPr>
          <a:xfrm>
            <a:off x="0" y="-28875"/>
            <a:ext cx="9144000" cy="21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3"/>
          <p:cNvSpPr txBox="1"/>
          <p:nvPr>
            <p:ph idx="1" type="body"/>
          </p:nvPr>
        </p:nvSpPr>
        <p:spPr>
          <a:xfrm>
            <a:off x="311700" y="1065875"/>
            <a:ext cx="4260300" cy="167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Titles deliver core message </a:t>
            </a:r>
            <a:endParaRPr/>
          </a:p>
          <a:p>
            <a:pPr indent="-317500" lvl="1" marL="914400" rtl="0" algn="l">
              <a:spcBef>
                <a:spcPts val="0"/>
              </a:spcBef>
              <a:spcAft>
                <a:spcPts val="0"/>
              </a:spcAft>
              <a:buSzPts val="1400"/>
              <a:buChar char="○"/>
            </a:pPr>
            <a:r>
              <a:rPr lang="en"/>
              <a:t>Language</a:t>
            </a:r>
            <a:endParaRPr/>
          </a:p>
          <a:p>
            <a:pPr indent="-317500" lvl="1" marL="914400" rtl="0" algn="l">
              <a:spcBef>
                <a:spcPts val="0"/>
              </a:spcBef>
              <a:spcAft>
                <a:spcPts val="0"/>
              </a:spcAft>
              <a:buSzPts val="1400"/>
              <a:buChar char="○"/>
            </a:pPr>
            <a:r>
              <a:rPr lang="en"/>
              <a:t>Theme</a:t>
            </a:r>
            <a:endParaRPr/>
          </a:p>
          <a:p>
            <a:pPr indent="0" lvl="0" marL="914400" rtl="0" algn="l">
              <a:spcBef>
                <a:spcPts val="1200"/>
              </a:spcBef>
              <a:spcAft>
                <a:spcPts val="1200"/>
              </a:spcAft>
              <a:buNone/>
            </a:pPr>
            <a:r>
              <a:t/>
            </a:r>
            <a:endParaRPr/>
          </a:p>
        </p:txBody>
      </p:sp>
      <p:pic>
        <p:nvPicPr>
          <p:cNvPr id="260" name="Google Shape;260;p33"/>
          <p:cNvPicPr preferRelativeResize="0"/>
          <p:nvPr/>
        </p:nvPicPr>
        <p:blipFill rotWithShape="1">
          <a:blip r:embed="rId3">
            <a:alphaModFix/>
          </a:blip>
          <a:srcRect b="3822" l="0" r="0" t="6876"/>
          <a:stretch/>
        </p:blipFill>
        <p:spPr>
          <a:xfrm>
            <a:off x="155800" y="2257191"/>
            <a:ext cx="8832401" cy="2786084"/>
          </a:xfrm>
          <a:prstGeom prst="rect">
            <a:avLst/>
          </a:prstGeom>
          <a:noFill/>
          <a:ln>
            <a:noFill/>
          </a:ln>
        </p:spPr>
      </p:pic>
      <p:sp>
        <p:nvSpPr>
          <p:cNvPr id="261" name="Google Shape;261;p33"/>
          <p:cNvSpPr txBox="1"/>
          <p:nvPr>
            <p:ph idx="1" type="body"/>
          </p:nvPr>
        </p:nvSpPr>
        <p:spPr>
          <a:xfrm>
            <a:off x="4572000" y="1065875"/>
            <a:ext cx="4260300" cy="167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desirable?</a:t>
            </a:r>
            <a:endParaRPr/>
          </a:p>
          <a:p>
            <a:pPr indent="-317500" lvl="1" marL="914400" rtl="0" algn="l">
              <a:spcBef>
                <a:spcPts val="0"/>
              </a:spcBef>
              <a:spcAft>
                <a:spcPts val="0"/>
              </a:spcAft>
              <a:buSzPts val="1400"/>
              <a:buChar char="○"/>
            </a:pPr>
            <a:r>
              <a:rPr lang="en"/>
              <a:t>Concise?</a:t>
            </a:r>
            <a:endParaRPr/>
          </a:p>
          <a:p>
            <a:pPr indent="-317500" lvl="1" marL="914400" rtl="0" algn="l">
              <a:spcBef>
                <a:spcPts val="0"/>
              </a:spcBef>
              <a:spcAft>
                <a:spcPts val="0"/>
              </a:spcAft>
              <a:buSzPts val="1400"/>
              <a:buChar char="○"/>
            </a:pPr>
            <a:r>
              <a:rPr lang="en"/>
              <a:t>But also less rigidity now</a:t>
            </a:r>
            <a:endParaRPr/>
          </a:p>
          <a:p>
            <a:pPr indent="0" lvl="0" marL="914400" rtl="0" algn="l">
              <a:spcBef>
                <a:spcPts val="1200"/>
              </a:spcBef>
              <a:spcAft>
                <a:spcPts val="1200"/>
              </a:spcAft>
              <a:buNone/>
            </a:pPr>
            <a:r>
              <a:t/>
            </a:r>
            <a:endParaRPr/>
          </a:p>
        </p:txBody>
      </p:sp>
      <p:sp>
        <p:nvSpPr>
          <p:cNvPr id="262" name="Google Shape;262;p33"/>
          <p:cNvSpPr txBox="1"/>
          <p:nvPr>
            <p:ph type="title"/>
          </p:nvPr>
        </p:nvSpPr>
        <p:spPr>
          <a:xfrm>
            <a:off x="343500" y="298175"/>
            <a:ext cx="8457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00">
                <a:solidFill>
                  <a:srgbClr val="595959"/>
                </a:solidFill>
                <a:latin typeface="Century Gothic"/>
                <a:ea typeface="Century Gothic"/>
                <a:cs typeface="Century Gothic"/>
                <a:sym typeface="Century Gothic"/>
              </a:rPr>
              <a:t>Analysis on Trends: Titles</a:t>
            </a:r>
            <a:endParaRPr b="1" sz="2900">
              <a:solidFill>
                <a:schemeClr val="lt1"/>
              </a:solidFill>
            </a:endParaRPr>
          </a:p>
        </p:txBody>
      </p:sp>
      <p:sp>
        <p:nvSpPr>
          <p:cNvPr id="263" name="Google Shape;263;p33"/>
          <p:cNvSpPr/>
          <p:nvPr/>
        </p:nvSpPr>
        <p:spPr>
          <a:xfrm>
            <a:off x="4776645" y="12321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264" name="Google Shape;264;p33"/>
          <p:cNvSpPr/>
          <p:nvPr/>
        </p:nvSpPr>
        <p:spPr>
          <a:xfrm>
            <a:off x="509445" y="12321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34"/>
          <p:cNvSpPr/>
          <p:nvPr/>
        </p:nvSpPr>
        <p:spPr>
          <a:xfrm>
            <a:off x="0" y="831500"/>
            <a:ext cx="9144000" cy="106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4"/>
          <p:cNvSpPr/>
          <p:nvPr/>
        </p:nvSpPr>
        <p:spPr>
          <a:xfrm>
            <a:off x="0" y="0"/>
            <a:ext cx="9144000" cy="203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4"/>
          <p:cNvSpPr txBox="1"/>
          <p:nvPr/>
        </p:nvSpPr>
        <p:spPr>
          <a:xfrm>
            <a:off x="359550" y="796275"/>
            <a:ext cx="8424900" cy="1310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Language: </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Concise but not too concise, as filler words are consistently used in all decades</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Dominant movie market shifted from foreign language regions to English</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Theme: </a:t>
            </a:r>
            <a:r>
              <a:rPr lang="en" sz="1500">
                <a:solidFill>
                  <a:schemeClr val="dk2"/>
                </a:solidFill>
              </a:rPr>
              <a:t>Evolving</a:t>
            </a:r>
            <a:r>
              <a:rPr lang="en" sz="1500">
                <a:solidFill>
                  <a:schemeClr val="dk2"/>
                </a:solidFill>
              </a:rPr>
              <a:t> from conflictual, depressing to casual and life</a:t>
            </a:r>
            <a:endParaRPr sz="1500">
              <a:solidFill>
                <a:schemeClr val="dk2"/>
              </a:solidFill>
            </a:endParaRPr>
          </a:p>
        </p:txBody>
      </p:sp>
      <p:sp>
        <p:nvSpPr>
          <p:cNvPr id="272" name="Google Shape;272;p34"/>
          <p:cNvSpPr txBox="1"/>
          <p:nvPr>
            <p:ph type="title"/>
          </p:nvPr>
        </p:nvSpPr>
        <p:spPr>
          <a:xfrm>
            <a:off x="403950" y="217800"/>
            <a:ext cx="8336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solidFill>
                  <a:srgbClr val="595959"/>
                </a:solidFill>
                <a:latin typeface="Century Gothic"/>
                <a:ea typeface="Century Gothic"/>
                <a:cs typeface="Century Gothic"/>
                <a:sym typeface="Century Gothic"/>
              </a:rPr>
              <a:t>Analysis on Trends: </a:t>
            </a:r>
            <a:r>
              <a:rPr b="1" lang="en" sz="2500">
                <a:solidFill>
                  <a:srgbClr val="595959"/>
                </a:solidFill>
                <a:latin typeface="Century Gothic"/>
                <a:ea typeface="Century Gothic"/>
                <a:cs typeface="Century Gothic"/>
                <a:sym typeface="Century Gothic"/>
              </a:rPr>
              <a:t>Titles - Language &amp; Theme</a:t>
            </a:r>
            <a:endParaRPr b="1" sz="2200">
              <a:solidFill>
                <a:schemeClr val="lt1"/>
              </a:solidFill>
            </a:endParaRPr>
          </a:p>
        </p:txBody>
      </p:sp>
      <p:sp>
        <p:nvSpPr>
          <p:cNvPr id="273" name="Google Shape;273;p34"/>
          <p:cNvSpPr/>
          <p:nvPr/>
        </p:nvSpPr>
        <p:spPr>
          <a:xfrm>
            <a:off x="541545" y="907688"/>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sp>
        <p:nvSpPr>
          <p:cNvPr id="274" name="Google Shape;274;p34"/>
          <p:cNvSpPr/>
          <p:nvPr/>
        </p:nvSpPr>
        <p:spPr>
          <a:xfrm>
            <a:off x="541545" y="1560963"/>
            <a:ext cx="192000" cy="192000"/>
          </a:xfrm>
          <a:prstGeom prst="ellipse">
            <a:avLst/>
          </a:prstGeom>
          <a:solidFill>
            <a:srgbClr val="3B3838"/>
          </a:solidFill>
          <a:ln>
            <a:noFill/>
          </a:ln>
          <a:effectLst>
            <a:outerShdw blurRad="292100" rotWithShape="0" algn="tr" dir="8100000" dist="266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rgbClr val="FFFFFF"/>
              </a:solidFill>
              <a:latin typeface="Century Gothic"/>
              <a:ea typeface="Century Gothic"/>
              <a:cs typeface="Century Gothic"/>
              <a:sym typeface="Century Gothic"/>
            </a:endParaRPr>
          </a:p>
        </p:txBody>
      </p:sp>
      <p:pic>
        <p:nvPicPr>
          <p:cNvPr id="275" name="Google Shape;275;p34"/>
          <p:cNvPicPr preferRelativeResize="0"/>
          <p:nvPr/>
        </p:nvPicPr>
        <p:blipFill>
          <a:blip r:embed="rId3">
            <a:alphaModFix/>
          </a:blip>
          <a:stretch>
            <a:fillRect/>
          </a:stretch>
        </p:blipFill>
        <p:spPr>
          <a:xfrm>
            <a:off x="4530800" y="2106975"/>
            <a:ext cx="4497900" cy="3375350"/>
          </a:xfrm>
          <a:prstGeom prst="rect">
            <a:avLst/>
          </a:prstGeom>
          <a:noFill/>
          <a:ln>
            <a:noFill/>
          </a:ln>
        </p:spPr>
      </p:pic>
      <p:pic>
        <p:nvPicPr>
          <p:cNvPr id="276" name="Google Shape;276;p34"/>
          <p:cNvPicPr preferRelativeResize="0"/>
          <p:nvPr/>
        </p:nvPicPr>
        <p:blipFill>
          <a:blip r:embed="rId4">
            <a:alphaModFix/>
          </a:blip>
          <a:stretch>
            <a:fillRect/>
          </a:stretch>
        </p:blipFill>
        <p:spPr>
          <a:xfrm>
            <a:off x="229675" y="2106975"/>
            <a:ext cx="4446062" cy="333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5"/>
          <p:cNvPicPr preferRelativeResize="0"/>
          <p:nvPr/>
        </p:nvPicPr>
        <p:blipFill rotWithShape="1">
          <a:blip r:embed="rId3">
            <a:alphaModFix/>
          </a:blip>
          <a:srcRect b="21899" l="11270" r="8344" t="18767"/>
          <a:stretch/>
        </p:blipFill>
        <p:spPr>
          <a:xfrm>
            <a:off x="385325" y="208037"/>
            <a:ext cx="8540350" cy="472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Powerpoint Template - www.freepptbackgrounds.n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