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70" r:id="rId14"/>
    <p:sldId id="272" r:id="rId15"/>
    <p:sldId id="273" r:id="rId16"/>
    <p:sldId id="271" r:id="rId17"/>
    <p:sldId id="274" r:id="rId18"/>
    <p:sldId id="275" r:id="rId19"/>
    <p:sldId id="269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1" r:id="rId29"/>
    <p:sldId id="285" r:id="rId30"/>
    <p:sldId id="287" r:id="rId31"/>
    <p:sldId id="289" r:id="rId32"/>
    <p:sldId id="290" r:id="rId33"/>
    <p:sldId id="288" r:id="rId34"/>
    <p:sldId id="286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D184-96D8-4CB2-9585-15EBF4C76F58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94E7-5AEB-4DAE-9A8E-85FB9180A89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D184-96D8-4CB2-9585-15EBF4C76F58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94E7-5AEB-4DAE-9A8E-85FB9180A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68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D184-96D8-4CB2-9585-15EBF4C76F58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94E7-5AEB-4DAE-9A8E-85FB9180A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76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D184-96D8-4CB2-9585-15EBF4C76F58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94E7-5AEB-4DAE-9A8E-85FB9180A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D184-96D8-4CB2-9585-15EBF4C76F58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94E7-5AEB-4DAE-9A8E-85FB9180A89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72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D184-96D8-4CB2-9585-15EBF4C76F58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94E7-5AEB-4DAE-9A8E-85FB9180A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32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D184-96D8-4CB2-9585-15EBF4C76F58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94E7-5AEB-4DAE-9A8E-85FB9180A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60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D184-96D8-4CB2-9585-15EBF4C76F58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94E7-5AEB-4DAE-9A8E-85FB9180A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14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D184-96D8-4CB2-9585-15EBF4C76F58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94E7-5AEB-4DAE-9A8E-85FB9180A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86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62D184-96D8-4CB2-9585-15EBF4C76F58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BF94E7-5AEB-4DAE-9A8E-85FB9180A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0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2D184-96D8-4CB2-9585-15EBF4C76F58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94E7-5AEB-4DAE-9A8E-85FB9180A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1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62D184-96D8-4CB2-9585-15EBF4C76F58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BF94E7-5AEB-4DAE-9A8E-85FB9180A89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20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237234" y="2644170"/>
            <a:ext cx="971753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Основы </a:t>
            </a:r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JavaScript</a:t>
            </a:r>
            <a:endParaRPr lang="ru-RU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CE2408-49E7-4C5C-A15B-768451ADC649}"/>
              </a:ext>
            </a:extLst>
          </p:cNvPr>
          <p:cNvSpPr/>
          <p:nvPr/>
        </p:nvSpPr>
        <p:spPr>
          <a:xfrm>
            <a:off x="7856795" y="5204508"/>
            <a:ext cx="324319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Шинкевич</a:t>
            </a:r>
            <a:r>
              <a:rPr lang="ru-RU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Дарья</a:t>
            </a:r>
            <a:br>
              <a:rPr lang="ru-RU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ru-RU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Иванова Мария</a:t>
            </a:r>
          </a:p>
        </p:txBody>
      </p:sp>
    </p:spTree>
    <p:extLst>
      <p:ext uri="{BB962C8B-B14F-4D97-AF65-F5344CB8AC3E}">
        <p14:creationId xmlns:p14="http://schemas.microsoft.com/office/powerpoint/2010/main" val="3457927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17327" y="190583"/>
            <a:ext cx="435734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Типы данных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2487" y="1552756"/>
            <a:ext cx="7358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Динамически </a:t>
            </a:r>
            <a:r>
              <a:rPr lang="ru-RU" sz="3600" dirty="0" err="1"/>
              <a:t>типизированый</a:t>
            </a:r>
            <a:r>
              <a:rPr lang="ru-RU" sz="3600" dirty="0"/>
              <a:t> язык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62487" y="261413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message = 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message = 1000;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1440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17327" y="190583"/>
            <a:ext cx="435734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Типы данных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5977" y="1259458"/>
            <a:ext cx="2901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  <a:p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1736" y="1250831"/>
            <a:ext cx="34505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7670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17327" y="190583"/>
            <a:ext cx="435734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Типы данных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1883" y="1052357"/>
            <a:ext cx="98082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Диапазон ±(2</a:t>
            </a:r>
            <a:r>
              <a:rPr lang="ru-RU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Целые числа и числа с плавающей точкой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Специальные числовые значения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Infinity,       -Infinity,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91883" y="4361714"/>
            <a:ext cx="4432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alert(1 / 0);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 Infinity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91883" y="5145785"/>
            <a:ext cx="5112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"не число"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/ 2);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NaN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9486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17327" y="190583"/>
            <a:ext cx="435734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Типы данных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1883" y="1052357"/>
            <a:ext cx="980823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</a:t>
            </a:r>
            <a:endParaRPr lang="en-GB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Целые числа произвольной длины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91883" y="3252958"/>
            <a:ext cx="9851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символ "n" в конце означает, что это </a:t>
            </a:r>
            <a:r>
              <a:rPr lang="ru-RU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BigInt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= 1234567890123456789012345678901234567890n;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03680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17327" y="190583"/>
            <a:ext cx="435734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Типы данных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1960" y="1052357"/>
            <a:ext cx="10008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  <a:p>
            <a:pPr lvl="0"/>
            <a:r>
              <a:rPr lang="ru-RU" sz="3000" dirty="0"/>
              <a:t>Двойные кавычки: "Привет".</a:t>
            </a:r>
          </a:p>
          <a:p>
            <a:pPr lvl="0"/>
            <a:r>
              <a:rPr lang="ru-RU" sz="3000" dirty="0"/>
              <a:t>Одинарные кавычки: 'Привет'.</a:t>
            </a:r>
          </a:p>
          <a:p>
            <a:pPr lvl="0"/>
            <a:r>
              <a:rPr lang="ru-RU" sz="3000" dirty="0"/>
              <a:t>Обратные кавычки: `Привет`.</a:t>
            </a:r>
          </a:p>
          <a:p>
            <a:endParaRPr lang="en-GB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91960" y="3423105"/>
            <a:ext cx="87098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Иван"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Вставим переменную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`Привет, ${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}!`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Привет, Иван!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32092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17327" y="190583"/>
            <a:ext cx="435734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Типы данных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1960" y="1052357"/>
            <a:ext cx="1000807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Пусто или значение не известно</a:t>
            </a:r>
          </a:p>
          <a:p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не было присвоено</a:t>
            </a: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91960" y="374318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age;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alert(age);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"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undefined"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91960" y="4868786"/>
            <a:ext cx="10291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</a:t>
            </a:r>
            <a:r>
              <a:rPr lang="en-GB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строку с именем типа</a:t>
            </a:r>
          </a:p>
          <a:p>
            <a:r>
              <a:rPr lang="en-GB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null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669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33262" y="190583"/>
            <a:ext cx="552548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Приведение типов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5869" y="1276709"/>
            <a:ext cx="108002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Функции и операторы – автоматическое приведение типов</a:t>
            </a:r>
          </a:p>
          <a:p>
            <a:endParaRPr lang="ru-RU" sz="3600" dirty="0"/>
          </a:p>
          <a:p>
            <a:r>
              <a:rPr lang="ru-RU" sz="3600" dirty="0"/>
              <a:t>Строковое преобразование</a:t>
            </a:r>
            <a:r>
              <a:rPr lang="en-GB" sz="3600" dirty="0"/>
              <a:t>:</a:t>
            </a:r>
          </a:p>
          <a:p>
            <a:r>
              <a:rPr lang="en-GB" sz="3600" dirty="0"/>
              <a:t>String(value);</a:t>
            </a:r>
          </a:p>
          <a:p>
            <a:r>
              <a:rPr lang="en-GB" sz="3600" dirty="0"/>
              <a:t>false </a:t>
            </a:r>
            <a:r>
              <a:rPr lang="ru-RU" sz="3600" dirty="0"/>
              <a:t>в</a:t>
            </a:r>
            <a:r>
              <a:rPr lang="en-GB" sz="3600" dirty="0"/>
              <a:t> </a:t>
            </a:r>
            <a:r>
              <a:rPr lang="ru-RU" sz="3600" dirty="0"/>
              <a:t>"</a:t>
            </a:r>
            <a:r>
              <a:rPr lang="en-GB" sz="3600" dirty="0"/>
              <a:t>false</a:t>
            </a:r>
            <a:r>
              <a:rPr lang="ru-RU" sz="3600" dirty="0"/>
              <a:t>"</a:t>
            </a:r>
            <a:r>
              <a:rPr lang="en-GB" sz="3600" dirty="0"/>
              <a:t>,</a:t>
            </a:r>
            <a:r>
              <a:rPr lang="ru-RU" sz="3600" dirty="0"/>
              <a:t> </a:t>
            </a:r>
            <a:r>
              <a:rPr lang="en-GB" sz="3600" dirty="0"/>
              <a:t>null </a:t>
            </a:r>
            <a:r>
              <a:rPr lang="ru-RU" sz="3600" dirty="0"/>
              <a:t>в "</a:t>
            </a:r>
            <a:r>
              <a:rPr lang="en-GB" sz="3600" dirty="0"/>
              <a:t>null</a:t>
            </a:r>
            <a:r>
              <a:rPr lang="ru-RU" sz="3600" dirty="0"/>
              <a:t>"</a:t>
            </a:r>
            <a:r>
              <a:rPr lang="en-GB" sz="3600" dirty="0"/>
              <a:t> </a:t>
            </a:r>
            <a:r>
              <a:rPr lang="ru-RU" sz="3600" dirty="0"/>
              <a:t>и т.д.</a:t>
            </a:r>
          </a:p>
          <a:p>
            <a:endParaRPr lang="ru-RU" dirty="0"/>
          </a:p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6620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33262" y="190583"/>
            <a:ext cx="552548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Приведение типов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5869" y="1276709"/>
            <a:ext cx="10800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Численное преобразование</a:t>
            </a:r>
            <a:r>
              <a:rPr lang="en-GB" sz="3600" dirty="0"/>
              <a:t>:</a:t>
            </a:r>
          </a:p>
          <a:p>
            <a:r>
              <a:rPr lang="en-GB" sz="3600" dirty="0"/>
              <a:t>Number(value);</a:t>
            </a:r>
          </a:p>
          <a:p>
            <a:r>
              <a:rPr lang="ru-RU" sz="3600" dirty="0"/>
              <a:t>В математических операциях</a:t>
            </a:r>
          </a:p>
          <a:p>
            <a:endParaRPr lang="ru-RU" dirty="0"/>
          </a:p>
          <a:p>
            <a:r>
              <a:rPr lang="ru-RU" dirty="0"/>
              <a:t> </a:t>
            </a:r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30272" t="44242" r="13544" b="33295"/>
          <a:stretch/>
        </p:blipFill>
        <p:spPr bwMode="auto">
          <a:xfrm>
            <a:off x="1004978" y="2941608"/>
            <a:ext cx="10182045" cy="30796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94072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33262" y="190583"/>
            <a:ext cx="552548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Приведение типов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5869" y="1276709"/>
            <a:ext cx="10800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Логическое преобразование</a:t>
            </a:r>
            <a:r>
              <a:rPr lang="en-GB" sz="3600" dirty="0"/>
              <a:t>:</a:t>
            </a:r>
          </a:p>
          <a:p>
            <a:r>
              <a:rPr lang="en-GB" sz="3600" dirty="0"/>
              <a:t>Boolean(value);</a:t>
            </a:r>
          </a:p>
          <a:p>
            <a:r>
              <a:rPr lang="ru-RU" dirty="0"/>
              <a:t> </a:t>
            </a:r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29865" t="39225" r="15557" b="48322"/>
          <a:stretch/>
        </p:blipFill>
        <p:spPr bwMode="auto">
          <a:xfrm>
            <a:off x="1351472" y="2978389"/>
            <a:ext cx="9489056" cy="12310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3"/>
          <a:srcRect l="32498" t="61686" r="21470" b="33637"/>
          <a:stretch/>
        </p:blipFill>
        <p:spPr bwMode="auto">
          <a:xfrm>
            <a:off x="1541584" y="4580626"/>
            <a:ext cx="9108831" cy="43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77466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19387" y="190583"/>
            <a:ext cx="835324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Математические операторы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51781" y="1296984"/>
            <a:ext cx="6096000" cy="3145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360"/>
              </a:spcBef>
              <a:spcAft>
                <a:spcPts val="36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Сложение +</a:t>
            </a:r>
            <a:endParaRPr lang="ru-RU" sz="2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360"/>
              </a:spcBef>
              <a:spcAft>
                <a:spcPts val="36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Вычитание -</a:t>
            </a:r>
            <a:endParaRPr lang="ru-RU" sz="2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360"/>
              </a:spcBef>
              <a:spcAft>
                <a:spcPts val="36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Умножение *</a:t>
            </a:r>
            <a:endParaRPr lang="ru-RU" sz="2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360"/>
              </a:spcBef>
              <a:spcAft>
                <a:spcPts val="36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Деление /</a:t>
            </a:r>
            <a:endParaRPr lang="ru-RU" sz="2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360"/>
              </a:spcBef>
              <a:spcAft>
                <a:spcPts val="36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Взятие остатка от деления %</a:t>
            </a:r>
            <a:endParaRPr lang="ru-RU" sz="2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360"/>
              </a:spcBef>
              <a:spcAft>
                <a:spcPts val="36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Возведение в степень **</a:t>
            </a:r>
            <a:endParaRPr lang="ru-RU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1781" y="4804913"/>
            <a:ext cx="96184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операторы, кроме +, работают только с числами и приводят операнды к числовому типу</a:t>
            </a:r>
          </a:p>
        </p:txBody>
      </p:sp>
    </p:spTree>
    <p:extLst>
      <p:ext uri="{BB962C8B-B14F-4D97-AF65-F5344CB8AC3E}">
        <p14:creationId xmlns:p14="http://schemas.microsoft.com/office/powerpoint/2010/main" val="118976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094" y="836763"/>
            <a:ext cx="11160000" cy="43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скриптовый язык программирования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Широко применяется в браузерах как язык сценариев для придания интерактивности веб-страницам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777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9857" y="259119"/>
            <a:ext cx="99692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Оператор + применяется для конкатенации </a:t>
            </a:r>
            <a:r>
              <a:rPr lang="ru-RU" sz="30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49857" y="1500844"/>
            <a:ext cx="986574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ru-RU" sz="2600" dirty="0">
                <a:solidFill>
                  <a:srgbClr val="000000"/>
                </a:solidFill>
                <a:latin typeface="Consolas" panose="020B0609020204030204" pitchFamily="49" charset="0"/>
              </a:rPr>
              <a:t>(2 + 2 + </a:t>
            </a:r>
            <a:r>
              <a:rPr lang="ru-RU" sz="2600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ru-RU" sz="2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ru-RU" sz="2600" dirty="0">
                <a:solidFill>
                  <a:srgbClr val="008000"/>
                </a:solidFill>
                <a:latin typeface="Consolas" panose="020B0609020204030204" pitchFamily="49" charset="0"/>
              </a:rPr>
              <a:t>// будет "41"</a:t>
            </a:r>
            <a:endParaRPr lang="ru-RU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6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GB" sz="2600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GB" sz="2600" dirty="0">
                <a:solidFill>
                  <a:srgbClr val="000000"/>
                </a:solidFill>
                <a:latin typeface="Consolas" panose="020B0609020204030204" pitchFamily="49" charset="0"/>
              </a:rPr>
              <a:t> + 2 + 2); </a:t>
            </a:r>
            <a:r>
              <a:rPr lang="en-GB" sz="2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600" dirty="0">
                <a:solidFill>
                  <a:srgbClr val="008000"/>
                </a:solidFill>
                <a:latin typeface="Consolas" panose="020B0609020204030204" pitchFamily="49" charset="0"/>
              </a:rPr>
              <a:t>будет "122"</a:t>
            </a:r>
            <a:endParaRPr lang="ru-RU" sz="2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49857" y="2877904"/>
            <a:ext cx="10762890" cy="1779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360"/>
              </a:spcBef>
              <a:spcAft>
                <a:spcPts val="360"/>
              </a:spcAft>
            </a:pPr>
            <a:r>
              <a:rPr lang="ru-RU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Унарный плюс +</a:t>
            </a:r>
            <a:endParaRPr lang="en-GB" sz="3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360"/>
              </a:spcBef>
              <a:spcAft>
                <a:spcPts val="360"/>
              </a:spcAft>
            </a:pPr>
            <a:r>
              <a:rPr lang="ru-RU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операнд не число, унарный плюс преобразует его в число</a:t>
            </a:r>
          </a:p>
          <a:p>
            <a:pPr>
              <a:lnSpc>
                <a:spcPct val="107000"/>
              </a:lnSpc>
              <a:spcBef>
                <a:spcPts val="360"/>
              </a:spcBef>
              <a:spcAft>
                <a:spcPts val="360"/>
              </a:spcAft>
            </a:pPr>
            <a:r>
              <a:rPr lang="ru-RU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 же самое, что и </a:t>
            </a:r>
            <a:r>
              <a:rPr lang="ru-RU" sz="3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ru-RU" sz="3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(...)</a:t>
            </a:r>
            <a:endParaRPr lang="ru-RU" sz="3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74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53303" y="190583"/>
            <a:ext cx="668542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 сравнения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89305" y="1621701"/>
            <a:ext cx="8511396" cy="297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360"/>
              </a:spcBef>
              <a:spcAft>
                <a:spcPts val="36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3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Больше/меньше: a &gt; b, a &lt; b</a:t>
            </a:r>
            <a:endParaRPr lang="ru-RU" sz="3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360"/>
              </a:spcBef>
              <a:spcAft>
                <a:spcPts val="36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3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Больше/меньше или равно: a &gt;= b, a &lt;= b</a:t>
            </a:r>
            <a:endParaRPr lang="ru-RU" sz="3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360"/>
              </a:spcBef>
              <a:spcAft>
                <a:spcPts val="36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3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Равно: a == b(приведение к числу)</a:t>
            </a:r>
            <a:endParaRPr lang="ru-RU" sz="3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360"/>
              </a:spcBef>
              <a:spcAft>
                <a:spcPts val="36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3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равно. a != b</a:t>
            </a:r>
            <a:endParaRPr lang="ru-RU" sz="3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360"/>
              </a:spcBef>
              <a:spcAft>
                <a:spcPts val="36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3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Строго равно: a === b(без приведения)</a:t>
            </a:r>
            <a:endParaRPr lang="ru-RU" sz="3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735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93161" y="190583"/>
            <a:ext cx="800571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</a:t>
            </a:r>
            <a:r>
              <a:rPr lang="en-GB" sz="5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r>
              <a:rPr lang="ru-RU" sz="5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GB" sz="5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undefined</a:t>
            </a:r>
            <a:endParaRPr lang="ru-RU" sz="5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664" y="1502014"/>
            <a:ext cx="9575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== null </a:t>
            </a:r>
            <a:r>
              <a:rPr lang="ru-RU" sz="3000" dirty="0"/>
              <a:t>и</a:t>
            </a:r>
            <a:r>
              <a:rPr lang="en-GB" sz="3000" dirty="0"/>
              <a:t> undefined </a:t>
            </a:r>
            <a:r>
              <a:rPr lang="ru-RU" sz="3000" dirty="0"/>
              <a:t>равны только друг другу </a:t>
            </a:r>
          </a:p>
          <a:p>
            <a:r>
              <a:rPr lang="en-GB" sz="3000" dirty="0"/>
              <a:t>&gt;, &lt;, &gt;=, &lt;= </a:t>
            </a:r>
            <a:r>
              <a:rPr lang="ru-RU" sz="3000" dirty="0"/>
              <a:t>приводятся к числам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00664" y="29673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0); 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 false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0);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 false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 0);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true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52800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12194" y="190583"/>
            <a:ext cx="596766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Условное ветвление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231940" y="1119547"/>
            <a:ext cx="443110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(condition) {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//do this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//do that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77825" y="1119547"/>
            <a:ext cx="629440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(x) {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'value1'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:  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A31515"/>
                </a:solidFill>
                <a:latin typeface="Consolas" panose="020B0609020204030204" pitchFamily="49" charset="0"/>
              </a:rPr>
              <a:t>'value2'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:  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236272" y="3899941"/>
            <a:ext cx="5968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result = condition ? value1 : value2;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66516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56131" y="190583"/>
            <a:ext cx="227979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Циклы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24262" y="15610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(condition) {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456098" y="1561077"/>
            <a:ext cx="3896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(condition);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924262" y="390752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8805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12807" y="190583"/>
            <a:ext cx="596644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Объявление функции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78303" y="2034728"/>
            <a:ext cx="108261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(arg1, arg2 =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"Значение по умолчанию"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/* тело функции */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можно добавить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return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93654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88625" y="190583"/>
            <a:ext cx="821474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выражения</a:t>
            </a:r>
            <a:endParaRPr lang="en-GB" sz="4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55298" y="1733758"/>
            <a:ext cx="86494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sayHi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alert(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Привет"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55298" y="3780040"/>
            <a:ext cx="10590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sayHi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код функции 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sayHi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вызывается </a:t>
            </a:r>
            <a:r>
              <a:rPr lang="ru-RU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sayHi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alert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 выведет значение,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возвращаемое функцией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81708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48550" y="190583"/>
            <a:ext cx="669491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Стрелочные функции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43155" y="1880407"/>
            <a:ext cx="86494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33600" y="1187909"/>
            <a:ext cx="8170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name = (arg1, arg2, ...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=&gt; expression;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2219" y="2208362"/>
            <a:ext cx="49141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sum = (a, b) =&gt; a + b;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Более короткая форма для: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sum =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(a, b) {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a + b;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alert(sum(1, 2));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 3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740106" y="2111239"/>
            <a:ext cx="44224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sum = (a, b) =&gt; {  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result = a + b;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result; 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60524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5317" y="190583"/>
            <a:ext cx="1084136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стрелочной функции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048000" y="282883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99891" y="1843995"/>
            <a:ext cx="819221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prompt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</a:rPr>
              <a:t>"Сколько Вам лет?"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, 18);</a:t>
            </a:r>
          </a:p>
          <a:p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welcome = (age &lt; 18) ?</a:t>
            </a: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() =&gt; alert(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</a:rPr>
              <a:t>Привет!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() =&gt; alert(</a:t>
            </a:r>
            <a:r>
              <a:rPr lang="en-GB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800" dirty="0">
                <a:solidFill>
                  <a:srgbClr val="A31515"/>
                </a:solidFill>
                <a:latin typeface="Consolas" panose="020B0609020204030204" pitchFamily="49" charset="0"/>
              </a:rPr>
              <a:t>Здравствуйте!"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welcome();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81436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81158" y="190583"/>
            <a:ext cx="282968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000" y="1052357"/>
            <a:ext cx="11160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Ссылочный тип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- пары ключ-значение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95381" y="30860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//создание пустого объекта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user =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Object(); </a:t>
            </a: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user = {};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16000" y="3086047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objectName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member1Name: member1Value,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member2Name: member2Value,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method1: function(arg1){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	…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9846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6000" y="560717"/>
            <a:ext cx="11160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Интерпретируемый язык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Выполняется на стороне клиента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платформы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работать на сервере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47211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28446" y="86199"/>
            <a:ext cx="1045521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person =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name: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'Bob'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'Smith'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age: 32,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gender: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'male'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interests: [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'music'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'skiing'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'likes birds'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info: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alert(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.name.firstName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.name.lastName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 is 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 years old. He likes 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.interests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 and 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.interests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greeting() {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alert(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'Hi! I\'m '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.name.firstName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.name.lastName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person.info();</a:t>
            </a: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person.greeting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person[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'likes birds'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514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22147" y="190583"/>
            <a:ext cx="8347733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объектов с помощью</a:t>
            </a:r>
          </a:p>
          <a:p>
            <a:pPr algn="ctr"/>
            <a:r>
              <a:rPr lang="ru-RU" sz="4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конструктора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58816" y="1989690"/>
            <a:ext cx="71311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User(name) {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.name = name;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.isAdmin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user =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User(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alert(user.name);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Вася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user.isAdmin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 false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63869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81158" y="190583"/>
            <a:ext cx="282968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41562" y="1862327"/>
            <a:ext cx="80110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user = {};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user.noSuchProperty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=== undefined);  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41562" y="2998869"/>
            <a:ext cx="4092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"age"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person);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41562" y="1052356"/>
            <a:ext cx="95149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Проверка на существование свойства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41562" y="450634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key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person) {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alert(key);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41562" y="3766080"/>
            <a:ext cx="531542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/>
              <a:t>Все методы и свойства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1131469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895992" y="190583"/>
            <a:ext cx="240001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72206" y="1456478"/>
            <a:ext cx="83666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000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GB" sz="3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z="3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3000" dirty="0">
                <a:solidFill>
                  <a:srgbClr val="008000"/>
                </a:solidFill>
                <a:latin typeface="Consolas" panose="020B0609020204030204" pitchFamily="49" charset="0"/>
              </a:rPr>
              <a:t>// методы класса</a:t>
            </a:r>
            <a:endParaRPr lang="ru-RU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3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30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GB" sz="3000" dirty="0">
                <a:solidFill>
                  <a:srgbClr val="000000"/>
                </a:solidFill>
                <a:latin typeface="Consolas" panose="020B0609020204030204" pitchFamily="49" charset="0"/>
              </a:rPr>
              <a:t>() { ... }</a:t>
            </a:r>
          </a:p>
          <a:p>
            <a:r>
              <a:rPr lang="en-GB" sz="3000" dirty="0">
                <a:solidFill>
                  <a:srgbClr val="000000"/>
                </a:solidFill>
                <a:latin typeface="Consolas" panose="020B0609020204030204" pitchFamily="49" charset="0"/>
              </a:rPr>
              <a:t>    method1() { ... }</a:t>
            </a:r>
          </a:p>
          <a:p>
            <a:r>
              <a:rPr lang="en-GB" sz="3000" dirty="0">
                <a:solidFill>
                  <a:srgbClr val="000000"/>
                </a:solidFill>
                <a:latin typeface="Consolas" panose="020B0609020204030204" pitchFamily="49" charset="0"/>
              </a:rPr>
              <a:t>    method2() { ... }</a:t>
            </a:r>
          </a:p>
          <a:p>
            <a:r>
              <a:rPr lang="en-GB" sz="3000" dirty="0">
                <a:solidFill>
                  <a:srgbClr val="000000"/>
                </a:solidFill>
                <a:latin typeface="Consolas" panose="020B0609020204030204" pitchFamily="49" charset="0"/>
              </a:rPr>
              <a:t>    method3() { ... }</a:t>
            </a:r>
          </a:p>
          <a:p>
            <a:r>
              <a:rPr lang="ru-RU" sz="300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ru-RU" sz="3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265260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895992" y="190583"/>
            <a:ext cx="240001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23977" y="1052357"/>
            <a:ext cx="1113382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(name, age) {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.name = name;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info()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console.log(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.name +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is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years old."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person1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"Mike"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,25);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//создание объекта класса</a:t>
            </a:r>
            <a:endParaRPr lang="en-GB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Person);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// function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0691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E2A95852-CD34-4C0A-AC46-B1E04403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3606"/>
          </a:xfrm>
        </p:spPr>
        <p:txBody>
          <a:bodyPr>
            <a:normAutofit fontScale="90000"/>
          </a:bodyPr>
          <a:lstStyle/>
          <a:p>
            <a:r>
              <a:rPr lang="en-US" dirty="0"/>
              <a:t>DOM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A145E4F9-3EAB-449E-8226-AF79CC6BC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4038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DOM (Document Object Model)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DOM</a:t>
            </a:r>
            <a:r>
              <a:rPr lang="ru-RU" b="1" dirty="0"/>
              <a:t> – это объектная модель документа, которую браузер создаёт в памяти компьютера на основании </a:t>
            </a:r>
            <a:r>
              <a:rPr lang="en-US" b="1" dirty="0"/>
              <a:t>HTML</a:t>
            </a:r>
            <a:r>
              <a:rPr lang="ru-RU" b="1" dirty="0"/>
              <a:t>-кода, полученного им от сервера.</a:t>
            </a:r>
            <a:endParaRPr lang="ru-RU" dirty="0"/>
          </a:p>
        </p:txBody>
      </p:sp>
      <p:pic>
        <p:nvPicPr>
          <p:cNvPr id="10" name="Рисунок 9" descr="Что такое DOM и какую он играет роль?">
            <a:extLst>
              <a:ext uri="{FF2B5EF4-FFF2-40B4-BE49-F238E27FC236}">
                <a16:creationId xmlns:a16="http://schemas.microsoft.com/office/drawing/2014/main" id="{9D50232D-DE0E-44AD-AE3F-19175B1EDB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660" y="3075741"/>
            <a:ext cx="8858679" cy="30964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2554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Исходный код веб-страницы, который получает браузер Chrome, доступен во вкладке Source на панели Инструменты веб-разработчика">
            <a:extLst>
              <a:ext uri="{FF2B5EF4-FFF2-40B4-BE49-F238E27FC236}">
                <a16:creationId xmlns:a16="http://schemas.microsoft.com/office/drawing/2014/main" id="{B3A8D173-E772-4097-99C5-3A92A7251D33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50" y="1097061"/>
            <a:ext cx="64770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Представление DOM-дерева в виде HTML-кода в браузере Chrome">
            <a:extLst>
              <a:ext uri="{FF2B5EF4-FFF2-40B4-BE49-F238E27FC236}">
                <a16:creationId xmlns:a16="http://schemas.microsoft.com/office/drawing/2014/main" id="{2875F1DA-915D-4BA1-AF22-48647E4B8B1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644" y="2986482"/>
            <a:ext cx="6566147" cy="32830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C4EC65-8F72-442D-AF0C-E95C7F249610}"/>
              </a:ext>
            </a:extLst>
          </p:cNvPr>
          <p:cNvSpPr txBox="1"/>
          <p:nvPr/>
        </p:nvSpPr>
        <p:spPr>
          <a:xfrm>
            <a:off x="648070" y="343008"/>
            <a:ext cx="593916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spc="-5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DOM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952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C4EC65-8F72-442D-AF0C-E95C7F249610}"/>
              </a:ext>
            </a:extLst>
          </p:cNvPr>
          <p:cNvSpPr txBox="1"/>
          <p:nvPr/>
        </p:nvSpPr>
        <p:spPr>
          <a:xfrm>
            <a:off x="648070" y="343008"/>
            <a:ext cx="593916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spc="-5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DOM</a:t>
            </a:r>
            <a:endParaRPr lang="ru-RU" dirty="0"/>
          </a:p>
        </p:txBody>
      </p:sp>
      <p:pic>
        <p:nvPicPr>
          <p:cNvPr id="6" name="Рисунок 5" descr="jsexpert] Понятный JavaScript (Middle) - Part 2 - Javascript -  Coursehunters community (Beta)">
            <a:extLst>
              <a:ext uri="{FF2B5EF4-FFF2-40B4-BE49-F238E27FC236}">
                <a16:creationId xmlns:a16="http://schemas.microsoft.com/office/drawing/2014/main" id="{EEC80414-4849-450A-8768-EDBF659F9E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98" y="866790"/>
            <a:ext cx="7164528" cy="2462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Document Object Model - Wikipedia">
            <a:extLst>
              <a:ext uri="{FF2B5EF4-FFF2-40B4-BE49-F238E27FC236}">
                <a16:creationId xmlns:a16="http://schemas.microsoft.com/office/drawing/2014/main" id="{7FF525C1-8BCF-4FFB-A1DB-040C7C7A354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99" y="1325052"/>
            <a:ext cx="4633547" cy="4797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57581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C4EC65-8F72-442D-AF0C-E95C7F249610}"/>
              </a:ext>
            </a:extLst>
          </p:cNvPr>
          <p:cNvSpPr txBox="1"/>
          <p:nvPr/>
        </p:nvSpPr>
        <p:spPr>
          <a:xfrm>
            <a:off x="648070" y="343008"/>
            <a:ext cx="593916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DOM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14C5CB3-6B11-4A49-8E9F-9A68220BB3FE}"/>
              </a:ext>
            </a:extLst>
          </p:cNvPr>
          <p:cNvSpPr/>
          <p:nvPr/>
        </p:nvSpPr>
        <p:spPr>
          <a:xfrm>
            <a:off x="1941250" y="1621587"/>
            <a:ext cx="9291962" cy="2837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solidFill>
                  <a:srgbClr val="70809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заменим цвет фона на красный,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8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sz="28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28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28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A67F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"red"</a:t>
            </a:r>
            <a:r>
              <a:rPr lang="en-US" sz="28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dirty="0">
                <a:solidFill>
                  <a:srgbClr val="70809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а через секунду вернём как было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807720" algn="l"/>
              </a:tabLst>
            </a:pPr>
            <a:r>
              <a:rPr lang="en-US" sz="28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en-US" sz="28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(()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A67F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sz="28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28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28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A67F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US" sz="28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US" sz="28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0947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2251EA-CD10-4B9F-BE71-952E91ECC8B8}"/>
              </a:ext>
            </a:extLst>
          </p:cNvPr>
          <p:cNvSpPr txBox="1"/>
          <p:nvPr/>
        </p:nvSpPr>
        <p:spPr>
          <a:xfrm>
            <a:off x="648070" y="343008"/>
            <a:ext cx="593916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Пример </a:t>
            </a:r>
            <a:r>
              <a:rPr lang="en-US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DOM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B0C11F5-E273-4D0F-AE15-FC6873916EFC}"/>
              </a:ext>
            </a:extLst>
          </p:cNvPr>
          <p:cNvSpPr/>
          <p:nvPr/>
        </p:nvSpPr>
        <p:spPr>
          <a:xfrm>
            <a:off x="685059" y="1424294"/>
            <a:ext cx="58651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&lt;!</a:t>
            </a:r>
            <a:r>
              <a:rPr lang="en-US" sz="3200" dirty="0">
                <a:solidFill>
                  <a:srgbClr val="70809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DOCTYPE HTML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32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html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32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32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32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ru-RU" sz="32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О лосях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32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en-US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u-RU" sz="3200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ru-RU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ru-RU" sz="3200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r>
              <a:rPr lang="ru-RU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2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Правда о лосях.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u-RU" sz="3200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r>
              <a:rPr lang="ru-RU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u-RU" sz="3200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html</a:t>
            </a:r>
            <a:r>
              <a:rPr lang="ru-RU" sz="32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0AE917-06E3-4D6A-92FF-9EA79A87AA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00287" y="1424294"/>
            <a:ext cx="5685587" cy="45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4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6000" y="534838"/>
            <a:ext cx="11160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Стандарты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ES1(1997), ES2, ES3, ES4</a:t>
            </a:r>
            <a:endParaRPr lang="en-GB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2009(ES5)</a:t>
            </a:r>
            <a:endParaRPr lang="en-GB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2015(ES6)</a:t>
            </a:r>
            <a:endParaRPr lang="en-GB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ES2016, ES2017</a:t>
            </a:r>
            <a:r>
              <a:rPr lang="en-GB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ES2018, ES2019, ES2020</a:t>
            </a:r>
            <a:r>
              <a:rPr lang="ru-RU" altLang="ru-RU" sz="36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endParaRPr lang="ru-RU" altLang="ru-RU" sz="3600" dirty="0"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74189" y="2605980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97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C56D32-DDE1-47E3-B6CB-33EE58B06D5B}"/>
              </a:ext>
            </a:extLst>
          </p:cNvPr>
          <p:cNvSpPr txBox="1"/>
          <p:nvPr/>
        </p:nvSpPr>
        <p:spPr>
          <a:xfrm>
            <a:off x="648070" y="343008"/>
            <a:ext cx="593916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Пример </a:t>
            </a:r>
            <a:r>
              <a:rPr lang="en-US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DOM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94DEC45-0479-4EB4-AC38-2816AE9F819F}"/>
              </a:ext>
            </a:extLst>
          </p:cNvPr>
          <p:cNvSpPr/>
          <p:nvPr/>
        </p:nvSpPr>
        <p:spPr>
          <a:xfrm>
            <a:off x="639193" y="1518455"/>
            <a:ext cx="11276122" cy="735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en-US" sz="2000" dirty="0">
                <a:solidFill>
                  <a:srgbClr val="70809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DOCTYPE HTML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900"/>
              </a:spcAft>
            </a:pP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20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20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 лосях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20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20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Правда о лосях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20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D1BAF0-DEDE-4F3E-9B3D-40E0562DBB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19957" y="2497353"/>
            <a:ext cx="6152085" cy="339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8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97F59-5618-412D-978F-B0830E16C3C4}"/>
              </a:ext>
            </a:extLst>
          </p:cNvPr>
          <p:cNvSpPr txBox="1"/>
          <p:nvPr/>
        </p:nvSpPr>
        <p:spPr>
          <a:xfrm>
            <a:off x="648070" y="343008"/>
            <a:ext cx="593916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00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Автоисправление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E86C9A-26F8-4B30-99DD-EE219F8627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72666" y="1585333"/>
            <a:ext cx="8646667" cy="315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702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67765-0019-4DF4-A2BE-EB2EC97891EE}"/>
              </a:ext>
            </a:extLst>
          </p:cNvPr>
          <p:cNvSpPr txBox="1"/>
          <p:nvPr/>
        </p:nvSpPr>
        <p:spPr>
          <a:xfrm>
            <a:off x="648070" y="343008"/>
            <a:ext cx="593916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Другие типы узлов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793008C-7B2B-409A-85CD-4BD1FC404B35}"/>
              </a:ext>
            </a:extLst>
          </p:cNvPr>
          <p:cNvSpPr/>
          <p:nvPr/>
        </p:nvSpPr>
        <p:spPr>
          <a:xfrm>
            <a:off x="648070" y="1363023"/>
            <a:ext cx="6859480" cy="4413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ru-RU" sz="2400" dirty="0">
                <a:solidFill>
                  <a:srgbClr val="70809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DOCTYPE HTML</a:t>
            </a:r>
            <a:r>
              <a:rPr lang="ru-RU" sz="2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400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2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400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ru-RU" sz="2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Правда о лосях.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400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ru-RU" sz="2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400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ru-RU" sz="2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4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Лось -- животное хитрое</a:t>
            </a:r>
            <a:r>
              <a:rPr lang="ru-RU" sz="2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ru-RU" sz="2400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ru-RU" sz="2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400" dirty="0">
                <a:solidFill>
                  <a:srgbClr val="70809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 комментарий --&gt;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400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ru-RU" sz="2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4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...и коварное!</a:t>
            </a:r>
            <a:r>
              <a:rPr lang="ru-RU" sz="2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ru-RU" sz="2400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ru-RU" sz="2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ru-RU" sz="2400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ru-RU" sz="2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ru-RU" sz="2400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ru-RU" sz="2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ru-RU" sz="2400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24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FE0426-F86B-4C81-9DF0-D1F09307AE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27543" y="343008"/>
            <a:ext cx="4616387" cy="582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244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979965-2F20-44EE-89DE-122F20E386B6}"/>
              </a:ext>
            </a:extLst>
          </p:cNvPr>
          <p:cNvSpPr txBox="1"/>
          <p:nvPr/>
        </p:nvSpPr>
        <p:spPr>
          <a:xfrm>
            <a:off x="648070" y="343008"/>
            <a:ext cx="799878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Навигация по </a:t>
            </a:r>
            <a:r>
              <a:rPr lang="en-US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DOM-</a:t>
            </a:r>
            <a:r>
              <a:rPr lang="ru-RU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элементам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FC36BD-C788-498C-8156-7CF7981791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92786" y="1097061"/>
            <a:ext cx="5406427" cy="489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7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979965-2F20-44EE-89DE-122F20E386B6}"/>
              </a:ext>
            </a:extLst>
          </p:cNvPr>
          <p:cNvSpPr txBox="1"/>
          <p:nvPr/>
        </p:nvSpPr>
        <p:spPr>
          <a:xfrm>
            <a:off x="648070" y="343008"/>
            <a:ext cx="799878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Навигация по </a:t>
            </a:r>
            <a:r>
              <a:rPr lang="en-US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DOM-</a:t>
            </a:r>
            <a:r>
              <a:rPr lang="ru-RU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элементам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FC36BD-C788-498C-8156-7CF7981791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0204" y="1097061"/>
            <a:ext cx="5406427" cy="4899781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790DA28-2286-48A4-B253-17110D003A84}"/>
              </a:ext>
            </a:extLst>
          </p:cNvPr>
          <p:cNvSpPr/>
          <p:nvPr/>
        </p:nvSpPr>
        <p:spPr>
          <a:xfrm>
            <a:off x="5779647" y="1703023"/>
            <a:ext cx="6101350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2800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800" b="1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2800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 = </a:t>
            </a:r>
            <a:r>
              <a:rPr lang="ru-RU" sz="2800" b="1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document.documentElement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C73930C-FC59-42EC-9FA8-6FB6634F6EAA}"/>
              </a:ext>
            </a:extLst>
          </p:cNvPr>
          <p:cNvSpPr/>
          <p:nvPr/>
        </p:nvSpPr>
        <p:spPr>
          <a:xfrm>
            <a:off x="6776714" y="2839579"/>
            <a:ext cx="4107215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2800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800" b="1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ru-RU" sz="2800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 = </a:t>
            </a:r>
            <a:r>
              <a:rPr lang="ru-RU" sz="2800" b="1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document.body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5BD56DC-30EC-49F4-8CC1-6AF05D055B9F}"/>
              </a:ext>
            </a:extLst>
          </p:cNvPr>
          <p:cNvSpPr/>
          <p:nvPr/>
        </p:nvSpPr>
        <p:spPr>
          <a:xfrm>
            <a:off x="6797552" y="3976135"/>
            <a:ext cx="4065537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2800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 = </a:t>
            </a:r>
            <a:r>
              <a:rPr lang="en-US" sz="2800" b="1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document.head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718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016103-B571-4001-A582-B2B803684D96}"/>
              </a:ext>
            </a:extLst>
          </p:cNvPr>
          <p:cNvSpPr txBox="1"/>
          <p:nvPr/>
        </p:nvSpPr>
        <p:spPr>
          <a:xfrm>
            <a:off x="648070" y="343008"/>
            <a:ext cx="799878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Навигация по </a:t>
            </a:r>
            <a:r>
              <a:rPr lang="en-US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DOM-</a:t>
            </a:r>
            <a:r>
              <a:rPr lang="ru-RU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элементам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4BB0B6D-8F9B-419D-BDC0-AFCC554630C7}"/>
              </a:ext>
            </a:extLst>
          </p:cNvPr>
          <p:cNvSpPr/>
          <p:nvPr/>
        </p:nvSpPr>
        <p:spPr>
          <a:xfrm>
            <a:off x="1288742" y="1166842"/>
            <a:ext cx="99533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html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script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alert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Из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HEAD: 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67F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document</a:t>
            </a:r>
            <a:r>
              <a:rPr lang="en-US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0809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null, &lt;body&gt; </a:t>
            </a:r>
            <a:r>
              <a:rPr lang="ru-RU" dirty="0">
                <a:solidFill>
                  <a:srgbClr val="70809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ещё нет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script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script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alert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ru-RU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Из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BODY: 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67F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document</a:t>
            </a:r>
            <a:r>
              <a:rPr lang="en-US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0809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70809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HTMLBodyElement</a:t>
            </a:r>
            <a:r>
              <a:rPr lang="en-US" dirty="0">
                <a:solidFill>
                  <a:srgbClr val="70809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ru-RU" dirty="0">
                <a:solidFill>
                  <a:srgbClr val="70809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теперь он есть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script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html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9205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C76A35-A61F-4F35-8C31-6EABB4FD07CC}"/>
              </a:ext>
            </a:extLst>
          </p:cNvPr>
          <p:cNvSpPr txBox="1"/>
          <p:nvPr/>
        </p:nvSpPr>
        <p:spPr>
          <a:xfrm>
            <a:off x="648069" y="343008"/>
            <a:ext cx="926828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Дети: </a:t>
            </a:r>
            <a:r>
              <a:rPr lang="en-US" sz="4300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childNodes</a:t>
            </a:r>
            <a:r>
              <a:rPr lang="en-US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, </a:t>
            </a:r>
            <a:r>
              <a:rPr lang="en-US" sz="4300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firstChild</a:t>
            </a:r>
            <a:r>
              <a:rPr lang="en-US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, </a:t>
            </a:r>
            <a:r>
              <a:rPr lang="en-US" sz="4300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lastChild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023331C-4771-44FF-9F4A-CD443A536723}"/>
              </a:ext>
            </a:extLst>
          </p:cNvPr>
          <p:cNvSpPr/>
          <p:nvPr/>
        </p:nvSpPr>
        <p:spPr>
          <a:xfrm>
            <a:off x="648069" y="20651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solidFill>
                  <a:srgbClr val="333333"/>
                </a:solidFill>
                <a:ea typeface="Calibri" panose="020F0502020204030204" pitchFamily="34" charset="0"/>
              </a:rPr>
              <a:t>Дочерние узлы (или дети)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 – элементы, которые являются непосредственными детьми узла.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5F9219E-72C6-4630-B5E4-D463CFAA5415}"/>
              </a:ext>
            </a:extLst>
          </p:cNvPr>
          <p:cNvSpPr/>
          <p:nvPr/>
        </p:nvSpPr>
        <p:spPr>
          <a:xfrm>
            <a:off x="648069" y="3287492"/>
            <a:ext cx="6096000" cy="67044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  <a:spcBef>
                <a:spcPts val="360"/>
              </a:spcBef>
              <a:spcAft>
                <a:spcPts val="360"/>
              </a:spcAft>
              <a:buSzPts val="1000"/>
              <a:tabLst>
                <a:tab pos="457200" algn="l"/>
              </a:tabLst>
            </a:pPr>
            <a:r>
              <a:rPr lang="ru-RU" b="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Потомки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– все элементы, которые лежат внутри данного, включая детей, их детей и т.д.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45774E9-5D8A-417C-8304-1200FCA82717}"/>
              </a:ext>
            </a:extLst>
          </p:cNvPr>
          <p:cNvSpPr/>
          <p:nvPr/>
        </p:nvSpPr>
        <p:spPr>
          <a:xfrm>
            <a:off x="7401017" y="2388272"/>
            <a:ext cx="41429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</a:rPr>
              <a:t>Начало</a:t>
            </a:r>
            <a:r>
              <a:rPr lang="ru-RU" dirty="0">
                <a:solidFill>
                  <a:srgbClr val="999999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</a:rPr>
              <a:t>Информация</a:t>
            </a:r>
            <a:r>
              <a:rPr lang="ru-RU" dirty="0">
                <a:solidFill>
                  <a:srgbClr val="999999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9553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0FADD9-5C9C-4BF3-B07D-52A385A2C2D6}"/>
              </a:ext>
            </a:extLst>
          </p:cNvPr>
          <p:cNvSpPr txBox="1"/>
          <p:nvPr/>
        </p:nvSpPr>
        <p:spPr>
          <a:xfrm>
            <a:off x="648069" y="343008"/>
            <a:ext cx="926828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Дети: </a:t>
            </a:r>
            <a:r>
              <a:rPr lang="en-US" sz="4300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childNodes</a:t>
            </a:r>
            <a:r>
              <a:rPr lang="en-US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, </a:t>
            </a:r>
            <a:r>
              <a:rPr lang="en-US" sz="4300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firstChild</a:t>
            </a:r>
            <a:r>
              <a:rPr lang="en-US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, </a:t>
            </a:r>
            <a:r>
              <a:rPr lang="en-US" sz="4300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lastChild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68ADEC8-77AE-4D2C-AE57-680EAC5D28A4}"/>
              </a:ext>
            </a:extLst>
          </p:cNvPr>
          <p:cNvSpPr/>
          <p:nvPr/>
        </p:nvSpPr>
        <p:spPr>
          <a:xfrm>
            <a:off x="1012055" y="1097061"/>
            <a:ext cx="106975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</a:rPr>
              <a:t>Начало</a:t>
            </a:r>
            <a:r>
              <a:rPr lang="ru-RU" dirty="0">
                <a:solidFill>
                  <a:srgbClr val="999999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</a:rPr>
              <a:t>Информация</a:t>
            </a:r>
            <a:r>
              <a:rPr lang="ru-RU" dirty="0">
                <a:solidFill>
                  <a:srgbClr val="999999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</a:rPr>
              <a:t>Конец</a:t>
            </a:r>
            <a:r>
              <a:rPr lang="ru-RU" dirty="0">
                <a:solidFill>
                  <a:srgbClr val="999999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77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7AA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7F5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body</a:t>
            </a:r>
            <a:r>
              <a:rPr lang="en-US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childNodes</a:t>
            </a:r>
            <a:r>
              <a:rPr lang="en-US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67F59"/>
                </a:solidFill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</a:rPr>
              <a:t>						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body</a:t>
            </a:r>
            <a:r>
              <a:rPr lang="en-US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childNodes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8090"/>
                </a:solidFill>
                <a:latin typeface="Consolas" panose="020B0609020204030204" pitchFamily="49" charset="0"/>
              </a:rPr>
              <a:t>// Text, DIV, Text, UL, ..., SCRIPT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...</a:t>
            </a: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</a:rPr>
              <a:t>какой-то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HTML-</a:t>
            </a: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</a:rPr>
              <a:t>код... </a:t>
            </a:r>
          </a:p>
          <a:p>
            <a:r>
              <a:rPr lang="ru-RU" dirty="0">
                <a:solidFill>
                  <a:srgbClr val="999999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41416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C365B1-ADD1-4575-B05F-91FD8363A1EC}"/>
              </a:ext>
            </a:extLst>
          </p:cNvPr>
          <p:cNvSpPr txBox="1"/>
          <p:nvPr/>
        </p:nvSpPr>
        <p:spPr>
          <a:xfrm>
            <a:off x="648069" y="343008"/>
            <a:ext cx="926828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Дети: </a:t>
            </a:r>
            <a:r>
              <a:rPr lang="en-US" sz="4300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childNodes</a:t>
            </a:r>
            <a:r>
              <a:rPr lang="en-US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, </a:t>
            </a:r>
            <a:r>
              <a:rPr lang="en-US" sz="4300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firstChild</a:t>
            </a:r>
            <a:r>
              <a:rPr lang="en-US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, </a:t>
            </a:r>
            <a:r>
              <a:rPr lang="en-US" sz="4300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lastChild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B19102A-4685-4AA3-9A66-53A809D807DC}"/>
              </a:ext>
            </a:extLst>
          </p:cNvPr>
          <p:cNvSpPr/>
          <p:nvPr/>
        </p:nvSpPr>
        <p:spPr>
          <a:xfrm>
            <a:off x="1154159" y="1877173"/>
            <a:ext cx="42146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firstChild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и </a:t>
            </a:r>
            <a:r>
              <a:rPr lang="ru-RU" sz="3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lastChild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1395D48-48E8-4AC2-BB89-73CB511AF66A}"/>
              </a:ext>
            </a:extLst>
          </p:cNvPr>
          <p:cNvSpPr/>
          <p:nvPr/>
        </p:nvSpPr>
        <p:spPr>
          <a:xfrm>
            <a:off x="648069" y="3112492"/>
            <a:ext cx="8945733" cy="971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900"/>
              </a:spcAft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elem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childNodes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[0]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= = =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elem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firstChild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just">
              <a:lnSpc>
                <a:spcPct val="107000"/>
              </a:lnSpc>
              <a:spcAft>
                <a:spcPts val="900"/>
              </a:spcAft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elem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childNodes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[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elem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childNodes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length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1]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= = =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elem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lastChild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8037AB1-BB67-42F0-9311-531B56181A09}"/>
              </a:ext>
            </a:extLst>
          </p:cNvPr>
          <p:cNvSpPr/>
          <p:nvPr/>
        </p:nvSpPr>
        <p:spPr>
          <a:xfrm>
            <a:off x="1154159" y="4672964"/>
            <a:ext cx="3401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elem.hasChildNodes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1868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42F6B-160B-47E3-8803-0DC2AAE11CCB}"/>
              </a:ext>
            </a:extLst>
          </p:cNvPr>
          <p:cNvSpPr txBox="1"/>
          <p:nvPr/>
        </p:nvSpPr>
        <p:spPr>
          <a:xfrm>
            <a:off x="648069" y="343008"/>
            <a:ext cx="926828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DOM-</a:t>
            </a:r>
            <a:r>
              <a:rPr lang="ru-RU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коллекции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7215170-9232-4B89-9AFF-40E9CE651477}"/>
              </a:ext>
            </a:extLst>
          </p:cNvPr>
          <p:cNvSpPr/>
          <p:nvPr/>
        </p:nvSpPr>
        <p:spPr>
          <a:xfrm>
            <a:off x="648069" y="1339179"/>
            <a:ext cx="7329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1.	Для перебора коллекции мы можем использовать </a:t>
            </a:r>
            <a:r>
              <a:rPr lang="ru-RU" sz="2000" dirty="0" err="1"/>
              <a:t>for</a:t>
            </a:r>
            <a:r>
              <a:rPr lang="ru-RU" sz="2000" dirty="0"/>
              <a:t>…</a:t>
            </a:r>
            <a:r>
              <a:rPr lang="ru-RU" sz="2000" dirty="0" err="1"/>
              <a:t>of</a:t>
            </a:r>
            <a:r>
              <a:rPr lang="ru-RU" sz="2000" dirty="0"/>
              <a:t>: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439A803-7D7C-4E22-B9A9-3DF2B8E47FB0}"/>
              </a:ext>
            </a:extLst>
          </p:cNvPr>
          <p:cNvSpPr/>
          <p:nvPr/>
        </p:nvSpPr>
        <p:spPr>
          <a:xfrm>
            <a:off x="648069" y="1981407"/>
            <a:ext cx="66641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7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7AA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node </a:t>
            </a:r>
            <a:r>
              <a:rPr lang="en-US" dirty="0">
                <a:solidFill>
                  <a:srgbClr val="0077AA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body</a:t>
            </a:r>
            <a:r>
              <a:rPr lang="en-US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childNodes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	alert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809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708090"/>
                </a:solidFill>
                <a:latin typeface="Consolas" panose="020B0609020204030204" pitchFamily="49" charset="0"/>
              </a:rPr>
              <a:t>покажет все узлы из коллекции</a:t>
            </a: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9CD16F4-D389-4201-A7AA-7753E5EA2099}"/>
              </a:ext>
            </a:extLst>
          </p:cNvPr>
          <p:cNvSpPr/>
          <p:nvPr/>
        </p:nvSpPr>
        <p:spPr>
          <a:xfrm>
            <a:off x="648069" y="3241961"/>
            <a:ext cx="8315417" cy="374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360"/>
              </a:spcBef>
              <a:spcAft>
                <a:spcPts val="36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массивов не будут работать, потому что коллекция – это не массив: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ECB66CE-F212-44AB-A5C6-9B3DC6AC1114}"/>
              </a:ext>
            </a:extLst>
          </p:cNvPr>
          <p:cNvSpPr/>
          <p:nvPr/>
        </p:nvSpPr>
        <p:spPr>
          <a:xfrm>
            <a:off x="648069" y="3953164"/>
            <a:ext cx="11017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document.body.childNodes.filter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 undefined (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у коллекции нет метода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filter!)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313D710-6D78-482F-819E-A27790FE04E5}"/>
              </a:ext>
            </a:extLst>
          </p:cNvPr>
          <p:cNvSpPr/>
          <p:nvPr/>
        </p:nvSpPr>
        <p:spPr>
          <a:xfrm>
            <a:off x="648069" y="5177093"/>
            <a:ext cx="9593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alert( 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document.body.childNodes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).filter ); 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 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сделали массив</a:t>
            </a:r>
            <a:endParaRPr lang="ru-RU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86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6000" y="569343"/>
            <a:ext cx="11160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Нововведения в стандарте 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ES6: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Стрелочные функции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Шаблонные строки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let,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по умолчанию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23620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DEB0D7-0200-4535-B2EC-5BDE93C8B3EB}"/>
              </a:ext>
            </a:extLst>
          </p:cNvPr>
          <p:cNvSpPr txBox="1"/>
          <p:nvPr/>
        </p:nvSpPr>
        <p:spPr>
          <a:xfrm>
            <a:off x="648069" y="343008"/>
            <a:ext cx="926828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DOM-</a:t>
            </a:r>
            <a:r>
              <a:rPr lang="ru-RU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коллекции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18D66D2-3CDB-4C53-A95E-3E489EE5CAAD}"/>
              </a:ext>
            </a:extLst>
          </p:cNvPr>
          <p:cNvSpPr/>
          <p:nvPr/>
        </p:nvSpPr>
        <p:spPr>
          <a:xfrm>
            <a:off x="648069" y="1608470"/>
            <a:ext cx="6781665" cy="530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>
              <a:lnSpc>
                <a:spcPct val="107000"/>
              </a:lnSpc>
              <a:spcAft>
                <a:spcPts val="0"/>
              </a:spcAft>
            </a:pPr>
            <a:r>
              <a:rPr lang="ru-RU" sz="2800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DOM-коллекции – только для чтения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876270F-D078-47D4-A888-A13D53B77E28}"/>
              </a:ext>
            </a:extLst>
          </p:cNvPr>
          <p:cNvSpPr/>
          <p:nvPr/>
        </p:nvSpPr>
        <p:spPr>
          <a:xfrm>
            <a:off x="1079677" y="2316507"/>
            <a:ext cx="9493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не можем заменить один дочерний узел на другой, просто написав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childNodes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[i] = ....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16B6BDC-7AA0-490E-8D09-34EB27B10518}"/>
              </a:ext>
            </a:extLst>
          </p:cNvPr>
          <p:cNvSpPr/>
          <p:nvPr/>
        </p:nvSpPr>
        <p:spPr>
          <a:xfrm>
            <a:off x="648069" y="3135271"/>
            <a:ext cx="7935890" cy="468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используйте цикл </a:t>
            </a:r>
            <a:r>
              <a:rPr lang="ru-RU" sz="2400" b="1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2400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ru-RU" sz="2400" b="1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ru-RU" sz="2400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для перебора коллекций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7D6B197-ACB4-49F1-BD37-7B4A323ADDF5}"/>
              </a:ext>
            </a:extLst>
          </p:cNvPr>
          <p:cNvSpPr/>
          <p:nvPr/>
        </p:nvSpPr>
        <p:spPr>
          <a:xfrm>
            <a:off x="1916097" y="3798753"/>
            <a:ext cx="83598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script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809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rgbClr val="70809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выводит</a:t>
            </a:r>
            <a:r>
              <a:rPr lang="en-US" sz="2000" dirty="0">
                <a:solidFill>
                  <a:srgbClr val="70809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0, 1, length, item, values </a:t>
            </a:r>
            <a:r>
              <a:rPr lang="ru-RU" sz="2000" dirty="0">
                <a:solidFill>
                  <a:srgbClr val="70809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и другие свойства</a:t>
            </a:r>
            <a:r>
              <a:rPr lang="en-US" sz="2000" dirty="0">
                <a:solidFill>
                  <a:srgbClr val="70809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prop </a:t>
            </a:r>
            <a:r>
              <a:rPr lang="en-US" sz="2000" dirty="0">
                <a:solidFill>
                  <a:srgbClr val="0077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document</a:t>
            </a:r>
            <a:r>
              <a:rPr lang="en-US" sz="20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r>
              <a:rPr lang="en-US" sz="2000" dirty="0" err="1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childNodes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alert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prop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99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body</a:t>
            </a:r>
            <a:r>
              <a:rPr lang="ru-RU" sz="2000" dirty="0">
                <a:solidFill>
                  <a:srgbClr val="99999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4044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E8711-295F-43A4-8846-FF109CCDF701}"/>
              </a:ext>
            </a:extLst>
          </p:cNvPr>
          <p:cNvSpPr txBox="1"/>
          <p:nvPr/>
        </p:nvSpPr>
        <p:spPr>
          <a:xfrm>
            <a:off x="648069" y="343008"/>
            <a:ext cx="926828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Соседи и родитель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0BE452E-C3B3-40F9-A060-88EDFB16CE16}"/>
              </a:ext>
            </a:extLst>
          </p:cNvPr>
          <p:cNvSpPr/>
          <p:nvPr/>
        </p:nvSpPr>
        <p:spPr>
          <a:xfrm>
            <a:off x="648069" y="1300124"/>
            <a:ext cx="48253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3D903EC-FE8B-4F47-839B-07E147976B1E}"/>
              </a:ext>
            </a:extLst>
          </p:cNvPr>
          <p:cNvSpPr/>
          <p:nvPr/>
        </p:nvSpPr>
        <p:spPr>
          <a:xfrm>
            <a:off x="757561" y="3542592"/>
            <a:ext cx="113012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708090"/>
                </a:solidFill>
                <a:latin typeface="Consolas" panose="020B0609020204030204" pitchFamily="49" charset="0"/>
              </a:rPr>
              <a:t>// родителем &lt;</a:t>
            </a:r>
            <a:r>
              <a:rPr lang="en-US" dirty="0">
                <a:solidFill>
                  <a:srgbClr val="708090"/>
                </a:solidFill>
                <a:latin typeface="Consolas" panose="020B0609020204030204" pitchFamily="49" charset="0"/>
              </a:rPr>
              <a:t>body&gt; </a:t>
            </a:r>
            <a:r>
              <a:rPr lang="ru-RU" dirty="0">
                <a:solidFill>
                  <a:srgbClr val="708090"/>
                </a:solidFill>
                <a:latin typeface="Consolas" panose="020B0609020204030204" pitchFamily="49" charset="0"/>
              </a:rPr>
              <a:t>является &lt;</a:t>
            </a:r>
            <a:r>
              <a:rPr lang="en-US" dirty="0">
                <a:solidFill>
                  <a:srgbClr val="708090"/>
                </a:solidFill>
                <a:latin typeface="Consolas" panose="020B0609020204030204" pitchFamily="49" charset="0"/>
              </a:rPr>
              <a:t>html&gt;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body</a:t>
            </a:r>
            <a:r>
              <a:rPr lang="en-US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parentNode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7F59"/>
                </a:solidFill>
                <a:latin typeface="Consolas" panose="020B0609020204030204" pitchFamily="49" charset="0"/>
              </a:rPr>
              <a:t>===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documentElement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809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708090"/>
                </a:solidFill>
                <a:latin typeface="Consolas" panose="020B0609020204030204" pitchFamily="49" charset="0"/>
              </a:rPr>
              <a:t>выведет </a:t>
            </a:r>
            <a:r>
              <a:rPr lang="en-US" dirty="0">
                <a:solidFill>
                  <a:srgbClr val="708090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0809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708090"/>
                </a:solidFill>
                <a:latin typeface="Consolas" panose="020B0609020204030204" pitchFamily="49" charset="0"/>
              </a:rPr>
              <a:t>после &lt;</a:t>
            </a:r>
            <a:r>
              <a:rPr lang="en-US" dirty="0">
                <a:solidFill>
                  <a:srgbClr val="708090"/>
                </a:solidFill>
                <a:latin typeface="Consolas" panose="020B0609020204030204" pitchFamily="49" charset="0"/>
              </a:rPr>
              <a:t>head&gt; </a:t>
            </a:r>
            <a:r>
              <a:rPr lang="ru-RU" dirty="0">
                <a:solidFill>
                  <a:srgbClr val="708090"/>
                </a:solidFill>
                <a:latin typeface="Consolas" panose="020B0609020204030204" pitchFamily="49" charset="0"/>
              </a:rPr>
              <a:t>идёт &lt;</a:t>
            </a:r>
            <a:r>
              <a:rPr lang="en-US" dirty="0">
                <a:solidFill>
                  <a:srgbClr val="708090"/>
                </a:solidFill>
                <a:latin typeface="Consolas" panose="020B0609020204030204" pitchFamily="49" charset="0"/>
              </a:rPr>
              <a:t>body&gt;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head</a:t>
            </a:r>
            <a:r>
              <a:rPr lang="en-US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nextSibling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809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708090"/>
                </a:solidFill>
                <a:latin typeface="Consolas" panose="020B0609020204030204" pitchFamily="49" charset="0"/>
              </a:rPr>
              <a:t>HTMLBodyElement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0809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708090"/>
                </a:solidFill>
                <a:latin typeface="Consolas" panose="020B0609020204030204" pitchFamily="49" charset="0"/>
              </a:rPr>
              <a:t>перед &lt;</a:t>
            </a:r>
            <a:r>
              <a:rPr lang="en-US" dirty="0">
                <a:solidFill>
                  <a:srgbClr val="708090"/>
                </a:solidFill>
                <a:latin typeface="Consolas" panose="020B0609020204030204" pitchFamily="49" charset="0"/>
              </a:rPr>
              <a:t>body&gt; </a:t>
            </a:r>
            <a:r>
              <a:rPr lang="ru-RU" dirty="0">
                <a:solidFill>
                  <a:srgbClr val="708090"/>
                </a:solidFill>
                <a:latin typeface="Consolas" panose="020B0609020204030204" pitchFamily="49" charset="0"/>
              </a:rPr>
              <a:t>находится &lt;</a:t>
            </a:r>
            <a:r>
              <a:rPr lang="en-US" dirty="0">
                <a:solidFill>
                  <a:srgbClr val="708090"/>
                </a:solidFill>
                <a:latin typeface="Consolas" panose="020B0609020204030204" pitchFamily="49" charset="0"/>
              </a:rPr>
              <a:t>head&gt;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body</a:t>
            </a:r>
            <a:r>
              <a:rPr lang="en-US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previousSibling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809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708090"/>
                </a:solidFill>
                <a:latin typeface="Consolas" panose="020B0609020204030204" pitchFamily="49" charset="0"/>
              </a:rPr>
              <a:t>HTMLHeadElement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16579DD-3C44-4373-B718-D48E1397A07B}"/>
              </a:ext>
            </a:extLst>
          </p:cNvPr>
          <p:cNvSpPr/>
          <p:nvPr/>
        </p:nvSpPr>
        <p:spPr>
          <a:xfrm>
            <a:off x="1343808" y="2590633"/>
            <a:ext cx="2076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nextSibling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13D8F9A-DDE6-4092-A00A-21C9E2214B10}"/>
              </a:ext>
            </a:extLst>
          </p:cNvPr>
          <p:cNvSpPr/>
          <p:nvPr/>
        </p:nvSpPr>
        <p:spPr>
          <a:xfrm>
            <a:off x="4203896" y="2588986"/>
            <a:ext cx="2783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previousSibling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5ED00EF-B236-4C98-8224-A840D79CE101}"/>
              </a:ext>
            </a:extLst>
          </p:cNvPr>
          <p:cNvSpPr/>
          <p:nvPr/>
        </p:nvSpPr>
        <p:spPr>
          <a:xfrm>
            <a:off x="7978385" y="2588986"/>
            <a:ext cx="21002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parentNode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8457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90C551-B95D-40F8-8EBA-DC69DE0E0623}"/>
              </a:ext>
            </a:extLst>
          </p:cNvPr>
          <p:cNvSpPr txBox="1"/>
          <p:nvPr/>
        </p:nvSpPr>
        <p:spPr>
          <a:xfrm>
            <a:off x="648069" y="343008"/>
            <a:ext cx="926828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Навигация только по элементам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E6A2941-1975-4029-BD88-B6A8853363E7}"/>
              </a:ext>
            </a:extLst>
          </p:cNvPr>
          <p:cNvSpPr/>
          <p:nvPr/>
        </p:nvSpPr>
        <p:spPr>
          <a:xfrm>
            <a:off x="648069" y="1374650"/>
            <a:ext cx="101530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children 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коллекция детей, которые являются элементами.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firstElementChild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lastElementChild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и последний дочерний элемент.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previousElementSibling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nextElementSibling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соседи-элементы.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parentElement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родитель-элемент.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BFED0EC-1BC8-4805-9463-C417354D7510}"/>
              </a:ext>
            </a:extLst>
          </p:cNvPr>
          <p:cNvSpPr/>
          <p:nvPr/>
        </p:nvSpPr>
        <p:spPr>
          <a:xfrm>
            <a:off x="1979719" y="4085439"/>
            <a:ext cx="8821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documentElement</a:t>
            </a:r>
            <a:r>
              <a:rPr lang="en-US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parentNode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809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708090"/>
                </a:solidFill>
                <a:latin typeface="Consolas" panose="020B0609020204030204" pitchFamily="49" charset="0"/>
              </a:rPr>
              <a:t>выведет </a:t>
            </a:r>
            <a:r>
              <a:rPr lang="en-US" dirty="0">
                <a:solidFill>
                  <a:srgbClr val="708090"/>
                </a:solidFill>
                <a:latin typeface="Consolas" panose="020B0609020204030204" pitchFamily="49" charset="0"/>
              </a:rPr>
              <a:t>document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documentElement</a:t>
            </a:r>
            <a:r>
              <a:rPr lang="en-US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parentElement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809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708090"/>
                </a:solidFill>
                <a:latin typeface="Consolas" panose="020B0609020204030204" pitchFamily="49" charset="0"/>
              </a:rPr>
              <a:t>выведет </a:t>
            </a:r>
            <a:r>
              <a:rPr lang="en-US" dirty="0">
                <a:solidFill>
                  <a:srgbClr val="708090"/>
                </a:solidFill>
                <a:latin typeface="Consolas" panose="020B0609020204030204" pitchFamily="49" charset="0"/>
              </a:rPr>
              <a:t>null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DB66665-3FC6-42A3-9B70-668F5E1B9014}"/>
              </a:ext>
            </a:extLst>
          </p:cNvPr>
          <p:cNvSpPr/>
          <p:nvPr/>
        </p:nvSpPr>
        <p:spPr>
          <a:xfrm>
            <a:off x="1979719" y="5195790"/>
            <a:ext cx="8137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7AA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elem</a:t>
            </a:r>
            <a:r>
              <a:rPr lang="en-US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parentElement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809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708090"/>
                </a:solidFill>
                <a:latin typeface="Consolas" panose="020B0609020204030204" pitchFamily="49" charset="0"/>
              </a:rPr>
              <a:t>идти наверх до &lt;</a:t>
            </a:r>
            <a:r>
              <a:rPr lang="en-US" dirty="0">
                <a:solidFill>
                  <a:srgbClr val="708090"/>
                </a:solidFill>
                <a:latin typeface="Consolas" panose="020B0609020204030204" pitchFamily="49" charset="0"/>
              </a:rPr>
              <a:t>html&gt;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alert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25204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602645-619E-4647-BD02-CC1230078193}"/>
              </a:ext>
            </a:extLst>
          </p:cNvPr>
          <p:cNvSpPr txBox="1"/>
          <p:nvPr/>
        </p:nvSpPr>
        <p:spPr>
          <a:xfrm>
            <a:off x="648069" y="343008"/>
            <a:ext cx="926828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Навигация только по элементам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A8A20EE-E95E-4467-A93B-BE51AE5E41C1}"/>
              </a:ext>
            </a:extLst>
          </p:cNvPr>
          <p:cNvSpPr/>
          <p:nvPr/>
        </p:nvSpPr>
        <p:spPr>
          <a:xfrm>
            <a:off x="2564167" y="1026040"/>
            <a:ext cx="706366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</a:rPr>
              <a:t>Начало</a:t>
            </a:r>
            <a:r>
              <a:rPr lang="ru-RU" dirty="0">
                <a:solidFill>
                  <a:srgbClr val="999999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</a:rPr>
              <a:t>Информация</a:t>
            </a:r>
            <a:r>
              <a:rPr lang="ru-RU" dirty="0">
                <a:solidFill>
                  <a:srgbClr val="999999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</a:rPr>
              <a:t>Конец</a:t>
            </a:r>
            <a:r>
              <a:rPr lang="ru-RU" dirty="0">
                <a:solidFill>
                  <a:srgbClr val="999999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77AA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7AA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7AA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body</a:t>
            </a:r>
            <a:r>
              <a:rPr lang="en-US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children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	alert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8090"/>
                </a:solidFill>
                <a:latin typeface="Consolas" panose="020B0609020204030204" pitchFamily="49" charset="0"/>
              </a:rPr>
              <a:t>// DIV, UL, DIV, SCRIPT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	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... </a:t>
            </a:r>
          </a:p>
          <a:p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82996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39F1E8-FB80-4264-A71C-4436F9683D9A}"/>
              </a:ext>
            </a:extLst>
          </p:cNvPr>
          <p:cNvSpPr txBox="1"/>
          <p:nvPr/>
        </p:nvSpPr>
        <p:spPr>
          <a:xfrm>
            <a:off x="648069" y="343008"/>
            <a:ext cx="926828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Поиск: </a:t>
            </a:r>
            <a:r>
              <a:rPr lang="en-US" sz="4300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document.getElementById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A86F52F-A543-4BC6-9E13-45FA71135F3A}"/>
              </a:ext>
            </a:extLst>
          </p:cNvPr>
          <p:cNvSpPr/>
          <p:nvPr/>
        </p:nvSpPr>
        <p:spPr>
          <a:xfrm>
            <a:off x="3126419" y="1859339"/>
            <a:ext cx="593916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-content"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получить элемент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сделать его фон красным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elem.style.background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'red'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8525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C2B53F-1DC9-4E16-A6D4-31933B24A76A}"/>
              </a:ext>
            </a:extLst>
          </p:cNvPr>
          <p:cNvSpPr txBox="1"/>
          <p:nvPr/>
        </p:nvSpPr>
        <p:spPr>
          <a:xfrm>
            <a:off x="648069" y="343008"/>
            <a:ext cx="926828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Поиск: </a:t>
            </a:r>
            <a:r>
              <a:rPr lang="en-US" sz="4300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document.getElementById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293B022-A90A-4FD0-AB11-162CCF6A70AA}"/>
              </a:ext>
            </a:extLst>
          </p:cNvPr>
          <p:cNvSpPr/>
          <p:nvPr/>
        </p:nvSpPr>
        <p:spPr>
          <a:xfrm>
            <a:off x="648069" y="1628520"/>
            <a:ext cx="113397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-content"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Элемент</a:t>
            </a:r>
            <a:r>
              <a:rPr lang="ru-RU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-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ссылка на элемент с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id="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elem.style.background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'red'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внутри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id="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-content"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есть дефис, так что такой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id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 может служить именем переменной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 ...но мы можем обратиться к нему через квадратные скобки: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window['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-content']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4954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BD146C-019F-424C-AA6A-56009BD341CE}"/>
              </a:ext>
            </a:extLst>
          </p:cNvPr>
          <p:cNvSpPr txBox="1"/>
          <p:nvPr/>
        </p:nvSpPr>
        <p:spPr>
          <a:xfrm>
            <a:off x="648069" y="343008"/>
            <a:ext cx="926828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Поиск: </a:t>
            </a:r>
            <a:r>
              <a:rPr lang="en-US" sz="4300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document.getElementById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F430AB2-3407-4BA0-A7D9-0E3A1556241B}"/>
              </a:ext>
            </a:extLst>
          </p:cNvPr>
          <p:cNvSpPr/>
          <p:nvPr/>
        </p:nvSpPr>
        <p:spPr>
          <a:xfrm>
            <a:off x="2311153" y="2413337"/>
            <a:ext cx="84929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теперь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равен 5, а не &lt;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div id="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alert(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5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5890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628AF9-DF80-4A25-BE52-ACF288DC580E}"/>
              </a:ext>
            </a:extLst>
          </p:cNvPr>
          <p:cNvSpPr txBox="1"/>
          <p:nvPr/>
        </p:nvSpPr>
        <p:spPr>
          <a:xfrm>
            <a:off x="648069" y="343008"/>
            <a:ext cx="926828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Поиск</a:t>
            </a:r>
            <a:r>
              <a:rPr lang="en-US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:</a:t>
            </a:r>
            <a:r>
              <a:rPr lang="ru-RU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en-US" sz="4300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querySelectorAll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1660143-FC8C-43D4-8F52-B07A6256D287}"/>
              </a:ext>
            </a:extLst>
          </p:cNvPr>
          <p:cNvSpPr/>
          <p:nvPr/>
        </p:nvSpPr>
        <p:spPr>
          <a:xfrm>
            <a:off x="1729666" y="1246742"/>
            <a:ext cx="87326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Этот</a:t>
            </a:r>
            <a:r>
              <a:rPr lang="ru-RU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тест</a:t>
            </a:r>
            <a:r>
              <a:rPr lang="ru-RU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полностью</a:t>
            </a:r>
            <a:r>
              <a:rPr lang="ru-RU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пройден</a:t>
            </a:r>
            <a:r>
              <a:rPr lang="ru-RU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83838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elements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'ul &gt;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li:last-child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elements)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elem.innerHTML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"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тест", "пройден"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ru-RU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030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432465-0C70-46C5-AA40-560796893012}"/>
              </a:ext>
            </a:extLst>
          </p:cNvPr>
          <p:cNvSpPr txBox="1"/>
          <p:nvPr/>
        </p:nvSpPr>
        <p:spPr>
          <a:xfrm>
            <a:off x="648069" y="343008"/>
            <a:ext cx="926828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Поиск</a:t>
            </a:r>
            <a:r>
              <a:rPr lang="en-US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:</a:t>
            </a:r>
            <a:r>
              <a:rPr lang="ru-RU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en-US" sz="4300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querySelector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FB6481F-1C4E-4038-B993-CF7FB8DE98EB}"/>
              </a:ext>
            </a:extLst>
          </p:cNvPr>
          <p:cNvSpPr/>
          <p:nvPr/>
        </p:nvSpPr>
        <p:spPr>
          <a:xfrm>
            <a:off x="707254" y="1721047"/>
            <a:ext cx="10777492" cy="2611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900"/>
              </a:spcAft>
            </a:pPr>
            <a:r>
              <a:rPr lang="en-US" sz="20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 </a:t>
            </a:r>
            <a:r>
              <a:rPr lang="ru-RU" sz="2000" b="1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elem.querySelector</a:t>
            </a:r>
            <a:r>
              <a:rPr lang="ru-RU" sz="2000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b="1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ru-RU" sz="2000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возвращает первый элемент, соответствующий данному CSS-селектору.</a:t>
            </a:r>
            <a:endParaRPr lang="en-US" sz="2000" dirty="0">
              <a:solidFill>
                <a:srgbClr val="333333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900"/>
              </a:spcAft>
            </a:pP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900"/>
              </a:spcAft>
            </a:pPr>
            <a:r>
              <a:rPr lang="en-US" sz="20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Иначе говоря, результат такой же, как при вызове </a:t>
            </a:r>
            <a:r>
              <a:rPr lang="ru-RU" sz="20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elem.querySelectorAll</a:t>
            </a:r>
            <a:r>
              <a:rPr lang="ru-RU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ru-RU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)[0], </a:t>
            </a:r>
            <a:r>
              <a:rPr lang="ru-RU" sz="20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 он сначала найдёт </a:t>
            </a:r>
            <a:r>
              <a:rPr lang="ru-RU" sz="2000" i="1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ru-RU" sz="20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элементы, а потом возьмёт первый, в то время как </a:t>
            </a:r>
            <a:r>
              <a:rPr lang="ru-RU" sz="20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elem.querySelector</a:t>
            </a:r>
            <a:r>
              <a:rPr lang="ru-RU" sz="20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найдёт только первый и остановится. Это быстрее, кроме того, его короче писать.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3525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48562E-B0D2-475B-8690-3A913B71E25A}"/>
              </a:ext>
            </a:extLst>
          </p:cNvPr>
          <p:cNvSpPr txBox="1"/>
          <p:nvPr/>
        </p:nvSpPr>
        <p:spPr>
          <a:xfrm>
            <a:off x="648069" y="343008"/>
            <a:ext cx="926828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Поиск</a:t>
            </a:r>
            <a:r>
              <a:rPr lang="en-US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:</a:t>
            </a:r>
            <a:r>
              <a:rPr lang="ru-RU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en-US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matches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A0A3A1F-82FC-4D7B-8A87-F0747F741FB0}"/>
              </a:ext>
            </a:extLst>
          </p:cNvPr>
          <p:cNvSpPr/>
          <p:nvPr/>
        </p:nvSpPr>
        <p:spPr>
          <a:xfrm>
            <a:off x="2604117" y="1859339"/>
            <a:ext cx="80757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"http://example.com/file.zip"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"http://ya.ru"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может быть любая коллекция вместо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document.body.children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document.body.children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elem.matches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'a[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$="zip"]'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alert(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Ссылка на архив: 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elem.href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30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6000" y="422694"/>
            <a:ext cx="111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Встраивается в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HTML-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6000" y="1656271"/>
            <a:ext cx="73338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844646"/>
                </a:solidFill>
                <a:latin typeface="Consolas" panose="020B0609020204030204" pitchFamily="49" charset="0"/>
              </a:rPr>
              <a:t>script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language=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"JavaScript"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GB" sz="2400" dirty="0">
              <a:solidFill>
                <a:srgbClr val="555555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555555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GB" sz="2400" dirty="0">
                <a:solidFill>
                  <a:srgbClr val="844646"/>
                </a:solidFill>
                <a:latin typeface="Consolas" panose="020B0609020204030204" pitchFamily="49" charset="0"/>
              </a:rPr>
              <a:t>script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6000" y="4069412"/>
            <a:ext cx="3752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dirty="0">
                <a:solidFill>
                  <a:srgbClr val="844646"/>
                </a:solidFill>
                <a:latin typeface="Consolas" panose="020B0609020204030204" pitchFamily="49" charset="0"/>
              </a:rPr>
              <a:t>script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adress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14502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94AB55-AAEA-44D1-9C92-94E03CE6A91B}"/>
              </a:ext>
            </a:extLst>
          </p:cNvPr>
          <p:cNvSpPr txBox="1"/>
          <p:nvPr/>
        </p:nvSpPr>
        <p:spPr>
          <a:xfrm>
            <a:off x="648069" y="343008"/>
            <a:ext cx="926828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Поиск</a:t>
            </a:r>
            <a:r>
              <a:rPr lang="en-US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:</a:t>
            </a:r>
            <a:r>
              <a:rPr lang="ru-RU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en-US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closest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3B29B95-8AE4-407D-B43F-20B723D9070C}"/>
              </a:ext>
            </a:extLst>
          </p:cNvPr>
          <p:cNvSpPr/>
          <p:nvPr/>
        </p:nvSpPr>
        <p:spPr>
          <a:xfrm>
            <a:off x="1849514" y="1195227"/>
            <a:ext cx="876817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Содержание</a:t>
            </a:r>
            <a:r>
              <a:rPr lang="ru-RU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"contents"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"book"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"chapter"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Глава 1</a:t>
            </a:r>
            <a:r>
              <a:rPr lang="ru-RU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"chapter"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Глава 2</a:t>
            </a:r>
            <a:r>
              <a:rPr lang="ru-RU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chapter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'.chapter'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LI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alert(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chapter.closest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'.book'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UL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alert(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chapter.closest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'.contents'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DIV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alert(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chapter.closest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'h1'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null (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потому что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h1 -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 предок)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8050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263F1A-91D8-400E-9565-D55184E183F1}"/>
              </a:ext>
            </a:extLst>
          </p:cNvPr>
          <p:cNvSpPr txBox="1"/>
          <p:nvPr/>
        </p:nvSpPr>
        <p:spPr>
          <a:xfrm>
            <a:off x="648069" y="343008"/>
            <a:ext cx="926828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Поиск</a:t>
            </a:r>
            <a:r>
              <a:rPr lang="en-US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:</a:t>
            </a:r>
            <a:r>
              <a:rPr lang="ru-RU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en-US" sz="4300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getElementsBy</a:t>
            </a:r>
            <a:r>
              <a:rPr lang="en-US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*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950C523-F3E8-43A7-B2C9-AEAA6372A67C}"/>
              </a:ext>
            </a:extLst>
          </p:cNvPr>
          <p:cNvSpPr/>
          <p:nvPr/>
        </p:nvSpPr>
        <p:spPr>
          <a:xfrm>
            <a:off x="1995994" y="1655327"/>
            <a:ext cx="8200009" cy="2357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360"/>
              </a:spcBef>
              <a:spcAft>
                <a:spcPts val="36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b="1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elem.getElementsByTagName</a:t>
            </a:r>
            <a:r>
              <a:rPr lang="ru-RU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dirty="0" err="1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ru-RU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ищет элементы с данным тегом и возвращает их коллекцию. Передав </a:t>
            </a:r>
            <a:r>
              <a:rPr lang="ru-RU" sz="12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"*"</a:t>
            </a:r>
            <a:r>
              <a:rPr lang="ru-RU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вместо тега, можно получить всех потомков.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360"/>
              </a:spcBef>
              <a:spcAft>
                <a:spcPts val="36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elem.getElementsByClassName</a:t>
            </a:r>
            <a:r>
              <a:rPr lang="ru-RU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ru-RU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возвращает элементы, которые имеют данный CSS-класс.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360"/>
              </a:spcBef>
              <a:spcAft>
                <a:spcPts val="36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document.getElementsByName</a:t>
            </a:r>
            <a:r>
              <a:rPr lang="ru-RU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возвращает элементы с заданным атрибутом </a:t>
            </a:r>
            <a:r>
              <a:rPr lang="ru-RU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Очень редко используется.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84959B-55A1-4CB6-92CF-3D768C6BCE74}"/>
              </a:ext>
            </a:extLst>
          </p:cNvPr>
          <p:cNvSpPr/>
          <p:nvPr/>
        </p:nvSpPr>
        <p:spPr>
          <a:xfrm>
            <a:off x="3047999" y="45706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708090"/>
                </a:solidFill>
                <a:latin typeface="Consolas" panose="020B0609020204030204" pitchFamily="49" charset="0"/>
              </a:rPr>
              <a:t>// получить все элементы </a:t>
            </a:r>
            <a:r>
              <a:rPr lang="en-US" dirty="0">
                <a:solidFill>
                  <a:srgbClr val="708090"/>
                </a:solidFill>
                <a:latin typeface="Consolas" panose="020B0609020204030204" pitchFamily="49" charset="0"/>
              </a:rPr>
              <a:t>div </a:t>
            </a:r>
            <a:r>
              <a:rPr lang="ru-RU" dirty="0">
                <a:solidFill>
                  <a:srgbClr val="708090"/>
                </a:solidFill>
                <a:latin typeface="Consolas" panose="020B0609020204030204" pitchFamily="49" charset="0"/>
              </a:rPr>
              <a:t>в документе</a:t>
            </a: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7AA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divs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getElementsByTagName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</a:rPr>
              <a:t>'div'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79114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215FC0-6817-4484-8A05-5CE7901B4B6A}"/>
              </a:ext>
            </a:extLst>
          </p:cNvPr>
          <p:cNvSpPr txBox="1"/>
          <p:nvPr/>
        </p:nvSpPr>
        <p:spPr>
          <a:xfrm>
            <a:off x="648069" y="343008"/>
            <a:ext cx="926828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Поиск</a:t>
            </a:r>
            <a:r>
              <a:rPr lang="en-US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:</a:t>
            </a:r>
            <a:r>
              <a:rPr lang="ru-RU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en-US" sz="4300" spc="-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getElementsBy</a:t>
            </a:r>
            <a:r>
              <a:rPr lang="en-US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*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F05C969-3190-40F8-B2C4-9C46A258B0A7}"/>
              </a:ext>
            </a:extLst>
          </p:cNvPr>
          <p:cNvSpPr/>
          <p:nvPr/>
        </p:nvSpPr>
        <p:spPr>
          <a:xfrm>
            <a:off x="2618914" y="1036569"/>
            <a:ext cx="729744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"table"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Ваш возраст:</a:t>
            </a:r>
            <a:r>
              <a:rPr lang="ru-RU" sz="14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"young"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checked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младше 18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ru-RU" sz="14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"mature"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от 18 до 50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ru-RU" sz="14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"senior"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старше 60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ru-RU" sz="14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inputs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table.getElementsByTagName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'input'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input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inputs)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': 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input.checked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383838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7888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9E91D-D429-480F-9C59-0F6119B7F29F}"/>
              </a:ext>
            </a:extLst>
          </p:cNvPr>
          <p:cNvSpPr txBox="1"/>
          <p:nvPr/>
        </p:nvSpPr>
        <p:spPr>
          <a:xfrm>
            <a:off x="648069" y="343008"/>
            <a:ext cx="926828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300" spc="-50" dirty="0">
                <a:solidFill>
                  <a:prstClr val="black">
                    <a:lumMod val="75000"/>
                    <a:lumOff val="25000"/>
                  </a:prstClr>
                </a:solidFill>
                <a:latin typeface="Calibri Light" panose="020F0302020204030204"/>
                <a:ea typeface="+mj-ea"/>
                <a:cs typeface="+mj-cs"/>
              </a:rPr>
              <a:t>Поиск</a:t>
            </a:r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FE40B24-A2A7-4421-A26A-425C6F8177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6950" y="2062344"/>
          <a:ext cx="10298100" cy="4024830"/>
        </p:xfrm>
        <a:graphic>
          <a:graphicData uri="http://schemas.openxmlformats.org/drawingml/2006/table">
            <a:tbl>
              <a:tblPr/>
              <a:tblGrid>
                <a:gridCol w="2574525">
                  <a:extLst>
                    <a:ext uri="{9D8B030D-6E8A-4147-A177-3AD203B41FA5}">
                      <a16:colId xmlns:a16="http://schemas.microsoft.com/office/drawing/2014/main" val="3663993968"/>
                    </a:ext>
                  </a:extLst>
                </a:gridCol>
                <a:gridCol w="2574525">
                  <a:extLst>
                    <a:ext uri="{9D8B030D-6E8A-4147-A177-3AD203B41FA5}">
                      <a16:colId xmlns:a16="http://schemas.microsoft.com/office/drawing/2014/main" val="2229856567"/>
                    </a:ext>
                  </a:extLst>
                </a:gridCol>
                <a:gridCol w="2574525">
                  <a:extLst>
                    <a:ext uri="{9D8B030D-6E8A-4147-A177-3AD203B41FA5}">
                      <a16:colId xmlns:a16="http://schemas.microsoft.com/office/drawing/2014/main" val="2375775910"/>
                    </a:ext>
                  </a:extLst>
                </a:gridCol>
                <a:gridCol w="2574525">
                  <a:extLst>
                    <a:ext uri="{9D8B030D-6E8A-4147-A177-3AD203B41FA5}">
                      <a16:colId xmlns:a16="http://schemas.microsoft.com/office/drawing/2014/main" val="2370299996"/>
                    </a:ext>
                  </a:extLst>
                </a:gridCol>
              </a:tblGrid>
              <a:tr h="846889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Метод</a:t>
                      </a:r>
                    </a:p>
                  </a:txBody>
                  <a:tcPr marL="37808" marR="90738" marT="15123" marB="15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Ищет по...</a:t>
                      </a:r>
                    </a:p>
                  </a:txBody>
                  <a:tcPr marL="37808" marR="90738" marT="15123" marB="15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Ищет внутри элемента?</a:t>
                      </a:r>
                    </a:p>
                  </a:txBody>
                  <a:tcPr marL="37808" marR="90738" marT="15123" marB="15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Возвращает живую коллекцию?</a:t>
                      </a:r>
                    </a:p>
                  </a:txBody>
                  <a:tcPr marL="37808" marR="90738" marT="15123" marB="151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3140"/>
                  </a:ext>
                </a:extLst>
              </a:tr>
              <a:tr h="30246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querySelector</a:t>
                      </a:r>
                    </a:p>
                  </a:txBody>
                  <a:tcPr marL="37808" marR="90738" marT="15123" marB="1512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CSS-selector</a:t>
                      </a:r>
                    </a:p>
                  </a:txBody>
                  <a:tcPr marL="37808" marR="90738" marT="15123" marB="1512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✔</a:t>
                      </a:r>
                    </a:p>
                  </a:txBody>
                  <a:tcPr marL="37808" marR="90738" marT="15123" marB="1512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37808" marR="90738" marT="15123" marB="1512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933865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querySelectorAll</a:t>
                      </a:r>
                    </a:p>
                  </a:txBody>
                  <a:tcPr marL="37808" marR="90738" marT="15123" marB="1512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CSS-selector</a:t>
                      </a:r>
                    </a:p>
                  </a:txBody>
                  <a:tcPr marL="37808" marR="90738" marT="15123" marB="1512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✔</a:t>
                      </a:r>
                    </a:p>
                  </a:txBody>
                  <a:tcPr marL="37808" marR="90738" marT="15123" marB="1512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37808" marR="90738" marT="15123" marB="1512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11534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getElementById</a:t>
                      </a:r>
                    </a:p>
                  </a:txBody>
                  <a:tcPr marL="37808" marR="90738" marT="15123" marB="1512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id</a:t>
                      </a:r>
                    </a:p>
                  </a:txBody>
                  <a:tcPr marL="37808" marR="90738" marT="15123" marB="1512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37808" marR="90738" marT="15123" marB="1512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-</a:t>
                      </a:r>
                    </a:p>
                  </a:txBody>
                  <a:tcPr marL="37808" marR="90738" marT="15123" marB="1512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110412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getElementsByName</a:t>
                      </a:r>
                    </a:p>
                  </a:txBody>
                  <a:tcPr marL="37808" marR="90738" marT="15123" marB="1512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name</a:t>
                      </a:r>
                    </a:p>
                  </a:txBody>
                  <a:tcPr marL="37808" marR="90738" marT="15123" marB="1512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-</a:t>
                      </a:r>
                    </a:p>
                  </a:txBody>
                  <a:tcPr marL="37808" marR="90738" marT="15123" marB="1512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✔</a:t>
                      </a:r>
                    </a:p>
                  </a:txBody>
                  <a:tcPr marL="37808" marR="90738" marT="15123" marB="1512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401288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getElementsByTagName</a:t>
                      </a:r>
                    </a:p>
                  </a:txBody>
                  <a:tcPr marL="37808" marR="90738" marT="15123" marB="1512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tag or '*'</a:t>
                      </a:r>
                    </a:p>
                  </a:txBody>
                  <a:tcPr marL="37808" marR="90738" marT="15123" marB="1512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✔</a:t>
                      </a:r>
                    </a:p>
                  </a:txBody>
                  <a:tcPr marL="37808" marR="90738" marT="15123" marB="1512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✔</a:t>
                      </a:r>
                    </a:p>
                  </a:txBody>
                  <a:tcPr marL="37808" marR="90738" marT="15123" marB="1512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131454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getElementsByClassName</a:t>
                      </a:r>
                    </a:p>
                  </a:txBody>
                  <a:tcPr marL="37808" marR="90738" marT="15123" marB="1512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class</a:t>
                      </a:r>
                    </a:p>
                  </a:txBody>
                  <a:tcPr marL="37808" marR="90738" marT="15123" marB="1512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✔</a:t>
                      </a:r>
                    </a:p>
                  </a:txBody>
                  <a:tcPr marL="37808" marR="90738" marT="15123" marB="1512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✔</a:t>
                      </a:r>
                    </a:p>
                  </a:txBody>
                  <a:tcPr marL="37808" marR="90738" marT="15123" marB="15123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454327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914C833-4AB3-4149-8471-06C16A5C762F}"/>
              </a:ext>
            </a:extLst>
          </p:cNvPr>
          <p:cNvSpPr/>
          <p:nvPr/>
        </p:nvSpPr>
        <p:spPr>
          <a:xfrm>
            <a:off x="946950" y="1348870"/>
            <a:ext cx="7837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Итого есть 6 основных методов поиска элементов в DOM: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27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6000" y="327803"/>
            <a:ext cx="1116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синтаксиса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Синтаксически похож на С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15999" y="2117715"/>
            <a:ext cx="44183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Привет'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БГУ'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814204" y="2117714"/>
            <a:ext cx="406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Привет'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БГУ'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15999" y="356208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>
                <a:solidFill>
                  <a:srgbClr val="000000"/>
                </a:solidFill>
                <a:latin typeface="Consolas" panose="020B0609020204030204" pitchFamily="49" charset="0"/>
              </a:rPr>
              <a:t>alert(3 +	</a:t>
            </a:r>
            <a:r>
              <a:rPr lang="en-GB" sz="240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это комментарий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1 + 2);</a:t>
            </a: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/* а это многострочный</a:t>
            </a: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комментарий*/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5663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43620" y="258641"/>
            <a:ext cx="31047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Переменные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17275" y="123342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17275" y="3388599"/>
            <a:ext cx="7924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отличается область видимости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(age &gt;= 18) {</a:t>
            </a:r>
          </a:p>
          <a:p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 test = </a:t>
            </a:r>
            <a:r>
              <a:rPr lang="da-DK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a-DK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alert(test); 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17275" y="1361823"/>
            <a:ext cx="91583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Ann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//появилось в ES6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= 25;       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//появилось в ES6 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message = 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'Hello'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74063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6000" y="552091"/>
            <a:ext cx="1116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для имен переменных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только буквы, цифры или символы $ и _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символ не цифра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Нельзя использовать зарезервированные слова (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function, let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96516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757</TotalTime>
  <Words>3518</Words>
  <Application>Microsoft Office PowerPoint</Application>
  <PresentationFormat>Широкоэкранный</PresentationFormat>
  <Paragraphs>583</Paragraphs>
  <Slides>63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63</vt:i4>
      </vt:variant>
    </vt:vector>
  </HeadingPairs>
  <TitlesOfParts>
    <vt:vector size="72" baseType="lpstr">
      <vt:lpstr>Arial</vt:lpstr>
      <vt:lpstr>Calibri</vt:lpstr>
      <vt:lpstr>Calibri Light</vt:lpstr>
      <vt:lpstr>Consolas</vt:lpstr>
      <vt:lpstr>Courier New</vt:lpstr>
      <vt:lpstr>Segoe UI</vt:lpstr>
      <vt:lpstr>Symbol</vt:lpstr>
      <vt:lpstr>Times New Roman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DOM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Администратор</cp:lastModifiedBy>
  <cp:revision>44</cp:revision>
  <dcterms:created xsi:type="dcterms:W3CDTF">2021-03-17T09:09:51Z</dcterms:created>
  <dcterms:modified xsi:type="dcterms:W3CDTF">2021-03-24T09:42:51Z</dcterms:modified>
</cp:coreProperties>
</file>