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29CE-3354-44A4-B6E1-4E423446942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7045A-7598-48ED-9E44-EF0C61DAF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5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7045A-7598-48ED-9E44-EF0C61DAF9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4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7045A-7598-48ED-9E44-EF0C61DAF92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1C342-8A7A-4EEE-A0EC-0B017E26A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básicos-rede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756054-1471-4029-A1A4-2B3D90D06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Mary </a:t>
            </a:r>
            <a:r>
              <a:rPr lang="pt-BR" dirty="0" err="1"/>
              <a:t>jaeNNY</a:t>
            </a:r>
            <a:r>
              <a:rPr lang="pt-BR" dirty="0"/>
              <a:t> DOS SANTOS PAIXÃO </a:t>
            </a:r>
          </a:p>
        </p:txBody>
      </p:sp>
    </p:spTree>
    <p:extLst>
      <p:ext uri="{BB962C8B-B14F-4D97-AF65-F5344CB8AC3E}">
        <p14:creationId xmlns:p14="http://schemas.microsoft.com/office/powerpoint/2010/main" val="11593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Comutação de pacotes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12F1EC-6BAF-4EF6-A9AD-A92213E9E6C8}"/>
              </a:ext>
            </a:extLst>
          </p:cNvPr>
          <p:cNvSpPr txBox="1"/>
          <p:nvPr/>
        </p:nvSpPr>
        <p:spPr>
          <a:xfrm>
            <a:off x="428792" y="265938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mensagens de dados são divididas em pequenos “pacotes”, não precisa ter um caminho físico para as transmissões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F02EC50-846F-47C4-BCB7-81ED18E51028}"/>
              </a:ext>
            </a:extLst>
          </p:cNvPr>
          <p:cNvSpPr/>
          <p:nvPr/>
        </p:nvSpPr>
        <p:spPr>
          <a:xfrm>
            <a:off x="5146755" y="4062557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1DABB3-79D9-4D69-A1D4-8B05BD33FE3F}"/>
              </a:ext>
            </a:extLst>
          </p:cNvPr>
          <p:cNvSpPr/>
          <p:nvPr/>
        </p:nvSpPr>
        <p:spPr>
          <a:xfrm>
            <a:off x="5421070" y="4448558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1104B9-4044-4509-9F21-3F7DF8401CD1}"/>
              </a:ext>
            </a:extLst>
          </p:cNvPr>
          <p:cNvSpPr/>
          <p:nvPr/>
        </p:nvSpPr>
        <p:spPr>
          <a:xfrm>
            <a:off x="5267373" y="4497771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D1FA4A7-B20C-4938-9B6C-0096AE2E7D44}"/>
              </a:ext>
            </a:extLst>
          </p:cNvPr>
          <p:cNvSpPr/>
          <p:nvPr/>
        </p:nvSpPr>
        <p:spPr>
          <a:xfrm>
            <a:off x="10151557" y="4059456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AD56A6-3F83-44B3-B984-9FFC7AA32CEA}"/>
              </a:ext>
            </a:extLst>
          </p:cNvPr>
          <p:cNvSpPr/>
          <p:nvPr/>
        </p:nvSpPr>
        <p:spPr>
          <a:xfrm>
            <a:off x="10425872" y="4445457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18FE34-CFC0-4C69-A406-C6E81A36AD7B}"/>
              </a:ext>
            </a:extLst>
          </p:cNvPr>
          <p:cNvSpPr/>
          <p:nvPr/>
        </p:nvSpPr>
        <p:spPr>
          <a:xfrm>
            <a:off x="10272175" y="4494670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BE6C8CE-12FF-470F-8597-95A77FAE07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86836" y="4249965"/>
            <a:ext cx="65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9D6AD3BF-B324-40C4-A5FE-CE70F63A7D6D}"/>
              </a:ext>
            </a:extLst>
          </p:cNvPr>
          <p:cNvSpPr/>
          <p:nvPr/>
        </p:nvSpPr>
        <p:spPr>
          <a:xfrm>
            <a:off x="5890260" y="4181390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F6D51B31-C574-46A4-A689-EF460773400A}"/>
              </a:ext>
            </a:extLst>
          </p:cNvPr>
          <p:cNvSpPr/>
          <p:nvPr/>
        </p:nvSpPr>
        <p:spPr>
          <a:xfrm>
            <a:off x="6080649" y="4181389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AADD5E29-640A-498E-A886-2EA7ECF02E48}"/>
              </a:ext>
            </a:extLst>
          </p:cNvPr>
          <p:cNvSpPr/>
          <p:nvPr/>
        </p:nvSpPr>
        <p:spPr>
          <a:xfrm>
            <a:off x="6271038" y="4181389"/>
            <a:ext cx="129540" cy="137147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708B0C38-AEFD-4B47-8477-3863AA650DB1}"/>
              </a:ext>
            </a:extLst>
          </p:cNvPr>
          <p:cNvSpPr/>
          <p:nvPr/>
        </p:nvSpPr>
        <p:spPr>
          <a:xfrm>
            <a:off x="6461427" y="4092878"/>
            <a:ext cx="356844" cy="337032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3E51D3D-D2C8-4D65-9CB7-2DEE27EC6A91}"/>
              </a:ext>
            </a:extLst>
          </p:cNvPr>
          <p:cNvCxnSpPr/>
          <p:nvPr/>
        </p:nvCxnSpPr>
        <p:spPr>
          <a:xfrm flipV="1">
            <a:off x="6818271" y="3766032"/>
            <a:ext cx="375009" cy="32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2EEE203D-CE7C-4D3E-9258-3692E6087588}"/>
              </a:ext>
            </a:extLst>
          </p:cNvPr>
          <p:cNvSpPr/>
          <p:nvPr/>
        </p:nvSpPr>
        <p:spPr>
          <a:xfrm>
            <a:off x="7055787" y="3766032"/>
            <a:ext cx="129540" cy="137147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049D78D8-E431-4B76-8181-0F0A0F05B726}"/>
              </a:ext>
            </a:extLst>
          </p:cNvPr>
          <p:cNvSpPr/>
          <p:nvPr/>
        </p:nvSpPr>
        <p:spPr>
          <a:xfrm>
            <a:off x="7193280" y="3429000"/>
            <a:ext cx="356844" cy="337032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928F123B-E5A7-4376-96E3-7FC22035EEE0}"/>
              </a:ext>
            </a:extLst>
          </p:cNvPr>
          <p:cNvSpPr/>
          <p:nvPr/>
        </p:nvSpPr>
        <p:spPr>
          <a:xfrm>
            <a:off x="7206338" y="3597516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DEAD90B-74A9-47AA-A90D-CCFC0EEB7172}"/>
              </a:ext>
            </a:extLst>
          </p:cNvPr>
          <p:cNvCxnSpPr>
            <a:stCxn id="21" idx="3"/>
          </p:cNvCxnSpPr>
          <p:nvPr/>
        </p:nvCxnSpPr>
        <p:spPr>
          <a:xfrm>
            <a:off x="7550124" y="3597516"/>
            <a:ext cx="610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3AB10506-AB8D-4877-9518-2647E395A242}"/>
              </a:ext>
            </a:extLst>
          </p:cNvPr>
          <p:cNvSpPr/>
          <p:nvPr/>
        </p:nvSpPr>
        <p:spPr>
          <a:xfrm>
            <a:off x="8161020" y="3429000"/>
            <a:ext cx="356844" cy="337032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7A7C24E4-69C2-47AB-B7A6-D0AE42D9351C}"/>
              </a:ext>
            </a:extLst>
          </p:cNvPr>
          <p:cNvSpPr/>
          <p:nvPr/>
        </p:nvSpPr>
        <p:spPr>
          <a:xfrm>
            <a:off x="8285454" y="3597516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1CE5DFA-AF8E-4078-9A1C-70474B47055F}"/>
              </a:ext>
            </a:extLst>
          </p:cNvPr>
          <p:cNvCxnSpPr>
            <a:cxnSpLocks/>
          </p:cNvCxnSpPr>
          <p:nvPr/>
        </p:nvCxnSpPr>
        <p:spPr>
          <a:xfrm>
            <a:off x="8517864" y="3766032"/>
            <a:ext cx="466209" cy="30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4B8051A6-C020-40B8-A569-8FEE18EFCD2F}"/>
              </a:ext>
            </a:extLst>
          </p:cNvPr>
          <p:cNvSpPr/>
          <p:nvPr/>
        </p:nvSpPr>
        <p:spPr>
          <a:xfrm>
            <a:off x="8984073" y="4073987"/>
            <a:ext cx="356844" cy="337032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1F5B1D3D-EBA2-43C0-B5C3-79E992816B66}"/>
              </a:ext>
            </a:extLst>
          </p:cNvPr>
          <p:cNvSpPr/>
          <p:nvPr/>
        </p:nvSpPr>
        <p:spPr>
          <a:xfrm>
            <a:off x="8854533" y="3959389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06342325-CC46-402E-BD0E-0E7C1277DA3A}"/>
              </a:ext>
            </a:extLst>
          </p:cNvPr>
          <p:cNvSpPr/>
          <p:nvPr/>
        </p:nvSpPr>
        <p:spPr>
          <a:xfrm>
            <a:off x="9046014" y="4192820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34AE956-F074-4402-B819-A31CAC639F20}"/>
              </a:ext>
            </a:extLst>
          </p:cNvPr>
          <p:cNvCxnSpPr>
            <a:stCxn id="8" idx="1"/>
            <a:endCxn id="29" idx="3"/>
          </p:cNvCxnSpPr>
          <p:nvPr/>
        </p:nvCxnSpPr>
        <p:spPr>
          <a:xfrm flipH="1" flipV="1">
            <a:off x="9340917" y="4242503"/>
            <a:ext cx="810640" cy="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0346D38E-79BC-41F2-86AD-5B701D1E8C72}"/>
              </a:ext>
            </a:extLst>
          </p:cNvPr>
          <p:cNvSpPr/>
          <p:nvPr/>
        </p:nvSpPr>
        <p:spPr>
          <a:xfrm>
            <a:off x="9531027" y="4196314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id="{3A540DFC-A698-40B2-BC8D-40DB76D191BD}"/>
              </a:ext>
            </a:extLst>
          </p:cNvPr>
          <p:cNvSpPr/>
          <p:nvPr/>
        </p:nvSpPr>
        <p:spPr>
          <a:xfrm>
            <a:off x="9750084" y="4192660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7435A7B3-B92E-4520-9CD9-A518A4C2C769}"/>
              </a:ext>
            </a:extLst>
          </p:cNvPr>
          <p:cNvSpPr/>
          <p:nvPr/>
        </p:nvSpPr>
        <p:spPr>
          <a:xfrm>
            <a:off x="9980217" y="4192660"/>
            <a:ext cx="129540" cy="137147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B01A13A0-7BEE-4EE4-AF43-BD33007563F1}"/>
              </a:ext>
            </a:extLst>
          </p:cNvPr>
          <p:cNvSpPr/>
          <p:nvPr/>
        </p:nvSpPr>
        <p:spPr>
          <a:xfrm>
            <a:off x="7183698" y="4689455"/>
            <a:ext cx="356844" cy="337032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01C1016F-B0F4-4108-BD06-560EC98DFD72}"/>
              </a:ext>
            </a:extLst>
          </p:cNvPr>
          <p:cNvSpPr/>
          <p:nvPr/>
        </p:nvSpPr>
        <p:spPr>
          <a:xfrm>
            <a:off x="8236572" y="4689455"/>
            <a:ext cx="356844" cy="337032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49686FB-DA65-4860-872F-21BABEA05B3D}"/>
              </a:ext>
            </a:extLst>
          </p:cNvPr>
          <p:cNvCxnSpPr/>
          <p:nvPr/>
        </p:nvCxnSpPr>
        <p:spPr>
          <a:xfrm>
            <a:off x="6818271" y="4429910"/>
            <a:ext cx="365427" cy="25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C180AB6-3727-44AB-A367-AC46CA3C1BC6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540542" y="4857971"/>
            <a:ext cx="69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FF8ACB6-B973-4DC5-A1EF-2BA8F6920B14}"/>
              </a:ext>
            </a:extLst>
          </p:cNvPr>
          <p:cNvCxnSpPr/>
          <p:nvPr/>
        </p:nvCxnSpPr>
        <p:spPr>
          <a:xfrm flipV="1">
            <a:off x="8593416" y="4429910"/>
            <a:ext cx="390657" cy="25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CE9D4E8-A5C6-4038-8C4B-59EFA3BE21AC}"/>
              </a:ext>
            </a:extLst>
          </p:cNvPr>
          <p:cNvCxnSpPr/>
          <p:nvPr/>
        </p:nvCxnSpPr>
        <p:spPr>
          <a:xfrm>
            <a:off x="7550124" y="3766032"/>
            <a:ext cx="686448" cy="92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37171269-7761-4F68-B8B5-CBF85DEA1A1D}"/>
              </a:ext>
            </a:extLst>
          </p:cNvPr>
          <p:cNvCxnSpPr>
            <a:cxnSpLocks/>
          </p:cNvCxnSpPr>
          <p:nvPr/>
        </p:nvCxnSpPr>
        <p:spPr>
          <a:xfrm flipH="1">
            <a:off x="7540542" y="3766032"/>
            <a:ext cx="610896" cy="92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xograma: Processo 57">
            <a:extLst>
              <a:ext uri="{FF2B5EF4-FFF2-40B4-BE49-F238E27FC236}">
                <a16:creationId xmlns:a16="http://schemas.microsoft.com/office/drawing/2014/main" id="{6632C36C-C6D8-41FA-9D4C-BA60B7CED34C}"/>
              </a:ext>
            </a:extLst>
          </p:cNvPr>
          <p:cNvSpPr/>
          <p:nvPr/>
        </p:nvSpPr>
        <p:spPr>
          <a:xfrm>
            <a:off x="8837326" y="4422535"/>
            <a:ext cx="129540" cy="137147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Processo 58">
            <a:extLst>
              <a:ext uri="{FF2B5EF4-FFF2-40B4-BE49-F238E27FC236}">
                <a16:creationId xmlns:a16="http://schemas.microsoft.com/office/drawing/2014/main" id="{B8D31AD5-9A3F-4D31-A829-7FB087CAD05C}"/>
              </a:ext>
            </a:extLst>
          </p:cNvPr>
          <p:cNvSpPr/>
          <p:nvPr/>
        </p:nvSpPr>
        <p:spPr>
          <a:xfrm>
            <a:off x="8429328" y="4680959"/>
            <a:ext cx="129540" cy="137147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luxograma: Processo 59">
            <a:extLst>
              <a:ext uri="{FF2B5EF4-FFF2-40B4-BE49-F238E27FC236}">
                <a16:creationId xmlns:a16="http://schemas.microsoft.com/office/drawing/2014/main" id="{5EA5443B-A746-4973-8F53-497E6E6FA26A}"/>
              </a:ext>
            </a:extLst>
          </p:cNvPr>
          <p:cNvSpPr/>
          <p:nvPr/>
        </p:nvSpPr>
        <p:spPr>
          <a:xfrm>
            <a:off x="8144872" y="4629377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Processo 60">
            <a:extLst>
              <a:ext uri="{FF2B5EF4-FFF2-40B4-BE49-F238E27FC236}">
                <a16:creationId xmlns:a16="http://schemas.microsoft.com/office/drawing/2014/main" id="{8EDDEB69-4ACE-4A6C-9FA5-1E91B74A162F}"/>
              </a:ext>
            </a:extLst>
          </p:cNvPr>
          <p:cNvSpPr/>
          <p:nvPr/>
        </p:nvSpPr>
        <p:spPr>
          <a:xfrm>
            <a:off x="7129710" y="4658086"/>
            <a:ext cx="129540" cy="137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48" name="Conector de Seta Reta 2047">
            <a:extLst>
              <a:ext uri="{FF2B5EF4-FFF2-40B4-BE49-F238E27FC236}">
                <a16:creationId xmlns:a16="http://schemas.microsoft.com/office/drawing/2014/main" id="{12F5424E-CEB0-4D52-A6D4-E73A2F0DF6D1}"/>
              </a:ext>
            </a:extLst>
          </p:cNvPr>
          <p:cNvCxnSpPr>
            <a:cxnSpLocks/>
          </p:cNvCxnSpPr>
          <p:nvPr/>
        </p:nvCxnSpPr>
        <p:spPr>
          <a:xfrm flipH="1">
            <a:off x="9376936" y="3812320"/>
            <a:ext cx="224595" cy="23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CaixaDeTexto 2050">
            <a:extLst>
              <a:ext uri="{FF2B5EF4-FFF2-40B4-BE49-F238E27FC236}">
                <a16:creationId xmlns:a16="http://schemas.microsoft.com/office/drawing/2014/main" id="{C012FCC4-18AB-4A60-ACF5-8368A730BBA5}"/>
              </a:ext>
            </a:extLst>
          </p:cNvPr>
          <p:cNvSpPr txBox="1"/>
          <p:nvPr/>
        </p:nvSpPr>
        <p:spPr>
          <a:xfrm>
            <a:off x="9489233" y="3436853"/>
            <a:ext cx="149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Pacotes enfileirados para transmissão subsequente 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EF0ECB9-F773-4693-97AB-BA26C437320E}"/>
              </a:ext>
            </a:extLst>
          </p:cNvPr>
          <p:cNvSpPr txBox="1"/>
          <p:nvPr/>
        </p:nvSpPr>
        <p:spPr>
          <a:xfrm>
            <a:off x="9085234" y="4783349"/>
            <a:ext cx="149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Equipamento de comutação 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3F1121E-711D-4822-BF07-8AF3A6778FD1}"/>
              </a:ext>
            </a:extLst>
          </p:cNvPr>
          <p:cNvCxnSpPr>
            <a:cxnSpLocks/>
          </p:cNvCxnSpPr>
          <p:nvPr/>
        </p:nvCxnSpPr>
        <p:spPr>
          <a:xfrm flipH="1">
            <a:off x="8687687" y="4886343"/>
            <a:ext cx="36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Conceitos de protocolos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15CFAB-EB68-4A96-97A7-735F897DF90F}"/>
              </a:ext>
            </a:extLst>
          </p:cNvPr>
          <p:cNvSpPr txBox="1"/>
          <p:nvPr/>
        </p:nvSpPr>
        <p:spPr>
          <a:xfrm>
            <a:off x="525780" y="2232660"/>
            <a:ext cx="675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um conjunto de regras que é encarregada da comunicação de dados.</a:t>
            </a:r>
          </a:p>
          <a:p>
            <a:r>
              <a:rPr lang="pt-BR" dirty="0"/>
              <a:t>Seu funcionamento é através de:  atender a todas as funções.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F26F74-C2B1-4AA3-ACFD-BD760E22A743}"/>
              </a:ext>
            </a:extLst>
          </p:cNvPr>
          <p:cNvSpPr txBox="1"/>
          <p:nvPr/>
        </p:nvSpPr>
        <p:spPr>
          <a:xfrm>
            <a:off x="601980" y="3002280"/>
            <a:ext cx="2775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Elementos chaves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Sintaxe;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Semântica;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Temporização ou timing.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5ACE4A08-ECE7-4F42-9225-F19056571163}"/>
              </a:ext>
            </a:extLst>
          </p:cNvPr>
          <p:cNvSpPr/>
          <p:nvPr/>
        </p:nvSpPr>
        <p:spPr>
          <a:xfrm>
            <a:off x="6210300" y="3295828"/>
            <a:ext cx="4335780" cy="226677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19C706-7FDA-4727-8902-0D20724751B1}"/>
              </a:ext>
            </a:extLst>
          </p:cNvPr>
          <p:cNvSpPr txBox="1"/>
          <p:nvPr/>
        </p:nvSpPr>
        <p:spPr>
          <a:xfrm>
            <a:off x="6477000" y="34275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Alô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5A3A1E48-D8A7-44D8-A440-0AEAA285BEDC}"/>
              </a:ext>
            </a:extLst>
          </p:cNvPr>
          <p:cNvSpPr/>
          <p:nvPr/>
        </p:nvSpPr>
        <p:spPr>
          <a:xfrm>
            <a:off x="7377627" y="3308390"/>
            <a:ext cx="1676400" cy="2266771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86E623C-FA93-4CC9-AE40-D4410A5C1C7D}"/>
              </a:ext>
            </a:extLst>
          </p:cNvPr>
          <p:cNvCxnSpPr/>
          <p:nvPr/>
        </p:nvCxnSpPr>
        <p:spPr>
          <a:xfrm>
            <a:off x="7469067" y="3349030"/>
            <a:ext cx="1493520" cy="24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8402CA-59C8-481F-B3AD-97F13A16C2CF}"/>
              </a:ext>
            </a:extLst>
          </p:cNvPr>
          <p:cNvSpPr txBox="1"/>
          <p:nvPr/>
        </p:nvSpPr>
        <p:spPr>
          <a:xfrm>
            <a:off x="9156848" y="362752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Alô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646B75-028D-4455-9735-10830235793B}"/>
              </a:ext>
            </a:extLst>
          </p:cNvPr>
          <p:cNvCxnSpPr>
            <a:cxnSpLocks/>
          </p:cNvCxnSpPr>
          <p:nvPr/>
        </p:nvCxnSpPr>
        <p:spPr>
          <a:xfrm flipH="1">
            <a:off x="7465208" y="3636444"/>
            <a:ext cx="1493520" cy="16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4C7D04-163F-4E97-95E9-6604D9C9E43B}"/>
              </a:ext>
            </a:extLst>
          </p:cNvPr>
          <p:cNvSpPr txBox="1"/>
          <p:nvPr/>
        </p:nvSpPr>
        <p:spPr>
          <a:xfrm>
            <a:off x="6210912" y="3840702"/>
            <a:ext cx="130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Envie o arquivo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175A87-8665-40E4-B585-01C8ED0897DA}"/>
              </a:ext>
            </a:extLst>
          </p:cNvPr>
          <p:cNvSpPr txBox="1"/>
          <p:nvPr/>
        </p:nvSpPr>
        <p:spPr>
          <a:xfrm>
            <a:off x="9109559" y="398999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Qual?</a:t>
            </a:r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B2086CD-0226-48E3-8C32-400D0B4AD8D2}"/>
              </a:ext>
            </a:extLst>
          </p:cNvPr>
          <p:cNvCxnSpPr/>
          <p:nvPr/>
        </p:nvCxnSpPr>
        <p:spPr>
          <a:xfrm>
            <a:off x="7543752" y="3822448"/>
            <a:ext cx="1447800" cy="22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79ACA63-6CC2-4704-9755-E3F77F3F65A4}"/>
              </a:ext>
            </a:extLst>
          </p:cNvPr>
          <p:cNvCxnSpPr>
            <a:cxnSpLocks/>
          </p:cNvCxnSpPr>
          <p:nvPr/>
        </p:nvCxnSpPr>
        <p:spPr>
          <a:xfrm flipH="1">
            <a:off x="7539256" y="4076248"/>
            <a:ext cx="1440180" cy="1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FCF06F-562C-4B1F-9B20-074663E3A31A}"/>
              </a:ext>
            </a:extLst>
          </p:cNvPr>
          <p:cNvSpPr txBox="1"/>
          <p:nvPr/>
        </p:nvSpPr>
        <p:spPr>
          <a:xfrm>
            <a:off x="6322141" y="4266991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O arquivo A 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C8E8874-0157-4A44-AB42-53C2F586130E}"/>
              </a:ext>
            </a:extLst>
          </p:cNvPr>
          <p:cNvCxnSpPr/>
          <p:nvPr/>
        </p:nvCxnSpPr>
        <p:spPr>
          <a:xfrm>
            <a:off x="7629038" y="4279308"/>
            <a:ext cx="1329690" cy="11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0E59FD8-B31A-4677-B050-DC7CA65167B9}"/>
              </a:ext>
            </a:extLst>
          </p:cNvPr>
          <p:cNvSpPr txBox="1"/>
          <p:nvPr/>
        </p:nvSpPr>
        <p:spPr>
          <a:xfrm>
            <a:off x="9098280" y="4378821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Envia o arquivo 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1974C8-3206-4331-9777-3EF8A0F28AE1}"/>
              </a:ext>
            </a:extLst>
          </p:cNvPr>
          <p:cNvSpPr txBox="1"/>
          <p:nvPr/>
        </p:nvSpPr>
        <p:spPr>
          <a:xfrm>
            <a:off x="9111508" y="4732332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Algo mais?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057DAF2-DD4B-474A-8A89-B1BDA3B62D92}"/>
              </a:ext>
            </a:extLst>
          </p:cNvPr>
          <p:cNvSpPr txBox="1"/>
          <p:nvPr/>
        </p:nvSpPr>
        <p:spPr>
          <a:xfrm>
            <a:off x="9115860" y="5085843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Tchau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06157B0-AC89-4FB9-9857-EBD4832740EF}"/>
              </a:ext>
            </a:extLst>
          </p:cNvPr>
          <p:cNvSpPr txBox="1"/>
          <p:nvPr/>
        </p:nvSpPr>
        <p:spPr>
          <a:xfrm>
            <a:off x="6594053" y="4599905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Ok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BA191F8-8973-4E08-A44E-EC1876A6FFFF}"/>
              </a:ext>
            </a:extLst>
          </p:cNvPr>
          <p:cNvSpPr txBox="1"/>
          <p:nvPr/>
        </p:nvSpPr>
        <p:spPr>
          <a:xfrm>
            <a:off x="6585399" y="494734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52BB26-DFF8-46BF-97C1-D7F63F74FCD4}"/>
              </a:ext>
            </a:extLst>
          </p:cNvPr>
          <p:cNvSpPr txBox="1"/>
          <p:nvPr/>
        </p:nvSpPr>
        <p:spPr>
          <a:xfrm>
            <a:off x="6533801" y="5244970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Tchau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DAC2218-826F-424A-919C-BE62E5C6DCBA}"/>
              </a:ext>
            </a:extLst>
          </p:cNvPr>
          <p:cNvCxnSpPr/>
          <p:nvPr/>
        </p:nvCxnSpPr>
        <p:spPr>
          <a:xfrm flipH="1">
            <a:off x="7513320" y="4429213"/>
            <a:ext cx="142113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AD53826-263C-4514-808F-95533429EB73}"/>
              </a:ext>
            </a:extLst>
          </p:cNvPr>
          <p:cNvCxnSpPr/>
          <p:nvPr/>
        </p:nvCxnSpPr>
        <p:spPr>
          <a:xfrm>
            <a:off x="7594501" y="4653864"/>
            <a:ext cx="1329690" cy="11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3B63226-EDD8-4608-8666-4663D826ADCC}"/>
              </a:ext>
            </a:extLst>
          </p:cNvPr>
          <p:cNvCxnSpPr/>
          <p:nvPr/>
        </p:nvCxnSpPr>
        <p:spPr>
          <a:xfrm flipH="1">
            <a:off x="7465208" y="4823681"/>
            <a:ext cx="142113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3485AA4-6AA8-45E2-AF01-C48CE3B21C7E}"/>
              </a:ext>
            </a:extLst>
          </p:cNvPr>
          <p:cNvCxnSpPr/>
          <p:nvPr/>
        </p:nvCxnSpPr>
        <p:spPr>
          <a:xfrm>
            <a:off x="7609328" y="4996401"/>
            <a:ext cx="1329690" cy="11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B6A474F-6FFB-4180-8197-0D2580AF706D}"/>
              </a:ext>
            </a:extLst>
          </p:cNvPr>
          <p:cNvCxnSpPr/>
          <p:nvPr/>
        </p:nvCxnSpPr>
        <p:spPr>
          <a:xfrm flipH="1">
            <a:off x="7487539" y="5172975"/>
            <a:ext cx="142113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FBE5F5FF-2193-46D2-A341-325E422F6A91}"/>
              </a:ext>
            </a:extLst>
          </p:cNvPr>
          <p:cNvSpPr/>
          <p:nvPr/>
        </p:nvSpPr>
        <p:spPr>
          <a:xfrm>
            <a:off x="9862044" y="2541452"/>
            <a:ext cx="125767" cy="23628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EB6DDEC2-0C34-473E-9E2E-8A546BA9A4A8}"/>
              </a:ext>
            </a:extLst>
          </p:cNvPr>
          <p:cNvSpPr/>
          <p:nvPr/>
        </p:nvSpPr>
        <p:spPr>
          <a:xfrm>
            <a:off x="6833863" y="2585388"/>
            <a:ext cx="100337" cy="1882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Conceito de camadas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960120" y="2529840"/>
            <a:ext cx="4136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Conceito de camadas é composto por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Hierarquia;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de computadores modernos;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que?</a:t>
            </a:r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C83BD93A-6790-4923-AE11-B2D06B21AFC2}"/>
              </a:ext>
            </a:extLst>
          </p:cNvPr>
          <p:cNvSpPr/>
          <p:nvPr/>
        </p:nvSpPr>
        <p:spPr>
          <a:xfrm>
            <a:off x="6797040" y="2311067"/>
            <a:ext cx="213360" cy="190500"/>
          </a:xfrm>
          <a:prstGeom prst="smileyFace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F639F42D-B66E-4EDA-8162-CC4A2D64CEA1}"/>
              </a:ext>
            </a:extLst>
          </p:cNvPr>
          <p:cNvSpPr/>
          <p:nvPr/>
        </p:nvSpPr>
        <p:spPr>
          <a:xfrm>
            <a:off x="9817731" y="2305233"/>
            <a:ext cx="213360" cy="190500"/>
          </a:xfrm>
          <a:prstGeom prst="smileyFace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59F653-51A0-497E-B193-E9A86AECDF11}"/>
              </a:ext>
            </a:extLst>
          </p:cNvPr>
          <p:cNvSpPr txBox="1"/>
          <p:nvPr/>
        </p:nvSpPr>
        <p:spPr>
          <a:xfrm>
            <a:off x="6174754" y="21322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Emissor</a:t>
            </a:r>
            <a:r>
              <a:rPr lang="pt-BR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87F8E3-D696-4E34-82B1-B6D9517353E6}"/>
              </a:ext>
            </a:extLst>
          </p:cNvPr>
          <p:cNvSpPr txBox="1"/>
          <p:nvPr/>
        </p:nvSpPr>
        <p:spPr>
          <a:xfrm>
            <a:off x="10160014" y="21605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Receptor</a:t>
            </a:r>
            <a:r>
              <a:rPr lang="pt-BR" dirty="0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F07500-B9ED-47F9-B3C7-A277265B54E5}"/>
              </a:ext>
            </a:extLst>
          </p:cNvPr>
          <p:cNvSpPr txBox="1"/>
          <p:nvPr/>
        </p:nvSpPr>
        <p:spPr>
          <a:xfrm>
            <a:off x="6010588" y="4088402"/>
            <a:ext cx="19996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A carta é classificada pelo correio, é acionado algum tipo de transporte para levar a carta ao destino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C54A37-D0C2-407A-B11F-83F5CDD3E577}"/>
              </a:ext>
            </a:extLst>
          </p:cNvPr>
          <p:cNvSpPr txBox="1"/>
          <p:nvPr/>
        </p:nvSpPr>
        <p:spPr>
          <a:xfrm>
            <a:off x="6056308" y="3543230"/>
            <a:ext cx="199962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A carta é recolhida por um carteiro que a entrega no posto mais próximo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2F1E12-5867-43AD-BC90-DA0C97E13B15}"/>
              </a:ext>
            </a:extLst>
          </p:cNvPr>
          <p:cNvSpPr txBox="1"/>
          <p:nvPr/>
        </p:nvSpPr>
        <p:spPr>
          <a:xfrm>
            <a:off x="6056308" y="2887560"/>
            <a:ext cx="19996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Emissor escreve a carta, coloca num envelope, escreve o endereço coloca na caixa de correio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76D623-31C0-4FFA-AF32-BD05E4A84574}"/>
              </a:ext>
            </a:extLst>
          </p:cNvPr>
          <p:cNvSpPr txBox="1"/>
          <p:nvPr/>
        </p:nvSpPr>
        <p:spPr>
          <a:xfrm>
            <a:off x="9043348" y="2887560"/>
            <a:ext cx="199962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O receptor pega o envelope na caixa de correio, abre e lê a carta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D0F0B-527C-4B9C-B191-312FFA39A2AA}"/>
              </a:ext>
            </a:extLst>
          </p:cNvPr>
          <p:cNvSpPr txBox="1"/>
          <p:nvPr/>
        </p:nvSpPr>
        <p:spPr>
          <a:xfrm>
            <a:off x="9043348" y="3543230"/>
            <a:ext cx="199962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A carta é classificada e enviada para o receptor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24BD37-0917-40E8-9EBD-B1CEBA2182EE}"/>
              </a:ext>
            </a:extLst>
          </p:cNvPr>
          <p:cNvSpPr txBox="1"/>
          <p:nvPr/>
        </p:nvSpPr>
        <p:spPr>
          <a:xfrm>
            <a:off x="8990008" y="4088402"/>
            <a:ext cx="199962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A carta é entregue ao posto local dos correios pelo agente de transporte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F073060-8702-47C3-B77D-AA40EF5B0BD1}"/>
              </a:ext>
            </a:extLst>
          </p:cNvPr>
          <p:cNvSpPr txBox="1"/>
          <p:nvPr/>
        </p:nvSpPr>
        <p:spPr>
          <a:xfrm>
            <a:off x="8036519" y="2976869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Camada superior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41DFD8-067D-47E1-BE4C-356C254B0155}"/>
              </a:ext>
            </a:extLst>
          </p:cNvPr>
          <p:cNvSpPr txBox="1"/>
          <p:nvPr/>
        </p:nvSpPr>
        <p:spPr>
          <a:xfrm>
            <a:off x="8137055" y="351245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Camada </a:t>
            </a:r>
          </a:p>
          <a:p>
            <a:r>
              <a:rPr lang="pt-BR" sz="900" dirty="0"/>
              <a:t>intermediária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CFEB2E-7456-4B15-8D1D-D566A15B8621}"/>
              </a:ext>
            </a:extLst>
          </p:cNvPr>
          <p:cNvSpPr txBox="1"/>
          <p:nvPr/>
        </p:nvSpPr>
        <p:spPr>
          <a:xfrm>
            <a:off x="8022242" y="4179692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Camada inferior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77B5099-20BD-47A4-876D-A1020D471549}"/>
              </a:ext>
            </a:extLst>
          </p:cNvPr>
          <p:cNvSpPr/>
          <p:nvPr/>
        </p:nvSpPr>
        <p:spPr>
          <a:xfrm flipH="1">
            <a:off x="6861171" y="4550067"/>
            <a:ext cx="45719" cy="30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C02CD84D-2D1A-40E6-84CA-136372B66365}"/>
              </a:ext>
            </a:extLst>
          </p:cNvPr>
          <p:cNvSpPr/>
          <p:nvPr/>
        </p:nvSpPr>
        <p:spPr>
          <a:xfrm>
            <a:off x="6861171" y="4858622"/>
            <a:ext cx="306324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1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Modelos </a:t>
            </a:r>
            <a:r>
              <a:rPr lang="pt-BR" dirty="0" err="1"/>
              <a:t>osi</a:t>
            </a:r>
            <a:r>
              <a:rPr lang="pt-BR" dirty="0"/>
              <a:t> e  </a:t>
            </a:r>
            <a:r>
              <a:rPr lang="pt-BR" dirty="0" err="1"/>
              <a:t>tcp/ip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232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processo de enviar uma requisição para um servidor.</a:t>
            </a:r>
          </a:p>
        </p:txBody>
      </p:sp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67B360AE-8034-4FBB-AB66-1F9F30A68E89}"/>
              </a:ext>
            </a:extLst>
          </p:cNvPr>
          <p:cNvSpPr/>
          <p:nvPr/>
        </p:nvSpPr>
        <p:spPr>
          <a:xfrm>
            <a:off x="4762500" y="4392659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C743570B-A9BA-4666-8A82-20D35F7AECBC}"/>
              </a:ext>
            </a:extLst>
          </p:cNvPr>
          <p:cNvSpPr/>
          <p:nvPr/>
        </p:nvSpPr>
        <p:spPr>
          <a:xfrm>
            <a:off x="4762500" y="3981179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13D32403-ECCE-49D6-9043-95247BC97633}"/>
              </a:ext>
            </a:extLst>
          </p:cNvPr>
          <p:cNvSpPr/>
          <p:nvPr/>
        </p:nvSpPr>
        <p:spPr>
          <a:xfrm>
            <a:off x="4762500" y="3562079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3C56F0E0-C231-42D9-9555-5372C9BDF88D}"/>
              </a:ext>
            </a:extLst>
          </p:cNvPr>
          <p:cNvSpPr/>
          <p:nvPr/>
        </p:nvSpPr>
        <p:spPr>
          <a:xfrm>
            <a:off x="4762500" y="3093449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9C12B512-0DCE-4B40-9518-5945AF610E8A}"/>
              </a:ext>
            </a:extLst>
          </p:cNvPr>
          <p:cNvSpPr/>
          <p:nvPr/>
        </p:nvSpPr>
        <p:spPr>
          <a:xfrm>
            <a:off x="4762500" y="2672508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Processo 32">
            <a:extLst>
              <a:ext uri="{FF2B5EF4-FFF2-40B4-BE49-F238E27FC236}">
                <a16:creationId xmlns:a16="http://schemas.microsoft.com/office/drawing/2014/main" id="{81F29871-3401-4374-A53D-62572489F97B}"/>
              </a:ext>
            </a:extLst>
          </p:cNvPr>
          <p:cNvSpPr/>
          <p:nvPr/>
        </p:nvSpPr>
        <p:spPr>
          <a:xfrm>
            <a:off x="4762500" y="2228762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4ECEEC42-4C46-4EBD-AF04-01952FCB5DC7}"/>
              </a:ext>
            </a:extLst>
          </p:cNvPr>
          <p:cNvSpPr/>
          <p:nvPr/>
        </p:nvSpPr>
        <p:spPr>
          <a:xfrm>
            <a:off x="4762500" y="4771873"/>
            <a:ext cx="1889760" cy="259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6C525E-9DE5-4727-A899-31D5BEAD8A5C}"/>
              </a:ext>
            </a:extLst>
          </p:cNvPr>
          <p:cNvSpPr txBox="1"/>
          <p:nvPr/>
        </p:nvSpPr>
        <p:spPr>
          <a:xfrm>
            <a:off x="5243876" y="2181165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Aplicação 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771A126-855C-4182-B372-EEF8340F10C2}"/>
              </a:ext>
            </a:extLst>
          </p:cNvPr>
          <p:cNvSpPr txBox="1"/>
          <p:nvPr/>
        </p:nvSpPr>
        <p:spPr>
          <a:xfrm>
            <a:off x="5361771" y="430592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Enlace </a:t>
            </a:r>
            <a:r>
              <a:rPr lang="pt-BR" dirty="0"/>
              <a:t>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6E36168-C32B-4BD6-89FC-C21EC46F9465}"/>
              </a:ext>
            </a:extLst>
          </p:cNvPr>
          <p:cNvSpPr txBox="1"/>
          <p:nvPr/>
        </p:nvSpPr>
        <p:spPr>
          <a:xfrm>
            <a:off x="5361771" y="392605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Redes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A71F2D9-DBAF-4967-981B-22C6F54174AA}"/>
              </a:ext>
            </a:extLst>
          </p:cNvPr>
          <p:cNvSpPr txBox="1"/>
          <p:nvPr/>
        </p:nvSpPr>
        <p:spPr>
          <a:xfrm>
            <a:off x="5092819" y="3480581"/>
            <a:ext cx="12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Transporte </a:t>
            </a:r>
            <a:r>
              <a:rPr lang="pt-BR" dirty="0"/>
              <a:t>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1326C3A-299A-4EC6-918C-B45735F3FAC1}"/>
              </a:ext>
            </a:extLst>
          </p:cNvPr>
          <p:cNvSpPr txBox="1"/>
          <p:nvPr/>
        </p:nvSpPr>
        <p:spPr>
          <a:xfrm>
            <a:off x="5356962" y="303564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Sessão </a:t>
            </a:r>
            <a:r>
              <a:rPr lang="pt-BR" dirty="0"/>
              <a:t>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5446CAC-5D73-4701-988F-698CFF863E36}"/>
              </a:ext>
            </a:extLst>
          </p:cNvPr>
          <p:cNvSpPr txBox="1"/>
          <p:nvPr/>
        </p:nvSpPr>
        <p:spPr>
          <a:xfrm>
            <a:off x="5061656" y="2600649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Apresentação </a:t>
            </a:r>
            <a:r>
              <a:rPr lang="pt-BR" dirty="0"/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6F46D15-8E32-4566-A522-C41AA8C5D016}"/>
              </a:ext>
            </a:extLst>
          </p:cNvPr>
          <p:cNvSpPr txBox="1"/>
          <p:nvPr/>
        </p:nvSpPr>
        <p:spPr>
          <a:xfrm>
            <a:off x="5432302" y="47167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Física</a:t>
            </a:r>
            <a:r>
              <a:rPr lang="pt-BR" dirty="0"/>
              <a:t> 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E8759564-51EC-4800-97B8-14028953510D}"/>
              </a:ext>
            </a:extLst>
          </p:cNvPr>
          <p:cNvSpPr/>
          <p:nvPr/>
        </p:nvSpPr>
        <p:spPr>
          <a:xfrm>
            <a:off x="4427220" y="2218422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561EFD64-5989-425A-B398-E97C4F51A63D}"/>
              </a:ext>
            </a:extLst>
          </p:cNvPr>
          <p:cNvSpPr/>
          <p:nvPr/>
        </p:nvSpPr>
        <p:spPr>
          <a:xfrm>
            <a:off x="4427220" y="2700503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353C52D7-CA6B-4C92-A3C6-B32F78D1B75F}"/>
              </a:ext>
            </a:extLst>
          </p:cNvPr>
          <p:cNvSpPr/>
          <p:nvPr/>
        </p:nvSpPr>
        <p:spPr>
          <a:xfrm>
            <a:off x="4427220" y="3093449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4" name="Fluxograma: Processo 43">
            <a:extLst>
              <a:ext uri="{FF2B5EF4-FFF2-40B4-BE49-F238E27FC236}">
                <a16:creationId xmlns:a16="http://schemas.microsoft.com/office/drawing/2014/main" id="{B8A1F113-EFB1-41D0-9216-7951F71AB430}"/>
              </a:ext>
            </a:extLst>
          </p:cNvPr>
          <p:cNvSpPr/>
          <p:nvPr/>
        </p:nvSpPr>
        <p:spPr>
          <a:xfrm>
            <a:off x="4427220" y="3549712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45" name="Fluxograma: Processo 44">
            <a:extLst>
              <a:ext uri="{FF2B5EF4-FFF2-40B4-BE49-F238E27FC236}">
                <a16:creationId xmlns:a16="http://schemas.microsoft.com/office/drawing/2014/main" id="{4E4395B2-38BE-42D4-8B91-3CB5C334F1B4}"/>
              </a:ext>
            </a:extLst>
          </p:cNvPr>
          <p:cNvSpPr/>
          <p:nvPr/>
        </p:nvSpPr>
        <p:spPr>
          <a:xfrm>
            <a:off x="4427220" y="3968812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6" name="Fluxograma: Processo 45">
            <a:extLst>
              <a:ext uri="{FF2B5EF4-FFF2-40B4-BE49-F238E27FC236}">
                <a16:creationId xmlns:a16="http://schemas.microsoft.com/office/drawing/2014/main" id="{3BBDB6B6-5671-41C3-BA66-25FD335D69DA}"/>
              </a:ext>
            </a:extLst>
          </p:cNvPr>
          <p:cNvSpPr/>
          <p:nvPr/>
        </p:nvSpPr>
        <p:spPr>
          <a:xfrm>
            <a:off x="4427220" y="4403807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EB6EF9F0-7CD6-4FD8-9E29-CB71FEF9C645}"/>
              </a:ext>
            </a:extLst>
          </p:cNvPr>
          <p:cNvSpPr/>
          <p:nvPr/>
        </p:nvSpPr>
        <p:spPr>
          <a:xfrm>
            <a:off x="4427242" y="4771873"/>
            <a:ext cx="243840" cy="271447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0C393F-95E0-439A-86BB-867B621FFA63}"/>
              </a:ext>
            </a:extLst>
          </p:cNvPr>
          <p:cNvSpPr txBox="1"/>
          <p:nvPr/>
        </p:nvSpPr>
        <p:spPr>
          <a:xfrm>
            <a:off x="5058802" y="189718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Modelo OSI</a:t>
            </a: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05B4FA64-C2FD-4749-9637-FF29F1310E5D}"/>
              </a:ext>
            </a:extLst>
          </p:cNvPr>
          <p:cNvSpPr/>
          <p:nvPr/>
        </p:nvSpPr>
        <p:spPr>
          <a:xfrm>
            <a:off x="7413480" y="2204963"/>
            <a:ext cx="1694409" cy="99000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4325A677-064D-4280-BCFF-EF5B945A60A0}"/>
              </a:ext>
            </a:extLst>
          </p:cNvPr>
          <p:cNvSpPr/>
          <p:nvPr/>
        </p:nvSpPr>
        <p:spPr>
          <a:xfrm>
            <a:off x="7418331" y="3313220"/>
            <a:ext cx="1654856" cy="42091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Processo 47">
            <a:extLst>
              <a:ext uri="{FF2B5EF4-FFF2-40B4-BE49-F238E27FC236}">
                <a16:creationId xmlns:a16="http://schemas.microsoft.com/office/drawing/2014/main" id="{F8DBA718-A112-43B8-AC76-BA9AB806A73B}"/>
              </a:ext>
            </a:extLst>
          </p:cNvPr>
          <p:cNvSpPr/>
          <p:nvPr/>
        </p:nvSpPr>
        <p:spPr>
          <a:xfrm>
            <a:off x="7418331" y="3969317"/>
            <a:ext cx="1654856" cy="42091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luxograma: Processo 48">
            <a:extLst>
              <a:ext uri="{FF2B5EF4-FFF2-40B4-BE49-F238E27FC236}">
                <a16:creationId xmlns:a16="http://schemas.microsoft.com/office/drawing/2014/main" id="{52C14D58-F5B3-49F1-A32A-2DE128E3EB28}"/>
              </a:ext>
            </a:extLst>
          </p:cNvPr>
          <p:cNvSpPr/>
          <p:nvPr/>
        </p:nvSpPr>
        <p:spPr>
          <a:xfrm>
            <a:off x="7433256" y="4621333"/>
            <a:ext cx="1654856" cy="74720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FE31295-7339-478A-8990-0947F23CEA9B}"/>
              </a:ext>
            </a:extLst>
          </p:cNvPr>
          <p:cNvSpPr txBox="1"/>
          <p:nvPr/>
        </p:nvSpPr>
        <p:spPr>
          <a:xfrm>
            <a:off x="7749427" y="3329462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Transporte 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8D4DB91-BD4A-4FD2-9005-AE976ECD562C}"/>
              </a:ext>
            </a:extLst>
          </p:cNvPr>
          <p:cNvSpPr txBox="1"/>
          <p:nvPr/>
        </p:nvSpPr>
        <p:spPr>
          <a:xfrm>
            <a:off x="7781194" y="255679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Aplicação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BA44F53-53BA-4664-B73A-F00D180DDCA9}"/>
              </a:ext>
            </a:extLst>
          </p:cNvPr>
          <p:cNvSpPr txBox="1"/>
          <p:nvPr/>
        </p:nvSpPr>
        <p:spPr>
          <a:xfrm>
            <a:off x="7781194" y="4010497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Internet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BCD9AC6-CB1C-4A40-A6CA-415326B29ED7}"/>
              </a:ext>
            </a:extLst>
          </p:cNvPr>
          <p:cNvSpPr txBox="1"/>
          <p:nvPr/>
        </p:nvSpPr>
        <p:spPr>
          <a:xfrm>
            <a:off x="7569597" y="4806675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Acesso a Rede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BD12C7A-A042-48D6-874E-CB9A9CA84B5C}"/>
              </a:ext>
            </a:extLst>
          </p:cNvPr>
          <p:cNvSpPr txBox="1"/>
          <p:nvPr/>
        </p:nvSpPr>
        <p:spPr>
          <a:xfrm>
            <a:off x="7676998" y="187515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Modelo TCP/IP</a:t>
            </a:r>
          </a:p>
        </p:txBody>
      </p:sp>
    </p:spTree>
    <p:extLst>
      <p:ext uri="{BB962C8B-B14F-4D97-AF65-F5344CB8AC3E}">
        <p14:creationId xmlns:p14="http://schemas.microsoft.com/office/powerpoint/2010/main" val="205584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Camada  Física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Informações de um ponto para outro;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 de sinais: analógica ou digital;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Sinais Digitais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A3EDE9-0FF5-4D55-B322-9C7A3BC9EED3}"/>
              </a:ext>
            </a:extLst>
          </p:cNvPr>
          <p:cNvSpPr txBox="1"/>
          <p:nvPr/>
        </p:nvSpPr>
        <p:spPr>
          <a:xfrm>
            <a:off x="735243" y="3649198"/>
            <a:ext cx="6197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como transferência 1 bit por segundo;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Contem uma quantidade  x de níveis só tem que ser finito. </a:t>
            </a:r>
          </a:p>
        </p:txBody>
      </p:sp>
      <p:pic>
        <p:nvPicPr>
          <p:cNvPr id="3074" name="Picture 2" descr="Sinais Analógicos e Digitais de um Sistema Embarcado: Visão Geral e Análise  dos Sistemas Automotivos - Jornal Oficina Brasil | Técnicas">
            <a:extLst>
              <a:ext uri="{FF2B5EF4-FFF2-40B4-BE49-F238E27FC236}">
                <a16:creationId xmlns:a16="http://schemas.microsoft.com/office/drawing/2014/main" id="{A1730FFB-B395-44F3-944C-E4F26C88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84" y="2386964"/>
            <a:ext cx="2905169" cy="283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6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Perda na TRANSMISSÃO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735243" y="2545585"/>
            <a:ext cx="662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as informações tem que alcançar uma área muito grande a sua potencia fica mais fraca, essa situação pode ser concertada com repetidores.</a:t>
            </a:r>
          </a:p>
        </p:txBody>
      </p:sp>
      <p:pic>
        <p:nvPicPr>
          <p:cNvPr id="5122" name="Picture 2" descr="Problemas em Redes Sem Fio - Perda e Absorção | DlteC do Brasil">
            <a:extLst>
              <a:ext uri="{FF2B5EF4-FFF2-40B4-BE49-F238E27FC236}">
                <a16:creationId xmlns:a16="http://schemas.microsoft.com/office/drawing/2014/main" id="{CEF976C8-503C-49D7-864A-19C55945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59" y="3335326"/>
            <a:ext cx="4116721" cy="17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7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DIGITAL-DIGITAL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2135418" y="342812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735243" y="2545585"/>
            <a:ext cx="6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Codificação de linha, conversão de dados digitais para sinais digitais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205EF40-9371-4BBA-8B8A-85DF69271B26}"/>
              </a:ext>
            </a:extLst>
          </p:cNvPr>
          <p:cNvSpPr/>
          <p:nvPr/>
        </p:nvSpPr>
        <p:spPr>
          <a:xfrm>
            <a:off x="3425041" y="3715101"/>
            <a:ext cx="952500" cy="455603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979F0A-5BDA-446E-BD4C-D3F815DDECCD}"/>
              </a:ext>
            </a:extLst>
          </p:cNvPr>
          <p:cNvSpPr/>
          <p:nvPr/>
        </p:nvSpPr>
        <p:spPr>
          <a:xfrm>
            <a:off x="3477111" y="4325507"/>
            <a:ext cx="848361" cy="14599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BEC5B75-523E-4221-92F4-A8F36BDFB77C}"/>
              </a:ext>
            </a:extLst>
          </p:cNvPr>
          <p:cNvSpPr/>
          <p:nvPr/>
        </p:nvSpPr>
        <p:spPr>
          <a:xfrm>
            <a:off x="4599235" y="4538110"/>
            <a:ext cx="140247" cy="187828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E9F809CE-86E4-49B6-9BB1-CD3A9AA5EFD1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4251626" y="4197469"/>
            <a:ext cx="386106" cy="3501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07F69C-BD82-4E46-BF33-85D8A4002B41}"/>
              </a:ext>
            </a:extLst>
          </p:cNvPr>
          <p:cNvSpPr/>
          <p:nvPr/>
        </p:nvSpPr>
        <p:spPr>
          <a:xfrm>
            <a:off x="3835234" y="4179511"/>
            <a:ext cx="132117" cy="1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BD0746-6777-4634-807D-D19E84BF0C31}"/>
              </a:ext>
            </a:extLst>
          </p:cNvPr>
          <p:cNvSpPr/>
          <p:nvPr/>
        </p:nvSpPr>
        <p:spPr>
          <a:xfrm>
            <a:off x="7095900" y="3715101"/>
            <a:ext cx="952500" cy="455603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E432C23-B7BC-4A9A-8644-632576CA1794}"/>
              </a:ext>
            </a:extLst>
          </p:cNvPr>
          <p:cNvSpPr/>
          <p:nvPr/>
        </p:nvSpPr>
        <p:spPr>
          <a:xfrm>
            <a:off x="7147970" y="4325507"/>
            <a:ext cx="848361" cy="14599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64193EE-794D-43FC-B213-8FC437202FAC}"/>
              </a:ext>
            </a:extLst>
          </p:cNvPr>
          <p:cNvSpPr/>
          <p:nvPr/>
        </p:nvSpPr>
        <p:spPr>
          <a:xfrm>
            <a:off x="8270094" y="4538110"/>
            <a:ext cx="140247" cy="187828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E6D92040-8C79-472A-9C62-69E99FB01CB8}"/>
              </a:ext>
            </a:extLst>
          </p:cNvPr>
          <p:cNvCxnSpPr>
            <a:cxnSpLocks/>
            <a:stCxn id="15" idx="1"/>
          </p:cNvCxnSpPr>
          <p:nvPr/>
        </p:nvCxnSpPr>
        <p:spPr>
          <a:xfrm rot="16200000" flipV="1">
            <a:off x="7922485" y="4197469"/>
            <a:ext cx="386106" cy="3501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6F658F48-1FD9-4AB6-B8A4-EEE2D831DE92}"/>
              </a:ext>
            </a:extLst>
          </p:cNvPr>
          <p:cNvSpPr/>
          <p:nvPr/>
        </p:nvSpPr>
        <p:spPr>
          <a:xfrm>
            <a:off x="7506093" y="4179511"/>
            <a:ext cx="132117" cy="1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9DA0CB-8E80-4E8E-967A-909E972F732E}"/>
              </a:ext>
            </a:extLst>
          </p:cNvPr>
          <p:cNvSpPr/>
          <p:nvPr/>
        </p:nvSpPr>
        <p:spPr>
          <a:xfrm>
            <a:off x="3281221" y="5191691"/>
            <a:ext cx="1163458" cy="38610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Codificador</a:t>
            </a:r>
            <a:r>
              <a:rPr lang="pt-BR" sz="1200" dirty="0"/>
              <a:t>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0555356-44C8-4CD3-BF2E-639CA93711A3}"/>
              </a:ext>
            </a:extLst>
          </p:cNvPr>
          <p:cNvSpPr/>
          <p:nvPr/>
        </p:nvSpPr>
        <p:spPr>
          <a:xfrm>
            <a:off x="6924364" y="5191691"/>
            <a:ext cx="1163458" cy="44439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Decodificador</a:t>
            </a:r>
            <a:r>
              <a:rPr lang="pt-BR" dirty="0"/>
              <a:t> 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8E7FDF-0AA3-4BF6-92AF-65A4850E873F}"/>
              </a:ext>
            </a:extLst>
          </p:cNvPr>
          <p:cNvCxnSpPr>
            <a:cxnSpLocks/>
          </p:cNvCxnSpPr>
          <p:nvPr/>
        </p:nvCxnSpPr>
        <p:spPr>
          <a:xfrm>
            <a:off x="4483020" y="5384744"/>
            <a:ext cx="232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0CE334-DC1E-43C0-ABB1-569F3304CA2A}"/>
              </a:ext>
            </a:extLst>
          </p:cNvPr>
          <p:cNvCxnSpPr>
            <a:cxnSpLocks/>
          </p:cNvCxnSpPr>
          <p:nvPr/>
        </p:nvCxnSpPr>
        <p:spPr>
          <a:xfrm flipH="1">
            <a:off x="3901291" y="4540432"/>
            <a:ext cx="1" cy="63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178E162-A74F-4BBB-A1C2-3B2A71235A7F}"/>
              </a:ext>
            </a:extLst>
          </p:cNvPr>
          <p:cNvCxnSpPr/>
          <p:nvPr/>
        </p:nvCxnSpPr>
        <p:spPr>
          <a:xfrm flipV="1">
            <a:off x="7571299" y="4538110"/>
            <a:ext cx="0" cy="58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E08CC7D-E6D6-4FEE-B456-0433C615DE92}"/>
              </a:ext>
            </a:extLst>
          </p:cNvPr>
          <p:cNvCxnSpPr>
            <a:cxnSpLocks/>
          </p:cNvCxnSpPr>
          <p:nvPr/>
        </p:nvCxnSpPr>
        <p:spPr>
          <a:xfrm>
            <a:off x="4633570" y="5023118"/>
            <a:ext cx="208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D5DF3AE-C33B-4604-B405-7004FABAB38E}"/>
              </a:ext>
            </a:extLst>
          </p:cNvPr>
          <p:cNvCxnSpPr>
            <a:cxnSpLocks/>
          </p:cNvCxnSpPr>
          <p:nvPr/>
        </p:nvCxnSpPr>
        <p:spPr>
          <a:xfrm flipV="1">
            <a:off x="4599235" y="4725938"/>
            <a:ext cx="0" cy="55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7943B35-E55D-41CD-ACC4-BA9CDB60F746}"/>
              </a:ext>
            </a:extLst>
          </p:cNvPr>
          <p:cNvCxnSpPr>
            <a:cxnSpLocks/>
          </p:cNvCxnSpPr>
          <p:nvPr/>
        </p:nvCxnSpPr>
        <p:spPr>
          <a:xfrm>
            <a:off x="4599235" y="5191691"/>
            <a:ext cx="14024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092EB1F-197A-4B4D-8BFA-D922D8D7545D}"/>
              </a:ext>
            </a:extLst>
          </p:cNvPr>
          <p:cNvCxnSpPr>
            <a:cxnSpLocks/>
          </p:cNvCxnSpPr>
          <p:nvPr/>
        </p:nvCxnSpPr>
        <p:spPr>
          <a:xfrm flipV="1">
            <a:off x="4739482" y="4855302"/>
            <a:ext cx="0" cy="33563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0A2D744-4B3B-438C-B121-FCD8537788F9}"/>
              </a:ext>
            </a:extLst>
          </p:cNvPr>
          <p:cNvCxnSpPr>
            <a:cxnSpLocks/>
          </p:cNvCxnSpPr>
          <p:nvPr/>
        </p:nvCxnSpPr>
        <p:spPr>
          <a:xfrm>
            <a:off x="4739482" y="4855302"/>
            <a:ext cx="21815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C36B09E-5FA0-4D47-9FC8-1E92ECC39683}"/>
              </a:ext>
            </a:extLst>
          </p:cNvPr>
          <p:cNvCxnSpPr>
            <a:cxnSpLocks/>
          </p:cNvCxnSpPr>
          <p:nvPr/>
        </p:nvCxnSpPr>
        <p:spPr>
          <a:xfrm>
            <a:off x="4957639" y="4873756"/>
            <a:ext cx="0" cy="26402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90FB271-8A4A-43CD-B0B7-B3261D55FA43}"/>
              </a:ext>
            </a:extLst>
          </p:cNvPr>
          <p:cNvCxnSpPr>
            <a:cxnSpLocks/>
          </p:cNvCxnSpPr>
          <p:nvPr/>
        </p:nvCxnSpPr>
        <p:spPr>
          <a:xfrm>
            <a:off x="4957639" y="5145405"/>
            <a:ext cx="17526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DBD38F-16FC-42F2-991F-9107DEF6BA3B}"/>
              </a:ext>
            </a:extLst>
          </p:cNvPr>
          <p:cNvCxnSpPr>
            <a:cxnSpLocks/>
          </p:cNvCxnSpPr>
          <p:nvPr/>
        </p:nvCxnSpPr>
        <p:spPr>
          <a:xfrm flipV="1">
            <a:off x="5132899" y="4885781"/>
            <a:ext cx="0" cy="26402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891F526-3D70-480D-A72E-B823F07390B9}"/>
              </a:ext>
            </a:extLst>
          </p:cNvPr>
          <p:cNvCxnSpPr>
            <a:cxnSpLocks/>
          </p:cNvCxnSpPr>
          <p:nvPr/>
        </p:nvCxnSpPr>
        <p:spPr>
          <a:xfrm>
            <a:off x="5132899" y="4885781"/>
            <a:ext cx="21801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99D2160-829A-4A2F-9071-C7427FD9FAB7}"/>
              </a:ext>
            </a:extLst>
          </p:cNvPr>
          <p:cNvSpPr txBox="1"/>
          <p:nvPr/>
        </p:nvSpPr>
        <p:spPr>
          <a:xfrm>
            <a:off x="5303688" y="471679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 . .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10FB261-8C40-41E2-B50B-227D41475610}"/>
              </a:ext>
            </a:extLst>
          </p:cNvPr>
          <p:cNvCxnSpPr>
            <a:cxnSpLocks/>
          </p:cNvCxnSpPr>
          <p:nvPr/>
        </p:nvCxnSpPr>
        <p:spPr>
          <a:xfrm>
            <a:off x="5874953" y="4885781"/>
            <a:ext cx="315654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Conector reto 7167">
            <a:extLst>
              <a:ext uri="{FF2B5EF4-FFF2-40B4-BE49-F238E27FC236}">
                <a16:creationId xmlns:a16="http://schemas.microsoft.com/office/drawing/2014/main" id="{A692567C-DBE3-4D62-91BC-0AFC9150B64A}"/>
              </a:ext>
            </a:extLst>
          </p:cNvPr>
          <p:cNvCxnSpPr/>
          <p:nvPr/>
        </p:nvCxnSpPr>
        <p:spPr>
          <a:xfrm>
            <a:off x="6187507" y="4885781"/>
            <a:ext cx="0" cy="23639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Conector reto 7170">
            <a:extLst>
              <a:ext uri="{FF2B5EF4-FFF2-40B4-BE49-F238E27FC236}">
                <a16:creationId xmlns:a16="http://schemas.microsoft.com/office/drawing/2014/main" id="{672C53CA-3CE7-4078-AC64-65EA718E8BFC}"/>
              </a:ext>
            </a:extLst>
          </p:cNvPr>
          <p:cNvCxnSpPr>
            <a:cxnSpLocks/>
          </p:cNvCxnSpPr>
          <p:nvPr/>
        </p:nvCxnSpPr>
        <p:spPr>
          <a:xfrm>
            <a:off x="6187507" y="5124450"/>
            <a:ext cx="18288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Conector reto 7172">
            <a:extLst>
              <a:ext uri="{FF2B5EF4-FFF2-40B4-BE49-F238E27FC236}">
                <a16:creationId xmlns:a16="http://schemas.microsoft.com/office/drawing/2014/main" id="{12086509-8F33-461B-8A6E-A93B8CEAD304}"/>
              </a:ext>
            </a:extLst>
          </p:cNvPr>
          <p:cNvCxnSpPr>
            <a:cxnSpLocks/>
          </p:cNvCxnSpPr>
          <p:nvPr/>
        </p:nvCxnSpPr>
        <p:spPr>
          <a:xfrm flipV="1">
            <a:off x="6370387" y="4885781"/>
            <a:ext cx="0" cy="23639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Conector reto 7174">
            <a:extLst>
              <a:ext uri="{FF2B5EF4-FFF2-40B4-BE49-F238E27FC236}">
                <a16:creationId xmlns:a16="http://schemas.microsoft.com/office/drawing/2014/main" id="{AB7C24BA-9CBC-430A-B69C-CED3DA3553A3}"/>
              </a:ext>
            </a:extLst>
          </p:cNvPr>
          <p:cNvCxnSpPr/>
          <p:nvPr/>
        </p:nvCxnSpPr>
        <p:spPr>
          <a:xfrm>
            <a:off x="6370387" y="4885781"/>
            <a:ext cx="18897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Fluxograma: Processo 7178">
            <a:extLst>
              <a:ext uri="{FF2B5EF4-FFF2-40B4-BE49-F238E27FC236}">
                <a16:creationId xmlns:a16="http://schemas.microsoft.com/office/drawing/2014/main" id="{10DCCB46-FCC7-4747-A1A8-57AB26BFBFE3}"/>
              </a:ext>
            </a:extLst>
          </p:cNvPr>
          <p:cNvSpPr/>
          <p:nvPr/>
        </p:nvSpPr>
        <p:spPr>
          <a:xfrm>
            <a:off x="1027589" y="4563291"/>
            <a:ext cx="1924205" cy="374677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0 1 0 1       101</a:t>
            </a:r>
          </a:p>
        </p:txBody>
      </p:sp>
      <p:sp>
        <p:nvSpPr>
          <p:cNvPr id="7180" name="CaixaDeTexto 7179">
            <a:extLst>
              <a:ext uri="{FF2B5EF4-FFF2-40B4-BE49-F238E27FC236}">
                <a16:creationId xmlns:a16="http://schemas.microsoft.com/office/drawing/2014/main" id="{1D2A7139-18C0-4174-B479-F8E99C485CB9}"/>
              </a:ext>
            </a:extLst>
          </p:cNvPr>
          <p:cNvSpPr txBox="1"/>
          <p:nvPr/>
        </p:nvSpPr>
        <p:spPr>
          <a:xfrm>
            <a:off x="1919722" y="4448732"/>
            <a:ext cx="38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8" name="Fluxograma: Processo 77">
            <a:extLst>
              <a:ext uri="{FF2B5EF4-FFF2-40B4-BE49-F238E27FC236}">
                <a16:creationId xmlns:a16="http://schemas.microsoft.com/office/drawing/2014/main" id="{60A5524C-6DB4-4831-A757-61E8FE4F944E}"/>
              </a:ext>
            </a:extLst>
          </p:cNvPr>
          <p:cNvSpPr/>
          <p:nvPr/>
        </p:nvSpPr>
        <p:spPr>
          <a:xfrm>
            <a:off x="8724928" y="4620015"/>
            <a:ext cx="1924205" cy="374677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0 1 0 1       101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357673E-C0B9-411A-8637-40262958BCDB}"/>
              </a:ext>
            </a:extLst>
          </p:cNvPr>
          <p:cNvSpPr txBox="1"/>
          <p:nvPr/>
        </p:nvSpPr>
        <p:spPr>
          <a:xfrm>
            <a:off x="9564426" y="4482789"/>
            <a:ext cx="38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181" name="CaixaDeTexto 7180">
            <a:extLst>
              <a:ext uri="{FF2B5EF4-FFF2-40B4-BE49-F238E27FC236}">
                <a16:creationId xmlns:a16="http://schemas.microsoft.com/office/drawing/2014/main" id="{A9D3DAE0-F753-4578-A1D1-867401703B5D}"/>
              </a:ext>
            </a:extLst>
          </p:cNvPr>
          <p:cNvSpPr txBox="1"/>
          <p:nvPr/>
        </p:nvSpPr>
        <p:spPr>
          <a:xfrm>
            <a:off x="5038069" y="4459467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Sinal digital</a:t>
            </a:r>
          </a:p>
        </p:txBody>
      </p:sp>
      <p:sp>
        <p:nvSpPr>
          <p:cNvPr id="7182" name="CaixaDeTexto 7181">
            <a:extLst>
              <a:ext uri="{FF2B5EF4-FFF2-40B4-BE49-F238E27FC236}">
                <a16:creationId xmlns:a16="http://schemas.microsoft.com/office/drawing/2014/main" id="{8C433384-86EF-4C97-820D-158C0F015A82}"/>
              </a:ext>
            </a:extLst>
          </p:cNvPr>
          <p:cNvSpPr txBox="1"/>
          <p:nvPr/>
        </p:nvSpPr>
        <p:spPr>
          <a:xfrm>
            <a:off x="5176728" y="54292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Enlace</a:t>
            </a:r>
            <a:r>
              <a:rPr lang="pt-BR" dirty="0"/>
              <a:t> </a:t>
            </a:r>
          </a:p>
        </p:txBody>
      </p:sp>
      <p:sp>
        <p:nvSpPr>
          <p:cNvPr id="7183" name="CaixaDeTexto 7182">
            <a:extLst>
              <a:ext uri="{FF2B5EF4-FFF2-40B4-BE49-F238E27FC236}">
                <a16:creationId xmlns:a16="http://schemas.microsoft.com/office/drawing/2014/main" id="{532F57EF-7437-4784-A0AA-062A51C161E3}"/>
              </a:ext>
            </a:extLst>
          </p:cNvPr>
          <p:cNvSpPr txBox="1"/>
          <p:nvPr/>
        </p:nvSpPr>
        <p:spPr>
          <a:xfrm>
            <a:off x="9058880" y="419767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Dados digitais 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BE27879-044F-41E2-A8BC-79E2314EE7D9}"/>
              </a:ext>
            </a:extLst>
          </p:cNvPr>
          <p:cNvSpPr txBox="1"/>
          <p:nvPr/>
        </p:nvSpPr>
        <p:spPr>
          <a:xfrm>
            <a:off x="1318024" y="419024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Dados digitais 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61B9FDE-723F-44A7-88E9-418372B582A0}"/>
              </a:ext>
            </a:extLst>
          </p:cNvPr>
          <p:cNvSpPr txBox="1"/>
          <p:nvPr/>
        </p:nvSpPr>
        <p:spPr>
          <a:xfrm>
            <a:off x="7110033" y="330543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Receptor 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D0F25AA3-23A0-461F-B253-1F8063B5C557}"/>
              </a:ext>
            </a:extLst>
          </p:cNvPr>
          <p:cNvSpPr txBox="1"/>
          <p:nvPr/>
        </p:nvSpPr>
        <p:spPr>
          <a:xfrm>
            <a:off x="3425041" y="3279337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Emissor</a:t>
            </a:r>
          </a:p>
        </p:txBody>
      </p:sp>
    </p:spTree>
    <p:extLst>
      <p:ext uri="{BB962C8B-B14F-4D97-AF65-F5344CB8AC3E}">
        <p14:creationId xmlns:p14="http://schemas.microsoft.com/office/powerpoint/2010/main" val="251982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Analógica-DIGITAL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735243" y="2545585"/>
            <a:ext cx="66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sinal recebido, depois de digitalizado, é processado e, na maioria das vezes.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CA8B9-978C-4B24-BB6E-B6DA0ED0650B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6B437-1EFE-475B-89B8-0F2A33E01BE2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0369422-314A-4DC2-A5DB-5DB59363A673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88D3E981-CF3F-4E5D-A1B0-8B940225C7B5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8C77FA-993D-45CB-9C40-4F24DD07DB75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5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Modos de transmissão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870056" y="2318563"/>
            <a:ext cx="6621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modos de transmissão de rede é: </a:t>
            </a:r>
          </a:p>
          <a:p>
            <a:r>
              <a:rPr lang="pt-BR" dirty="0"/>
              <a:t> Transmissão paralela ( grupos de bits );</a:t>
            </a:r>
          </a:p>
          <a:p>
            <a:r>
              <a:rPr lang="pt-BR" dirty="0"/>
              <a:t>Transmissão Serial ( um bit segue o outro );</a:t>
            </a:r>
          </a:p>
          <a:p>
            <a:r>
              <a:rPr lang="pt-BR" dirty="0"/>
              <a:t>Transmissão Serial Assíncrona ( bits extra );</a:t>
            </a:r>
          </a:p>
          <a:p>
            <a:r>
              <a:rPr lang="pt-BR" dirty="0"/>
              <a:t>Transmissão Serial Síncrona ( utiliza um relógio síncrono ).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67045E-87EE-4A8A-A6E4-381D8318B092}"/>
              </a:ext>
            </a:extLst>
          </p:cNvPr>
          <p:cNvSpPr/>
          <p:nvPr/>
        </p:nvSpPr>
        <p:spPr>
          <a:xfrm>
            <a:off x="4259112" y="4388115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A8CD63-5462-4B10-97A4-07F3AC6B8ED2}"/>
              </a:ext>
            </a:extLst>
          </p:cNvPr>
          <p:cNvSpPr/>
          <p:nvPr/>
        </p:nvSpPr>
        <p:spPr>
          <a:xfrm>
            <a:off x="6727992" y="4388114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CAAF34-C4B1-428C-B15D-50D1A4F4558E}"/>
              </a:ext>
            </a:extLst>
          </p:cNvPr>
          <p:cNvCxnSpPr/>
          <p:nvPr/>
        </p:nvCxnSpPr>
        <p:spPr>
          <a:xfrm>
            <a:off x="5273040" y="4486478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B9E802E-D283-4E4E-BE6F-42D3AD2130B1}"/>
              </a:ext>
            </a:extLst>
          </p:cNvPr>
          <p:cNvCxnSpPr/>
          <p:nvPr/>
        </p:nvCxnSpPr>
        <p:spPr>
          <a:xfrm>
            <a:off x="5273040" y="4615509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4E107C3-227E-4363-9815-FC9DF9B817A7}"/>
              </a:ext>
            </a:extLst>
          </p:cNvPr>
          <p:cNvCxnSpPr/>
          <p:nvPr/>
        </p:nvCxnSpPr>
        <p:spPr>
          <a:xfrm>
            <a:off x="5273040" y="4752834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5E4FD7D-F8B5-4BC6-9347-3DBBB87F8658}"/>
              </a:ext>
            </a:extLst>
          </p:cNvPr>
          <p:cNvCxnSpPr/>
          <p:nvPr/>
        </p:nvCxnSpPr>
        <p:spPr>
          <a:xfrm>
            <a:off x="5273040" y="487418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5C4042-D324-4EC0-A87C-BDB0140694BE}"/>
              </a:ext>
            </a:extLst>
          </p:cNvPr>
          <p:cNvCxnSpPr/>
          <p:nvPr/>
        </p:nvCxnSpPr>
        <p:spPr>
          <a:xfrm>
            <a:off x="5273040" y="542217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7CDBCC8-870D-4FD0-8E81-E053E23A1FF9}"/>
              </a:ext>
            </a:extLst>
          </p:cNvPr>
          <p:cNvCxnSpPr/>
          <p:nvPr/>
        </p:nvCxnSpPr>
        <p:spPr>
          <a:xfrm>
            <a:off x="5273040" y="5583758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E921D8-6593-40DB-82C1-FF9D230862BC}"/>
              </a:ext>
            </a:extLst>
          </p:cNvPr>
          <p:cNvCxnSpPr/>
          <p:nvPr/>
        </p:nvCxnSpPr>
        <p:spPr>
          <a:xfrm>
            <a:off x="5273040" y="503609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40381DF-B0A9-417F-8528-78B45BB98BB6}"/>
              </a:ext>
            </a:extLst>
          </p:cNvPr>
          <p:cNvCxnSpPr/>
          <p:nvPr/>
        </p:nvCxnSpPr>
        <p:spPr>
          <a:xfrm>
            <a:off x="5273040" y="5217998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22D2A6-4188-4355-BF0B-85ED89E3F21F}"/>
              </a:ext>
            </a:extLst>
          </p:cNvPr>
          <p:cNvSpPr txBox="1"/>
          <p:nvPr/>
        </p:nvSpPr>
        <p:spPr>
          <a:xfrm>
            <a:off x="5273040" y="4251267"/>
            <a:ext cx="27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</a:t>
            </a:r>
          </a:p>
          <a:p>
            <a:r>
              <a:rPr lang="pt-BR" sz="1200" dirty="0"/>
              <a:t>0</a:t>
            </a:r>
          </a:p>
          <a:p>
            <a:r>
              <a:rPr lang="pt-BR" sz="1200" dirty="0"/>
              <a:t>1</a:t>
            </a:r>
          </a:p>
          <a:p>
            <a:r>
              <a:rPr lang="pt-BR" sz="1200" dirty="0"/>
              <a:t>0</a:t>
            </a:r>
          </a:p>
          <a:p>
            <a:r>
              <a:rPr lang="pt-BR" sz="1200" dirty="0"/>
              <a:t>0</a:t>
            </a:r>
          </a:p>
          <a:p>
            <a:r>
              <a:rPr lang="pt-BR" sz="1200" dirty="0"/>
              <a:t>1</a:t>
            </a:r>
          </a:p>
          <a:p>
            <a:r>
              <a:rPr lang="pt-BR" sz="1200" dirty="0"/>
              <a:t>1</a:t>
            </a:r>
          </a:p>
          <a:p>
            <a:r>
              <a:rPr lang="pt-BR" sz="1200" dirty="0"/>
              <a:t>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81FFE4-5281-4552-94EA-625A104DCBC3}"/>
              </a:ext>
            </a:extLst>
          </p:cNvPr>
          <p:cNvSpPr txBox="1"/>
          <p:nvPr/>
        </p:nvSpPr>
        <p:spPr>
          <a:xfrm>
            <a:off x="5273040" y="399579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Paralela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23C4D7B-7B8C-4505-BC98-A6ED4B95A3C0}"/>
              </a:ext>
            </a:extLst>
          </p:cNvPr>
          <p:cNvSpPr/>
          <p:nvPr/>
        </p:nvSpPr>
        <p:spPr>
          <a:xfrm>
            <a:off x="8236050" y="4394740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Emissor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CC69492-2AA7-49DB-829B-1C9CFAD4B96B}"/>
              </a:ext>
            </a:extLst>
          </p:cNvPr>
          <p:cNvSpPr/>
          <p:nvPr/>
        </p:nvSpPr>
        <p:spPr>
          <a:xfrm>
            <a:off x="10655300" y="4394740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Receptor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D3E43C0-D278-4E6E-A476-9A66A106152E}"/>
              </a:ext>
            </a:extLst>
          </p:cNvPr>
          <p:cNvCxnSpPr/>
          <p:nvPr/>
        </p:nvCxnSpPr>
        <p:spPr>
          <a:xfrm>
            <a:off x="9286240" y="5057396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EC86C89-C06A-471E-8DC7-F2722A24FAD7}"/>
              </a:ext>
            </a:extLst>
          </p:cNvPr>
          <p:cNvSpPr txBox="1"/>
          <p:nvPr/>
        </p:nvSpPr>
        <p:spPr>
          <a:xfrm>
            <a:off x="9531695" y="400853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Serial </a:t>
            </a:r>
          </a:p>
        </p:txBody>
      </p:sp>
    </p:spTree>
    <p:extLst>
      <p:ext uri="{BB962C8B-B14F-4D97-AF65-F5344CB8AC3E}">
        <p14:creationId xmlns:p14="http://schemas.microsoft.com/office/powerpoint/2010/main" val="72500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digital-analógico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672713" y="2310020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1004869" y="2420331"/>
            <a:ext cx="662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ASK( Amplitude </a:t>
            </a:r>
            <a:r>
              <a:rPr lang="pt-BR" dirty="0" err="1"/>
              <a:t>Sthifl</a:t>
            </a:r>
            <a:r>
              <a:rPr lang="pt-BR" dirty="0"/>
              <a:t> Key);</a:t>
            </a:r>
          </a:p>
          <a:p>
            <a:r>
              <a:rPr lang="pt-BR" dirty="0"/>
              <a:t>FSK( 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Sthifl</a:t>
            </a:r>
            <a:r>
              <a:rPr lang="pt-BR" dirty="0"/>
              <a:t> Key );</a:t>
            </a:r>
          </a:p>
          <a:p>
            <a:r>
              <a:rPr lang="pt-BR" dirty="0"/>
              <a:t>PSK( </a:t>
            </a:r>
            <a:r>
              <a:rPr lang="pt-BR" dirty="0" err="1"/>
              <a:t>Phase</a:t>
            </a:r>
            <a:r>
              <a:rPr lang="pt-BR" dirty="0"/>
              <a:t> </a:t>
            </a:r>
            <a:r>
              <a:rPr lang="pt-BR" dirty="0" err="1"/>
              <a:t>Sthifl</a:t>
            </a:r>
            <a:r>
              <a:rPr lang="pt-BR" dirty="0"/>
              <a:t> Key ).</a:t>
            </a:r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9C3ABF6-8E22-4EF3-98A1-53B4A3BB4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93" t="10481" r="5677" b="9098"/>
          <a:stretch/>
        </p:blipFill>
        <p:spPr>
          <a:xfrm>
            <a:off x="6832827" y="2633185"/>
            <a:ext cx="397648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F11A5-3F51-401C-A96F-CB1E60B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16" y="489092"/>
            <a:ext cx="11029616" cy="1013800"/>
          </a:xfrm>
        </p:spPr>
        <p:txBody>
          <a:bodyPr/>
          <a:lstStyle/>
          <a:p>
            <a:r>
              <a:rPr lang="pt-BR" dirty="0"/>
              <a:t>História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B79152-B1F3-4EAA-AF95-62656F47587B}"/>
              </a:ext>
            </a:extLst>
          </p:cNvPr>
          <p:cNvSpPr txBox="1"/>
          <p:nvPr/>
        </p:nvSpPr>
        <p:spPr>
          <a:xfrm>
            <a:off x="984427" y="3134508"/>
            <a:ext cx="462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Foi criada em 1965, os primeiros computadores eram enormes, eles podiam ocupar uma sala inteira, foi utilizado o TCP/IP, o projeto foi nomeado de ARPANET, em 69 que se deu a origem da internet.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5E631F5-36B6-488C-B779-DCB86C66230D}"/>
              </a:ext>
            </a:extLst>
          </p:cNvPr>
          <p:cNvSpPr/>
          <p:nvPr/>
        </p:nvSpPr>
        <p:spPr>
          <a:xfrm>
            <a:off x="8351520" y="2694612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73EEE-D387-46AB-8D26-7758A74C003F}"/>
              </a:ext>
            </a:extLst>
          </p:cNvPr>
          <p:cNvSpPr/>
          <p:nvPr/>
        </p:nvSpPr>
        <p:spPr>
          <a:xfrm>
            <a:off x="8707120" y="4155572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202543-D5C8-47D1-ABA0-A3D4B1ACAFAE}"/>
              </a:ext>
            </a:extLst>
          </p:cNvPr>
          <p:cNvSpPr/>
          <p:nvPr/>
        </p:nvSpPr>
        <p:spPr>
          <a:xfrm>
            <a:off x="10916373" y="4231772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AC5E2142-CE86-4B90-A622-3AD407B7C6DB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10559739" y="3900154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8013BF-583B-4BD2-96AC-5AFCA80A04D0}"/>
              </a:ext>
            </a:extLst>
          </p:cNvPr>
          <p:cNvSpPr/>
          <p:nvPr/>
        </p:nvSpPr>
        <p:spPr>
          <a:xfrm>
            <a:off x="9555481" y="3872534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54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Analógico-analógico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672713" y="2310020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870056" y="2365831"/>
            <a:ext cx="662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AM( Amplitude </a:t>
            </a:r>
            <a:r>
              <a:rPr lang="pt-BR" dirty="0" err="1"/>
              <a:t>Modulation</a:t>
            </a:r>
            <a:r>
              <a:rPr lang="pt-BR" dirty="0"/>
              <a:t>);</a:t>
            </a:r>
          </a:p>
          <a:p>
            <a:r>
              <a:rPr lang="pt-BR" dirty="0"/>
              <a:t>FM( 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Modulation</a:t>
            </a:r>
            <a:r>
              <a:rPr lang="pt-BR" dirty="0"/>
              <a:t>  );</a:t>
            </a:r>
          </a:p>
          <a:p>
            <a:r>
              <a:rPr lang="pt-BR" dirty="0"/>
              <a:t>PM( </a:t>
            </a:r>
            <a:r>
              <a:rPr lang="pt-BR" dirty="0" err="1"/>
              <a:t>Phase</a:t>
            </a:r>
            <a:r>
              <a:rPr lang="pt-BR" dirty="0"/>
              <a:t> </a:t>
            </a:r>
            <a:r>
              <a:rPr lang="pt-BR" dirty="0" err="1"/>
              <a:t>Modulation</a:t>
            </a:r>
            <a:r>
              <a:rPr lang="pt-BR" dirty="0"/>
              <a:t>  )</a:t>
            </a:r>
          </a:p>
          <a:p>
            <a:endParaRPr lang="pt-BR" dirty="0"/>
          </a:p>
        </p:txBody>
      </p:sp>
      <p:pic>
        <p:nvPicPr>
          <p:cNvPr id="1026" name="Picture 2" descr="Técnicas de Modulação AM , FM e PM | Redes de Comunicação">
            <a:extLst>
              <a:ext uri="{FF2B5EF4-FFF2-40B4-BE49-F238E27FC236}">
                <a16:creationId xmlns:a16="http://schemas.microsoft.com/office/drawing/2014/main" id="{4886A2BE-C549-4BF9-AE4A-C90DE65F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77" y="2646510"/>
            <a:ext cx="3916885" cy="27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1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MULTIPLEXAÇÃO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701553" y="2421224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839237" y="2411997"/>
            <a:ext cx="662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FDM ( Multiplexação por divisão do espectro de frequência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TDM ( Multiplexação por divisão do tempo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WDM ( Multiplexação por divisão do comprimento de onda ).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15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Meio de transmissão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672713" y="2310020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532786" y="2546826"/>
            <a:ext cx="662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meios guiados usam um condutor para que o sinal do emissor chegue até o devido receptor (como os cabos de cobre e de fibras ópticas 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meio não guiado usa de frequências ou ondas de rádio para transmitir os sinais ( como a radiofrequência, infravermelho e os raios laser transmitidos pelo ar ).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847090" y="2683514"/>
            <a:ext cx="4133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Camada de enlace é o ligamento de coisas físicas  como o roteador hosts, ela erve para  fazer uma conexão lógica entre as máquinas que estiverem trocando informações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248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é, Para que serve</a:t>
            </a:r>
          </a:p>
        </p:txBody>
      </p:sp>
    </p:spTree>
    <p:extLst>
      <p:ext uri="{BB962C8B-B14F-4D97-AF65-F5344CB8AC3E}">
        <p14:creationId xmlns:p14="http://schemas.microsoft.com/office/powerpoint/2010/main" val="199285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837033" y="2782669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 ARQ apenas um frame enviado por vez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Controle de Enlace de dados </a:t>
            </a:r>
          </a:p>
        </p:txBody>
      </p:sp>
    </p:spTree>
    <p:extLst>
      <p:ext uri="{BB962C8B-B14F-4D97-AF65-F5344CB8AC3E}">
        <p14:creationId xmlns:p14="http://schemas.microsoft.com/office/powerpoint/2010/main" val="560391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9183" y="2690336"/>
            <a:ext cx="4133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simplex 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, é quando os dados são transmitidos apenas em um sentido, ele não é razoável em limitar a banda do transmissor para ajustar a vazão média do receptor.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253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stop-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wait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11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9183" y="2690336"/>
            <a:ext cx="4133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simplex com ruído é quando um canal de comunicação está normal, mas no entanto pode acontecer um erro, uma forma para concerta isso é geralmente inserir números de sequencia.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310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com canal de ruído  </a:t>
            </a:r>
          </a:p>
        </p:txBody>
      </p:sp>
    </p:spTree>
    <p:extLst>
      <p:ext uri="{BB962C8B-B14F-4D97-AF65-F5344CB8AC3E}">
        <p14:creationId xmlns:p14="http://schemas.microsoft.com/office/powerpoint/2010/main" val="3278847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9183" y="2690336"/>
            <a:ext cx="4133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Go-Back-N ARQ é um pedido automático de repetição, no qual o processo de envio, envia continuamente frames até um valor máximo de 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326141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Go-Back-N ARQ</a:t>
            </a:r>
          </a:p>
        </p:txBody>
      </p:sp>
      <p:pic>
        <p:nvPicPr>
          <p:cNvPr id="1026" name="Picture 2" descr="Desempenho ARQ - MediaWiki do Campus São José">
            <a:extLst>
              <a:ext uri="{FF2B5EF4-FFF2-40B4-BE49-F238E27FC236}">
                <a16:creationId xmlns:a16="http://schemas.microsoft.com/office/drawing/2014/main" id="{3E99C7A1-37D6-4A20-AE18-69565CFD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92" y="2591276"/>
            <a:ext cx="2437707" cy="297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94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1563" y="2697956"/>
            <a:ext cx="4133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</a:t>
            </a:r>
            <a:r>
              <a:rPr lang="pt-BR" dirty="0" err="1"/>
              <a:t>Selective-Repeat</a:t>
            </a:r>
            <a:r>
              <a:rPr lang="pt-BR" dirty="0"/>
              <a:t> ARQ, é um receptor capaz de classificar o quadro em uma sequencia apropriada, pois recebe em seu quadro um retransmitido cuja a sua sequencia está fora de ordem do quadro do receptor.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79996"/>
            <a:ext cx="325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</a:t>
            </a:r>
            <a:r>
              <a:rPr lang="pt-BR" dirty="0" err="1">
                <a:solidFill>
                  <a:schemeClr val="bg1"/>
                </a:solidFill>
              </a:rPr>
              <a:t>Selective-Repeat</a:t>
            </a:r>
            <a:r>
              <a:rPr lang="pt-BR" dirty="0">
                <a:solidFill>
                  <a:schemeClr val="bg1"/>
                </a:solidFill>
              </a:rPr>
              <a:t> ARQ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EC4EBD5-FD0A-474B-BBEE-59FB8CEAD636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118F78-EC07-4244-A012-B811B82A4901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040B50-99A3-4426-9D32-D96F754135EA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3B77D305-F26D-4EC9-9B1B-91697E27319B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158A110-CB5F-4466-B947-F10F849DAB6C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53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1563" y="2697956"/>
            <a:ext cx="4133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erros isolados, os bits da palavra de código são numerados a partir da esquerda começando por 1, é acrescentada informação redundante em posições pré-definidas, ou seja, os bits são potência de 2 vão ser bits  de controle  2N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7999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Distancia de </a:t>
            </a:r>
            <a:r>
              <a:rPr lang="pt-BR" dirty="0" err="1">
                <a:solidFill>
                  <a:schemeClr val="bg1"/>
                </a:solidFill>
              </a:rPr>
              <a:t>Hamming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AFF26E-FC5A-4B98-ABE0-CCFAADAD3D3A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8F7423-4A58-40F8-A4BB-1C11A35336B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20B6CD6-2625-4A15-84D6-1F0FC4386B00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69A8DEAB-427E-4CFB-A9A0-53FA93C5EF4D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DBB793-F117-4A4F-817C-D68FD01F6953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7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D7F704-1901-4DDF-8513-2053F305FCA4}"/>
              </a:ext>
            </a:extLst>
          </p:cNvPr>
          <p:cNvCxnSpPr/>
          <p:nvPr/>
        </p:nvCxnSpPr>
        <p:spPr>
          <a:xfrm>
            <a:off x="7220061" y="4894767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7CF11A5-3F51-401C-A96F-CB1E60B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16" y="398440"/>
            <a:ext cx="11029616" cy="1013800"/>
          </a:xfrm>
        </p:spPr>
        <p:txBody>
          <a:bodyPr/>
          <a:lstStyle/>
          <a:p>
            <a:r>
              <a:rPr lang="pt-BR" dirty="0"/>
              <a:t>Comunicação de dados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B79152-B1F3-4EAA-AF95-62656F47587B}"/>
              </a:ext>
            </a:extLst>
          </p:cNvPr>
          <p:cNvSpPr txBox="1"/>
          <p:nvPr/>
        </p:nvSpPr>
        <p:spPr>
          <a:xfrm>
            <a:off x="78035" y="3190684"/>
            <a:ext cx="4627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Se trata da comunicação entre computadores (sistema computacional), os tipos de mensagens é  constituída da textos, vídeos, áudios, imagens e números. Os fluxos de dados, Simplex, </a:t>
            </a:r>
            <a:r>
              <a:rPr lang="pt-BR" dirty="0" err="1"/>
              <a:t>Half</a:t>
            </a:r>
            <a:r>
              <a:rPr lang="pt-BR" dirty="0"/>
              <a:t>-duplex e Full-duplex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D6F72-1A64-4039-A76D-CBD2057A7704}"/>
              </a:ext>
            </a:extLst>
          </p:cNvPr>
          <p:cNvSpPr txBox="1"/>
          <p:nvPr/>
        </p:nvSpPr>
        <p:spPr>
          <a:xfrm>
            <a:off x="669968" y="1412240"/>
            <a:ext cx="613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Sistema de comunicação, Tipos de mensagens e fluxo de dados 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162BDC-B151-47A0-B4BF-66EEAA4F0529}"/>
              </a:ext>
            </a:extLst>
          </p:cNvPr>
          <p:cNvSpPr/>
          <p:nvPr/>
        </p:nvSpPr>
        <p:spPr>
          <a:xfrm>
            <a:off x="4897261" y="4093667"/>
            <a:ext cx="1415244" cy="77498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8A6672-5E0D-4DF3-976D-C32791DB541D}"/>
              </a:ext>
            </a:extLst>
          </p:cNvPr>
          <p:cNvSpPr/>
          <p:nvPr/>
        </p:nvSpPr>
        <p:spPr>
          <a:xfrm>
            <a:off x="4934063" y="5076428"/>
            <a:ext cx="1310640" cy="369332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EAF274-8593-4040-A876-5C4B5E07265A}"/>
              </a:ext>
            </a:extLst>
          </p:cNvPr>
          <p:cNvSpPr/>
          <p:nvPr/>
        </p:nvSpPr>
        <p:spPr>
          <a:xfrm>
            <a:off x="6392508" y="5263282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6B4B1962-52A6-4866-A38B-3C1F3FB6D8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06481" y="4876029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50A81BB9-9AB3-4B8E-B4FD-AEFC8CECD1DF}"/>
              </a:ext>
            </a:extLst>
          </p:cNvPr>
          <p:cNvSpPr/>
          <p:nvPr/>
        </p:nvSpPr>
        <p:spPr>
          <a:xfrm>
            <a:off x="5523343" y="4872190"/>
            <a:ext cx="1320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A787698-FE41-42DE-B2D3-CDC0997662F8}"/>
              </a:ext>
            </a:extLst>
          </p:cNvPr>
          <p:cNvCxnSpPr>
            <a:stCxn id="7" idx="3"/>
          </p:cNvCxnSpPr>
          <p:nvPr/>
        </p:nvCxnSpPr>
        <p:spPr>
          <a:xfrm>
            <a:off x="6244703" y="5261094"/>
            <a:ext cx="402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AAFD8C9-B24D-439B-8838-3E8BE87F7705}"/>
              </a:ext>
            </a:extLst>
          </p:cNvPr>
          <p:cNvSpPr/>
          <p:nvPr/>
        </p:nvSpPr>
        <p:spPr>
          <a:xfrm>
            <a:off x="10268061" y="4139387"/>
            <a:ext cx="1415244" cy="77498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D09FBF-500D-45F0-95DE-33D29D2F2261}"/>
              </a:ext>
            </a:extLst>
          </p:cNvPr>
          <p:cNvSpPr/>
          <p:nvPr/>
        </p:nvSpPr>
        <p:spPr>
          <a:xfrm>
            <a:off x="10304863" y="5122148"/>
            <a:ext cx="1310640" cy="369332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79AA8EE-1C1F-43B8-B4F4-A772C6130A42}"/>
              </a:ext>
            </a:extLst>
          </p:cNvPr>
          <p:cNvSpPr/>
          <p:nvPr/>
        </p:nvSpPr>
        <p:spPr>
          <a:xfrm>
            <a:off x="11765279" y="5308187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02F8101E-087A-4E0C-8CCE-C0B7305E0B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77281" y="4921749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A2EFC6-BCA4-4458-82C5-B19AD3630966}"/>
              </a:ext>
            </a:extLst>
          </p:cNvPr>
          <p:cNvSpPr/>
          <p:nvPr/>
        </p:nvSpPr>
        <p:spPr>
          <a:xfrm>
            <a:off x="10894143" y="4917910"/>
            <a:ext cx="1320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D5A481-D27C-404C-93B6-81273D8C4D35}"/>
              </a:ext>
            </a:extLst>
          </p:cNvPr>
          <p:cNvSpPr/>
          <p:nvPr/>
        </p:nvSpPr>
        <p:spPr>
          <a:xfrm>
            <a:off x="7444103" y="4685485"/>
            <a:ext cx="1530821" cy="45776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Mensagens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1DD72D-471E-445D-B921-183AA2BE963F}"/>
              </a:ext>
            </a:extLst>
          </p:cNvPr>
          <p:cNvSpPr txBox="1"/>
          <p:nvPr/>
        </p:nvSpPr>
        <p:spPr>
          <a:xfrm>
            <a:off x="4869005" y="549148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Transmissor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B35214-9A6E-4708-9F8C-E95BF8F7D751}"/>
              </a:ext>
            </a:extLst>
          </p:cNvPr>
          <p:cNvSpPr txBox="1"/>
          <p:nvPr/>
        </p:nvSpPr>
        <p:spPr>
          <a:xfrm>
            <a:off x="10372665" y="562823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Receptor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9C1E9E1-CF11-4449-9C19-075A3B41AB53}"/>
              </a:ext>
            </a:extLst>
          </p:cNvPr>
          <p:cNvSpPr/>
          <p:nvPr/>
        </p:nvSpPr>
        <p:spPr>
          <a:xfrm>
            <a:off x="5089852" y="2586881"/>
            <a:ext cx="1043611" cy="1242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Passo 1:</a:t>
            </a:r>
          </a:p>
          <a:p>
            <a:pPr algn="ctr"/>
            <a:r>
              <a:rPr lang="pt-BR" dirty="0"/>
              <a:t>Passo 2:</a:t>
            </a:r>
          </a:p>
          <a:p>
            <a:pPr algn="ctr"/>
            <a:r>
              <a:rPr lang="pt-BR" dirty="0"/>
              <a:t>Passo 3:</a:t>
            </a:r>
          </a:p>
          <a:p>
            <a:pPr algn="ctr"/>
            <a:r>
              <a:rPr lang="pt-BR" dirty="0"/>
              <a:t>...........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DE37DB1-55B2-4DEB-86C2-6B78ECB58578}"/>
              </a:ext>
            </a:extLst>
          </p:cNvPr>
          <p:cNvSpPr txBox="1"/>
          <p:nvPr/>
        </p:nvSpPr>
        <p:spPr>
          <a:xfrm>
            <a:off x="7745461" y="53038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Meio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6AA11D5-ADAA-4D89-A8E9-AF441AAE6639}"/>
              </a:ext>
            </a:extLst>
          </p:cNvPr>
          <p:cNvSpPr/>
          <p:nvPr/>
        </p:nvSpPr>
        <p:spPr>
          <a:xfrm>
            <a:off x="10438377" y="2586942"/>
            <a:ext cx="1043611" cy="1235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Passo 1:</a:t>
            </a:r>
          </a:p>
          <a:p>
            <a:pPr algn="ctr"/>
            <a:r>
              <a:rPr lang="pt-BR" dirty="0"/>
              <a:t>Passo 2:</a:t>
            </a:r>
          </a:p>
          <a:p>
            <a:pPr algn="ctr"/>
            <a:r>
              <a:rPr lang="pt-BR" dirty="0"/>
              <a:t>Passo 3:</a:t>
            </a:r>
          </a:p>
          <a:p>
            <a:pPr algn="ctr"/>
            <a:r>
              <a:rPr lang="pt-BR" dirty="0"/>
              <a:t>..........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F0132A8-89C3-4077-BACC-770442A4C198}"/>
              </a:ext>
            </a:extLst>
          </p:cNvPr>
          <p:cNvSpPr txBox="1"/>
          <p:nvPr/>
        </p:nvSpPr>
        <p:spPr>
          <a:xfrm>
            <a:off x="10425288" y="3789120"/>
            <a:ext cx="112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Protocolo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541294E-9A29-4BE1-BAB2-77026F6DEB6C}"/>
              </a:ext>
            </a:extLst>
          </p:cNvPr>
          <p:cNvSpPr txBox="1"/>
          <p:nvPr/>
        </p:nvSpPr>
        <p:spPr>
          <a:xfrm>
            <a:off x="5011291" y="3770055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Protocolo </a:t>
            </a:r>
          </a:p>
        </p:txBody>
      </p:sp>
    </p:spTree>
    <p:extLst>
      <p:ext uri="{BB962C8B-B14F-4D97-AF65-F5344CB8AC3E}">
        <p14:creationId xmlns:p14="http://schemas.microsoft.com/office/powerpoint/2010/main" val="9841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5BAA-99B0-4B0E-9035-028A1BAA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492301"/>
            <a:ext cx="11029616" cy="1013800"/>
          </a:xfrm>
        </p:spPr>
        <p:txBody>
          <a:bodyPr/>
          <a:lstStyle/>
          <a:p>
            <a:r>
              <a:rPr lang="pt-BR" dirty="0"/>
              <a:t>Redes nas organizações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0DFD67-5BD0-4C08-A558-1CC74BE29FFF}"/>
              </a:ext>
            </a:extLst>
          </p:cNvPr>
          <p:cNvSpPr txBox="1"/>
          <p:nvPr/>
        </p:nvSpPr>
        <p:spPr>
          <a:xfrm>
            <a:off x="459272" y="3155855"/>
            <a:ext cx="602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Compartilhamento de recurso, programas e equipamentos.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2AF13E-63B4-47ED-9817-614A5C9F6FD6}"/>
              </a:ext>
            </a:extLst>
          </p:cNvPr>
          <p:cNvSpPr txBox="1"/>
          <p:nvPr/>
        </p:nvSpPr>
        <p:spPr>
          <a:xfrm>
            <a:off x="459272" y="4089286"/>
            <a:ext cx="475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 baixo e alta disponibilidade de recurso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B1A08AD-1A27-4443-A5F8-2C965223CAD5}"/>
              </a:ext>
            </a:extLst>
          </p:cNvPr>
          <p:cNvSpPr/>
          <p:nvPr/>
        </p:nvSpPr>
        <p:spPr>
          <a:xfrm>
            <a:off x="8351520" y="2694612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FE8F01-AE53-42CF-AF4C-97F8F567EBBC}"/>
              </a:ext>
            </a:extLst>
          </p:cNvPr>
          <p:cNvSpPr/>
          <p:nvPr/>
        </p:nvSpPr>
        <p:spPr>
          <a:xfrm>
            <a:off x="8707120" y="4155572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BBA6C50-434D-41E1-BC39-F919366B7C59}"/>
              </a:ext>
            </a:extLst>
          </p:cNvPr>
          <p:cNvSpPr/>
          <p:nvPr/>
        </p:nvSpPr>
        <p:spPr>
          <a:xfrm>
            <a:off x="10916373" y="4231772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BC483FED-AB8D-4AE9-A9E2-0F5F0864565E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10559739" y="3900154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7B730D10-FAAA-4651-84A0-38099707B5FF}"/>
              </a:ext>
            </a:extLst>
          </p:cNvPr>
          <p:cNvSpPr/>
          <p:nvPr/>
        </p:nvSpPr>
        <p:spPr>
          <a:xfrm>
            <a:off x="9555481" y="3872534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86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5BAA-99B0-4B0E-9035-028A1BAA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492301"/>
            <a:ext cx="11029616" cy="1013800"/>
          </a:xfrm>
        </p:spPr>
        <p:txBody>
          <a:bodyPr/>
          <a:lstStyle/>
          <a:p>
            <a:r>
              <a:rPr lang="pt-BR" dirty="0"/>
              <a:t>REDES PARA AS PESSOAS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9E2C60-AB5E-46AA-9328-C3CED2C54BDD}"/>
              </a:ext>
            </a:extLst>
          </p:cNvPr>
          <p:cNvSpPr txBox="1"/>
          <p:nvPr/>
        </p:nvSpPr>
        <p:spPr>
          <a:xfrm>
            <a:off x="437434" y="2985466"/>
            <a:ext cx="340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Acesso a informações remotas;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9B3036-982C-48BF-A657-7DFD23408684}"/>
              </a:ext>
            </a:extLst>
          </p:cNvPr>
          <p:cNvSpPr txBox="1"/>
          <p:nvPr/>
        </p:nvSpPr>
        <p:spPr>
          <a:xfrm>
            <a:off x="437434" y="3645040"/>
            <a:ext cx="646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Ajuda na comunicação entres pessoas por formas de aplicativos;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DBC799-4F0E-45D3-80D2-A1865C5F50B2}"/>
              </a:ext>
            </a:extLst>
          </p:cNvPr>
          <p:cNvSpPr txBox="1"/>
          <p:nvPr/>
        </p:nvSpPr>
        <p:spPr>
          <a:xfrm>
            <a:off x="459272" y="4285219"/>
            <a:ext cx="448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Entretenimento  por jogos e vários outros;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4BD855-0F61-4AF0-AB84-0B718F82A58B}"/>
              </a:ext>
            </a:extLst>
          </p:cNvPr>
          <p:cNvSpPr/>
          <p:nvPr/>
        </p:nvSpPr>
        <p:spPr>
          <a:xfrm>
            <a:off x="8351520" y="2694612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DEB72D-B557-49D7-89A0-7FC07B0F845E}"/>
              </a:ext>
            </a:extLst>
          </p:cNvPr>
          <p:cNvSpPr/>
          <p:nvPr/>
        </p:nvSpPr>
        <p:spPr>
          <a:xfrm>
            <a:off x="8707120" y="4155572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EC43B6-8647-4E5C-A1AC-C66721EC08B5}"/>
              </a:ext>
            </a:extLst>
          </p:cNvPr>
          <p:cNvSpPr/>
          <p:nvPr/>
        </p:nvSpPr>
        <p:spPr>
          <a:xfrm>
            <a:off x="10916373" y="4231772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B94AEFA7-DA07-4586-B25C-697FE5BAF062}"/>
              </a:ext>
            </a:extLst>
          </p:cNvPr>
          <p:cNvCxnSpPr>
            <a:cxnSpLocks/>
            <a:stCxn id="8" idx="1"/>
          </p:cNvCxnSpPr>
          <p:nvPr/>
        </p:nvCxnSpPr>
        <p:spPr>
          <a:xfrm rot="16200000" flipV="1">
            <a:off x="10559739" y="3900154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6FEFC83-B185-46AA-8554-17BC8AEBBF98}"/>
              </a:ext>
            </a:extLst>
          </p:cNvPr>
          <p:cNvSpPr/>
          <p:nvPr/>
        </p:nvSpPr>
        <p:spPr>
          <a:xfrm>
            <a:off x="9555481" y="3872534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8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5BAA-99B0-4B0E-9035-028A1BAA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492301"/>
            <a:ext cx="11029616" cy="1013800"/>
          </a:xfrm>
        </p:spPr>
        <p:txBody>
          <a:bodyPr/>
          <a:lstStyle/>
          <a:p>
            <a:r>
              <a:rPr lang="pt-BR" dirty="0"/>
              <a:t>REDES DE DIFUSÃO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7D4917-8582-4286-8901-834B81B2400E}"/>
              </a:ext>
            </a:extLst>
          </p:cNvPr>
          <p:cNvSpPr txBox="1"/>
          <p:nvPr/>
        </p:nvSpPr>
        <p:spPr>
          <a:xfrm>
            <a:off x="-25257" y="2762135"/>
            <a:ext cx="419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Broadcast:  Transmissão para todos;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5E2E16-3B7B-4F5F-BA2D-D27DD6655EC5}"/>
              </a:ext>
            </a:extLst>
          </p:cNvPr>
          <p:cNvSpPr txBox="1"/>
          <p:nvPr/>
        </p:nvSpPr>
        <p:spPr>
          <a:xfrm>
            <a:off x="-60639" y="3422868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Multicast</a:t>
            </a:r>
            <a:r>
              <a:rPr lang="pt-BR" dirty="0"/>
              <a:t>: Grupos específicos;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9987B2-451B-44F9-B4B2-13E8433450DC}"/>
              </a:ext>
            </a:extLst>
          </p:cNvPr>
          <p:cNvSpPr txBox="1"/>
          <p:nvPr/>
        </p:nvSpPr>
        <p:spPr>
          <a:xfrm>
            <a:off x="0" y="4181172"/>
            <a:ext cx="24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Unicast</a:t>
            </a:r>
            <a:r>
              <a:rPr lang="pt-BR" dirty="0"/>
              <a:t>: Uma pessoa.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BDE71F2-6ED7-47EF-A2B0-83FD2F39950B}"/>
              </a:ext>
            </a:extLst>
          </p:cNvPr>
          <p:cNvCxnSpPr>
            <a:cxnSpLocks/>
          </p:cNvCxnSpPr>
          <p:nvPr/>
        </p:nvCxnSpPr>
        <p:spPr>
          <a:xfrm>
            <a:off x="3578053" y="3734953"/>
            <a:ext cx="1191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6116141-827F-422C-B2D4-E177E6351D79}"/>
              </a:ext>
            </a:extLst>
          </p:cNvPr>
          <p:cNvSpPr/>
          <p:nvPr/>
        </p:nvSpPr>
        <p:spPr>
          <a:xfrm>
            <a:off x="3206785" y="3555475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F3562B1-AB82-484D-90CC-7568A854C0DE}"/>
              </a:ext>
            </a:extLst>
          </p:cNvPr>
          <p:cNvSpPr/>
          <p:nvPr/>
        </p:nvSpPr>
        <p:spPr>
          <a:xfrm>
            <a:off x="3369559" y="383436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FB0B76F-CDC0-4609-8270-B7CE42546653}"/>
              </a:ext>
            </a:extLst>
          </p:cNvPr>
          <p:cNvSpPr/>
          <p:nvPr/>
        </p:nvSpPr>
        <p:spPr>
          <a:xfrm>
            <a:off x="3256052" y="3860787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BC62DF7-2F4F-4A39-A4D7-91A2013FE53E}"/>
              </a:ext>
            </a:extLst>
          </p:cNvPr>
          <p:cNvSpPr txBox="1"/>
          <p:nvPr/>
        </p:nvSpPr>
        <p:spPr>
          <a:xfrm>
            <a:off x="4389820" y="225119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Unicast</a:t>
            </a:r>
            <a:r>
              <a:rPr lang="pt-BR" dirty="0"/>
              <a:t> 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823205A-74D4-43F4-A9DB-9571D6621250}"/>
              </a:ext>
            </a:extLst>
          </p:cNvPr>
          <p:cNvSpPr/>
          <p:nvPr/>
        </p:nvSpPr>
        <p:spPr>
          <a:xfrm>
            <a:off x="5375662" y="2837521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385ACC2-FB7A-46B8-8FBE-0E505A802FD1}"/>
              </a:ext>
            </a:extLst>
          </p:cNvPr>
          <p:cNvSpPr/>
          <p:nvPr/>
        </p:nvSpPr>
        <p:spPr>
          <a:xfrm>
            <a:off x="5538436" y="3108933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8945D25-8C5A-4138-A66B-352F45087D0D}"/>
              </a:ext>
            </a:extLst>
          </p:cNvPr>
          <p:cNvSpPr/>
          <p:nvPr/>
        </p:nvSpPr>
        <p:spPr>
          <a:xfrm>
            <a:off x="5424929" y="3135359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6027B495-3C24-4532-88D4-7B8EB110EF2F}"/>
              </a:ext>
            </a:extLst>
          </p:cNvPr>
          <p:cNvSpPr/>
          <p:nvPr/>
        </p:nvSpPr>
        <p:spPr>
          <a:xfrm>
            <a:off x="4763963" y="3573102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2CB1509-61D4-4D96-B8A1-7176AAD77BF6}"/>
              </a:ext>
            </a:extLst>
          </p:cNvPr>
          <p:cNvSpPr/>
          <p:nvPr/>
        </p:nvSpPr>
        <p:spPr>
          <a:xfrm>
            <a:off x="4926737" y="3844514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EB86B7A-F847-47E4-AD7F-400787CDAAB0}"/>
              </a:ext>
            </a:extLst>
          </p:cNvPr>
          <p:cNvSpPr/>
          <p:nvPr/>
        </p:nvSpPr>
        <p:spPr>
          <a:xfrm>
            <a:off x="4813230" y="3870940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E4AD42D-CC2F-4539-9416-30EDDC99DB41}"/>
              </a:ext>
            </a:extLst>
          </p:cNvPr>
          <p:cNvSpPr/>
          <p:nvPr/>
        </p:nvSpPr>
        <p:spPr>
          <a:xfrm>
            <a:off x="4323640" y="2860870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AD2137D-EB1D-41CD-8C1E-25719ABBF35F}"/>
              </a:ext>
            </a:extLst>
          </p:cNvPr>
          <p:cNvSpPr/>
          <p:nvPr/>
        </p:nvSpPr>
        <p:spPr>
          <a:xfrm>
            <a:off x="4486414" y="3132282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FC9BA8A-0C98-40F2-886D-4A4544F608DD}"/>
              </a:ext>
            </a:extLst>
          </p:cNvPr>
          <p:cNvSpPr/>
          <p:nvPr/>
        </p:nvSpPr>
        <p:spPr>
          <a:xfrm>
            <a:off x="4372907" y="3158708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D5C124D-A01D-4619-B1F6-91548A7927EA}"/>
              </a:ext>
            </a:extLst>
          </p:cNvPr>
          <p:cNvSpPr/>
          <p:nvPr/>
        </p:nvSpPr>
        <p:spPr>
          <a:xfrm>
            <a:off x="4344879" y="4259912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941E05C-5772-4D0C-B23B-F6A98CC68243}"/>
              </a:ext>
            </a:extLst>
          </p:cNvPr>
          <p:cNvSpPr/>
          <p:nvPr/>
        </p:nvSpPr>
        <p:spPr>
          <a:xfrm>
            <a:off x="4507653" y="4531324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F8340F0-7094-4694-82A7-C962B4D1F708}"/>
              </a:ext>
            </a:extLst>
          </p:cNvPr>
          <p:cNvSpPr/>
          <p:nvPr/>
        </p:nvSpPr>
        <p:spPr>
          <a:xfrm>
            <a:off x="4394146" y="4557750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2C1BE7B-6656-4D97-A726-B1787C283BA4}"/>
              </a:ext>
            </a:extLst>
          </p:cNvPr>
          <p:cNvSpPr/>
          <p:nvPr/>
        </p:nvSpPr>
        <p:spPr>
          <a:xfrm>
            <a:off x="5326392" y="4285799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C57D1A1-8F80-402A-BA81-75F8DD914406}"/>
              </a:ext>
            </a:extLst>
          </p:cNvPr>
          <p:cNvSpPr/>
          <p:nvPr/>
        </p:nvSpPr>
        <p:spPr>
          <a:xfrm>
            <a:off x="5489166" y="455721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4ABB8D7-0D63-4BF1-9C3F-8F8281C859F8}"/>
              </a:ext>
            </a:extLst>
          </p:cNvPr>
          <p:cNvSpPr/>
          <p:nvPr/>
        </p:nvSpPr>
        <p:spPr>
          <a:xfrm>
            <a:off x="5375659" y="4583637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D137FAC-EA27-4847-AC7E-26B82685CC13}"/>
              </a:ext>
            </a:extLst>
          </p:cNvPr>
          <p:cNvCxnSpPr>
            <a:cxnSpLocks/>
          </p:cNvCxnSpPr>
          <p:nvPr/>
        </p:nvCxnSpPr>
        <p:spPr>
          <a:xfrm>
            <a:off x="6129479" y="3758302"/>
            <a:ext cx="1191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83642D55-D340-4290-B157-998137A212F7}"/>
              </a:ext>
            </a:extLst>
          </p:cNvPr>
          <p:cNvSpPr/>
          <p:nvPr/>
        </p:nvSpPr>
        <p:spPr>
          <a:xfrm>
            <a:off x="5758211" y="3578824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DCACDDF-4D7A-4A6B-8F61-412B258E727A}"/>
              </a:ext>
            </a:extLst>
          </p:cNvPr>
          <p:cNvSpPr/>
          <p:nvPr/>
        </p:nvSpPr>
        <p:spPr>
          <a:xfrm>
            <a:off x="5920985" y="3857710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1867B2C-BDEA-4960-AA06-D445924DD997}"/>
              </a:ext>
            </a:extLst>
          </p:cNvPr>
          <p:cNvSpPr/>
          <p:nvPr/>
        </p:nvSpPr>
        <p:spPr>
          <a:xfrm>
            <a:off x="5807478" y="3884136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BF012CB0-7FC3-4178-B5FC-7E2F3589764C}"/>
              </a:ext>
            </a:extLst>
          </p:cNvPr>
          <p:cNvSpPr/>
          <p:nvPr/>
        </p:nvSpPr>
        <p:spPr>
          <a:xfrm>
            <a:off x="7927088" y="2860870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74DB258-739F-4ABF-8837-24E1B4BC95A1}"/>
              </a:ext>
            </a:extLst>
          </p:cNvPr>
          <p:cNvSpPr/>
          <p:nvPr/>
        </p:nvSpPr>
        <p:spPr>
          <a:xfrm>
            <a:off x="8089862" y="3132282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0640CC1-BC9E-4BD7-8844-C4C7ABE12302}"/>
              </a:ext>
            </a:extLst>
          </p:cNvPr>
          <p:cNvSpPr/>
          <p:nvPr/>
        </p:nvSpPr>
        <p:spPr>
          <a:xfrm>
            <a:off x="7976355" y="3158708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BDFBA033-0C77-4691-9831-454AA0A25A72}"/>
              </a:ext>
            </a:extLst>
          </p:cNvPr>
          <p:cNvSpPr/>
          <p:nvPr/>
        </p:nvSpPr>
        <p:spPr>
          <a:xfrm>
            <a:off x="7315389" y="3596451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DB72826-98C6-45BE-83DE-9B611A04FF42}"/>
              </a:ext>
            </a:extLst>
          </p:cNvPr>
          <p:cNvSpPr/>
          <p:nvPr/>
        </p:nvSpPr>
        <p:spPr>
          <a:xfrm>
            <a:off x="7478163" y="3867863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C7CA831-ABC1-44D8-92BF-71E3A19967BC}"/>
              </a:ext>
            </a:extLst>
          </p:cNvPr>
          <p:cNvSpPr/>
          <p:nvPr/>
        </p:nvSpPr>
        <p:spPr>
          <a:xfrm>
            <a:off x="7364656" y="3894289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516027CF-3703-47DE-AFC9-627878BE272A}"/>
              </a:ext>
            </a:extLst>
          </p:cNvPr>
          <p:cNvSpPr/>
          <p:nvPr/>
        </p:nvSpPr>
        <p:spPr>
          <a:xfrm>
            <a:off x="6875066" y="2884219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19C0E35-4374-4261-BD38-BA8896A41EA7}"/>
              </a:ext>
            </a:extLst>
          </p:cNvPr>
          <p:cNvSpPr/>
          <p:nvPr/>
        </p:nvSpPr>
        <p:spPr>
          <a:xfrm>
            <a:off x="7037840" y="315563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7B0B980-D319-462C-B1CF-917F41CE28F7}"/>
              </a:ext>
            </a:extLst>
          </p:cNvPr>
          <p:cNvSpPr/>
          <p:nvPr/>
        </p:nvSpPr>
        <p:spPr>
          <a:xfrm>
            <a:off x="6924333" y="3182057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981F53D5-DFCB-4DE7-9505-4CB1A0F497B7}"/>
              </a:ext>
            </a:extLst>
          </p:cNvPr>
          <p:cNvSpPr/>
          <p:nvPr/>
        </p:nvSpPr>
        <p:spPr>
          <a:xfrm>
            <a:off x="6896305" y="4283261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3EBA5FC-F956-47FC-B74B-1D6733FF06D2}"/>
              </a:ext>
            </a:extLst>
          </p:cNvPr>
          <p:cNvSpPr/>
          <p:nvPr/>
        </p:nvSpPr>
        <p:spPr>
          <a:xfrm>
            <a:off x="7059079" y="4554673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295C0D8-EC4A-460B-8464-D0704819226D}"/>
              </a:ext>
            </a:extLst>
          </p:cNvPr>
          <p:cNvSpPr/>
          <p:nvPr/>
        </p:nvSpPr>
        <p:spPr>
          <a:xfrm>
            <a:off x="6945572" y="4581099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5359789B-2359-43EE-8A31-EF548A152A86}"/>
              </a:ext>
            </a:extLst>
          </p:cNvPr>
          <p:cNvSpPr/>
          <p:nvPr/>
        </p:nvSpPr>
        <p:spPr>
          <a:xfrm>
            <a:off x="7877818" y="4309148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DFEB7A7-C983-4A8E-9865-423452941787}"/>
              </a:ext>
            </a:extLst>
          </p:cNvPr>
          <p:cNvSpPr/>
          <p:nvPr/>
        </p:nvSpPr>
        <p:spPr>
          <a:xfrm>
            <a:off x="8040592" y="4580560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F29B803-C3BE-4A8F-9804-4E8D243F6DDA}"/>
              </a:ext>
            </a:extLst>
          </p:cNvPr>
          <p:cNvSpPr/>
          <p:nvPr/>
        </p:nvSpPr>
        <p:spPr>
          <a:xfrm>
            <a:off x="7927085" y="4606986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4E6332D-B161-43EB-9C51-03FB2E13FFBB}"/>
              </a:ext>
            </a:extLst>
          </p:cNvPr>
          <p:cNvCxnSpPr>
            <a:cxnSpLocks/>
          </p:cNvCxnSpPr>
          <p:nvPr/>
        </p:nvCxnSpPr>
        <p:spPr>
          <a:xfrm flipV="1">
            <a:off x="6170330" y="3175130"/>
            <a:ext cx="704736" cy="42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3C3DCC71-9A1C-47AD-84A6-609253992F88}"/>
              </a:ext>
            </a:extLst>
          </p:cNvPr>
          <p:cNvCxnSpPr/>
          <p:nvPr/>
        </p:nvCxnSpPr>
        <p:spPr>
          <a:xfrm flipV="1">
            <a:off x="6241068" y="3155631"/>
            <a:ext cx="1636750" cy="53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inal de Multiplicação 81">
            <a:extLst>
              <a:ext uri="{FF2B5EF4-FFF2-40B4-BE49-F238E27FC236}">
                <a16:creationId xmlns:a16="http://schemas.microsoft.com/office/drawing/2014/main" id="{C8131C36-9360-4565-8801-2E667E6DA677}"/>
              </a:ext>
            </a:extLst>
          </p:cNvPr>
          <p:cNvSpPr/>
          <p:nvPr/>
        </p:nvSpPr>
        <p:spPr>
          <a:xfrm>
            <a:off x="6967610" y="2935072"/>
            <a:ext cx="194202" cy="1619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Sinal de Multiplicação 82">
            <a:extLst>
              <a:ext uri="{FF2B5EF4-FFF2-40B4-BE49-F238E27FC236}">
                <a16:creationId xmlns:a16="http://schemas.microsoft.com/office/drawing/2014/main" id="{B28EA238-4A73-4672-AE25-AB24EEA612F2}"/>
              </a:ext>
            </a:extLst>
          </p:cNvPr>
          <p:cNvSpPr/>
          <p:nvPr/>
        </p:nvSpPr>
        <p:spPr>
          <a:xfrm>
            <a:off x="7408013" y="3656502"/>
            <a:ext cx="194202" cy="1619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inal de Multiplicação 83">
            <a:extLst>
              <a:ext uri="{FF2B5EF4-FFF2-40B4-BE49-F238E27FC236}">
                <a16:creationId xmlns:a16="http://schemas.microsoft.com/office/drawing/2014/main" id="{AD2E69D1-AD30-4B22-B34F-A81E57394F78}"/>
              </a:ext>
            </a:extLst>
          </p:cNvPr>
          <p:cNvSpPr/>
          <p:nvPr/>
        </p:nvSpPr>
        <p:spPr>
          <a:xfrm>
            <a:off x="8005614" y="2912274"/>
            <a:ext cx="194202" cy="1619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A35B4F2-991A-45A8-9D53-85C0B72B3BCE}"/>
              </a:ext>
            </a:extLst>
          </p:cNvPr>
          <p:cNvSpPr txBox="1"/>
          <p:nvPr/>
        </p:nvSpPr>
        <p:spPr>
          <a:xfrm>
            <a:off x="6706784" y="228568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Multicast</a:t>
            </a:r>
            <a:endParaRPr lang="pt-BR" dirty="0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E0D8E2D-292D-4B96-9AD0-ACD587A56824}"/>
              </a:ext>
            </a:extLst>
          </p:cNvPr>
          <p:cNvCxnSpPr>
            <a:cxnSpLocks/>
          </p:cNvCxnSpPr>
          <p:nvPr/>
        </p:nvCxnSpPr>
        <p:spPr>
          <a:xfrm>
            <a:off x="9161582" y="3784728"/>
            <a:ext cx="1191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B8C7D63E-1D4E-482D-8529-7B82EDBAC14C}"/>
              </a:ext>
            </a:extLst>
          </p:cNvPr>
          <p:cNvSpPr/>
          <p:nvPr/>
        </p:nvSpPr>
        <p:spPr>
          <a:xfrm>
            <a:off x="8790314" y="3605250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0F9FB1CB-E801-49FA-AFD8-1160BF449DA0}"/>
              </a:ext>
            </a:extLst>
          </p:cNvPr>
          <p:cNvSpPr/>
          <p:nvPr/>
        </p:nvSpPr>
        <p:spPr>
          <a:xfrm>
            <a:off x="8953088" y="3884136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DABE713-FCCA-4545-AA4F-17ECB641BB4C}"/>
              </a:ext>
            </a:extLst>
          </p:cNvPr>
          <p:cNvSpPr/>
          <p:nvPr/>
        </p:nvSpPr>
        <p:spPr>
          <a:xfrm>
            <a:off x="8839581" y="3910562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564065E9-C6FF-4267-B63D-57D8442566A9}"/>
              </a:ext>
            </a:extLst>
          </p:cNvPr>
          <p:cNvSpPr/>
          <p:nvPr/>
        </p:nvSpPr>
        <p:spPr>
          <a:xfrm>
            <a:off x="10959191" y="2887296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90EB333A-2900-4D78-86AD-287DC1A2C93B}"/>
              </a:ext>
            </a:extLst>
          </p:cNvPr>
          <p:cNvSpPr/>
          <p:nvPr/>
        </p:nvSpPr>
        <p:spPr>
          <a:xfrm>
            <a:off x="11121965" y="3158708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6956FC83-FA94-4FCA-8290-EA01C63D2555}"/>
              </a:ext>
            </a:extLst>
          </p:cNvPr>
          <p:cNvSpPr/>
          <p:nvPr/>
        </p:nvSpPr>
        <p:spPr>
          <a:xfrm>
            <a:off x="11008458" y="3185134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E06DFF5B-59D0-4583-A035-7E2A6DBE299E}"/>
              </a:ext>
            </a:extLst>
          </p:cNvPr>
          <p:cNvSpPr/>
          <p:nvPr/>
        </p:nvSpPr>
        <p:spPr>
          <a:xfrm>
            <a:off x="10347492" y="3622877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C86AA94B-D27C-4CCD-A098-AED624B1B3A5}"/>
              </a:ext>
            </a:extLst>
          </p:cNvPr>
          <p:cNvSpPr/>
          <p:nvPr/>
        </p:nvSpPr>
        <p:spPr>
          <a:xfrm>
            <a:off x="10510266" y="3894289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65AE7D0E-2C5E-4812-A0D7-575905A730F0}"/>
              </a:ext>
            </a:extLst>
          </p:cNvPr>
          <p:cNvSpPr/>
          <p:nvPr/>
        </p:nvSpPr>
        <p:spPr>
          <a:xfrm>
            <a:off x="10396759" y="3920715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3FE1123F-C83A-4FE3-9031-54631B44C479}"/>
              </a:ext>
            </a:extLst>
          </p:cNvPr>
          <p:cNvSpPr/>
          <p:nvPr/>
        </p:nvSpPr>
        <p:spPr>
          <a:xfrm>
            <a:off x="9907169" y="2910645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4BEE34B5-082A-4C91-9C4E-FD65EB3116EA}"/>
              </a:ext>
            </a:extLst>
          </p:cNvPr>
          <p:cNvSpPr/>
          <p:nvPr/>
        </p:nvSpPr>
        <p:spPr>
          <a:xfrm>
            <a:off x="10069943" y="3182057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32CD58D3-D5A1-4890-A153-4ED517D9198D}"/>
              </a:ext>
            </a:extLst>
          </p:cNvPr>
          <p:cNvSpPr/>
          <p:nvPr/>
        </p:nvSpPr>
        <p:spPr>
          <a:xfrm>
            <a:off x="9956436" y="3208483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8D30FFFE-A164-462F-BF5A-F6C6FF6C3E65}"/>
              </a:ext>
            </a:extLst>
          </p:cNvPr>
          <p:cNvSpPr/>
          <p:nvPr/>
        </p:nvSpPr>
        <p:spPr>
          <a:xfrm>
            <a:off x="9928408" y="4309687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30C5408-19B1-4638-A4D4-9386CA86A177}"/>
              </a:ext>
            </a:extLst>
          </p:cNvPr>
          <p:cNvSpPr/>
          <p:nvPr/>
        </p:nvSpPr>
        <p:spPr>
          <a:xfrm>
            <a:off x="10091182" y="4581099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F374A18F-0AF8-43B4-9354-B713CCA47BAD}"/>
              </a:ext>
            </a:extLst>
          </p:cNvPr>
          <p:cNvSpPr/>
          <p:nvPr/>
        </p:nvSpPr>
        <p:spPr>
          <a:xfrm>
            <a:off x="9977675" y="4607525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81F6D79C-F51B-4A62-BA25-397F0DE113A9}"/>
              </a:ext>
            </a:extLst>
          </p:cNvPr>
          <p:cNvSpPr/>
          <p:nvPr/>
        </p:nvSpPr>
        <p:spPr>
          <a:xfrm>
            <a:off x="10909921" y="4335574"/>
            <a:ext cx="371268" cy="264484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202BA42-8C80-4BEC-84F2-6A8D85F7C460}"/>
              </a:ext>
            </a:extLst>
          </p:cNvPr>
          <p:cNvSpPr/>
          <p:nvPr/>
        </p:nvSpPr>
        <p:spPr>
          <a:xfrm>
            <a:off x="11072695" y="4606986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5160451D-F951-459F-A729-7CD8737243FB}"/>
              </a:ext>
            </a:extLst>
          </p:cNvPr>
          <p:cNvCxnSpPr>
            <a:cxnSpLocks/>
          </p:cNvCxnSpPr>
          <p:nvPr/>
        </p:nvCxnSpPr>
        <p:spPr>
          <a:xfrm flipV="1">
            <a:off x="9202433" y="3201556"/>
            <a:ext cx="704736" cy="42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88A55367-5AD0-4DC9-9BB9-3AD978912A63}"/>
              </a:ext>
            </a:extLst>
          </p:cNvPr>
          <p:cNvCxnSpPr/>
          <p:nvPr/>
        </p:nvCxnSpPr>
        <p:spPr>
          <a:xfrm flipV="1">
            <a:off x="9273171" y="3182057"/>
            <a:ext cx="1636750" cy="53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9C6249E6-3CD1-4C0F-A80B-6650413B8DC2}"/>
              </a:ext>
            </a:extLst>
          </p:cNvPr>
          <p:cNvCxnSpPr/>
          <p:nvPr/>
        </p:nvCxnSpPr>
        <p:spPr>
          <a:xfrm>
            <a:off x="9202433" y="3938988"/>
            <a:ext cx="1648447" cy="37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E276A49F-9D1C-4EBE-821A-ECDFF74058E8}"/>
              </a:ext>
            </a:extLst>
          </p:cNvPr>
          <p:cNvCxnSpPr/>
          <p:nvPr/>
        </p:nvCxnSpPr>
        <p:spPr>
          <a:xfrm>
            <a:off x="9112312" y="4099560"/>
            <a:ext cx="717488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6438CB48-E5E6-498D-A966-611F4A75987A}"/>
              </a:ext>
            </a:extLst>
          </p:cNvPr>
          <p:cNvSpPr/>
          <p:nvPr/>
        </p:nvSpPr>
        <p:spPr>
          <a:xfrm>
            <a:off x="10959191" y="4685187"/>
            <a:ext cx="272731" cy="10462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1E45A36-0E2B-47E6-A280-378A43867C80}"/>
              </a:ext>
            </a:extLst>
          </p:cNvPr>
          <p:cNvSpPr txBox="1"/>
          <p:nvPr/>
        </p:nvSpPr>
        <p:spPr>
          <a:xfrm>
            <a:off x="9844043" y="2262869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323239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entágono 119">
            <a:extLst>
              <a:ext uri="{FF2B5EF4-FFF2-40B4-BE49-F238E27FC236}">
                <a16:creationId xmlns:a16="http://schemas.microsoft.com/office/drawing/2014/main" id="{C8C4FD48-8F44-4740-A5EE-662F12BB77A9}"/>
              </a:ext>
            </a:extLst>
          </p:cNvPr>
          <p:cNvSpPr/>
          <p:nvPr/>
        </p:nvSpPr>
        <p:spPr>
          <a:xfrm>
            <a:off x="9183571" y="3597085"/>
            <a:ext cx="2621150" cy="2494571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TOPOLOGIA DE REDES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CA98A6-C709-4BAA-B7B9-FAD75BF96818}"/>
              </a:ext>
            </a:extLst>
          </p:cNvPr>
          <p:cNvSpPr/>
          <p:nvPr/>
        </p:nvSpPr>
        <p:spPr>
          <a:xfrm>
            <a:off x="1193246" y="3504668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A2E7571-7D6B-410F-A7F1-27C4D2430A24}"/>
              </a:ext>
            </a:extLst>
          </p:cNvPr>
          <p:cNvCxnSpPr/>
          <p:nvPr/>
        </p:nvCxnSpPr>
        <p:spPr>
          <a:xfrm flipV="1">
            <a:off x="1406606" y="2999208"/>
            <a:ext cx="64008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9A4C477-A17A-4F69-A0D1-54DD733540E2}"/>
              </a:ext>
            </a:extLst>
          </p:cNvPr>
          <p:cNvCxnSpPr>
            <a:cxnSpLocks/>
          </p:cNvCxnSpPr>
          <p:nvPr/>
        </p:nvCxnSpPr>
        <p:spPr>
          <a:xfrm>
            <a:off x="1442166" y="3631668"/>
            <a:ext cx="853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2E1D46-71A6-47C2-9597-CEAA1799B1F1}"/>
              </a:ext>
            </a:extLst>
          </p:cNvPr>
          <p:cNvCxnSpPr>
            <a:cxnSpLocks/>
          </p:cNvCxnSpPr>
          <p:nvPr/>
        </p:nvCxnSpPr>
        <p:spPr>
          <a:xfrm>
            <a:off x="339806" y="3631668"/>
            <a:ext cx="853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AB917F-D3D0-4D7E-9733-AEB929A711FF}"/>
              </a:ext>
            </a:extLst>
          </p:cNvPr>
          <p:cNvCxnSpPr>
            <a:cxnSpLocks/>
          </p:cNvCxnSpPr>
          <p:nvPr/>
        </p:nvCxnSpPr>
        <p:spPr>
          <a:xfrm>
            <a:off x="1317706" y="3758668"/>
            <a:ext cx="0" cy="68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4848B30-BE25-4B41-87CF-C443C6D4FEAD}"/>
              </a:ext>
            </a:extLst>
          </p:cNvPr>
          <p:cNvCxnSpPr>
            <a:cxnSpLocks/>
          </p:cNvCxnSpPr>
          <p:nvPr/>
        </p:nvCxnSpPr>
        <p:spPr>
          <a:xfrm flipH="1" flipV="1">
            <a:off x="766526" y="2945868"/>
            <a:ext cx="426720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197C4B2C-D7CD-4877-80FC-5203E396D6EF}"/>
              </a:ext>
            </a:extLst>
          </p:cNvPr>
          <p:cNvSpPr/>
          <p:nvPr/>
        </p:nvSpPr>
        <p:spPr>
          <a:xfrm>
            <a:off x="1141993" y="4377334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FCADAC2-322C-4813-9566-3F89DA252CFD}"/>
              </a:ext>
            </a:extLst>
          </p:cNvPr>
          <p:cNvSpPr/>
          <p:nvPr/>
        </p:nvSpPr>
        <p:spPr>
          <a:xfrm>
            <a:off x="268686" y="3535148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417FC5-B723-4879-9EE9-7C9C71A11693}"/>
              </a:ext>
            </a:extLst>
          </p:cNvPr>
          <p:cNvSpPr txBox="1"/>
          <p:nvPr/>
        </p:nvSpPr>
        <p:spPr>
          <a:xfrm>
            <a:off x="850893" y="2051510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Estrela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27CC9C3-D381-4220-9AC7-E281472A475C}"/>
              </a:ext>
            </a:extLst>
          </p:cNvPr>
          <p:cNvSpPr/>
          <p:nvPr/>
        </p:nvSpPr>
        <p:spPr>
          <a:xfrm>
            <a:off x="1968958" y="3430135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1A1427E-16FE-4547-818E-6868D86FF216}"/>
              </a:ext>
            </a:extLst>
          </p:cNvPr>
          <p:cNvSpPr/>
          <p:nvPr/>
        </p:nvSpPr>
        <p:spPr>
          <a:xfrm>
            <a:off x="2266138" y="381010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265DED8-AA18-4F2A-8152-268B66E2EC89}"/>
              </a:ext>
            </a:extLst>
          </p:cNvPr>
          <p:cNvSpPr/>
          <p:nvPr/>
        </p:nvSpPr>
        <p:spPr>
          <a:xfrm>
            <a:off x="1793955" y="2657080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9D22405-F5CB-47C3-9855-92BD8D041433}"/>
              </a:ext>
            </a:extLst>
          </p:cNvPr>
          <p:cNvSpPr/>
          <p:nvPr/>
        </p:nvSpPr>
        <p:spPr>
          <a:xfrm>
            <a:off x="2068270" y="304308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3DD8011-8F14-477D-B4FE-8F1EB9BB0124}"/>
              </a:ext>
            </a:extLst>
          </p:cNvPr>
          <p:cNvSpPr/>
          <p:nvPr/>
        </p:nvSpPr>
        <p:spPr>
          <a:xfrm>
            <a:off x="419068" y="2680575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641F773-D8CF-429F-A163-07413C700A94}"/>
              </a:ext>
            </a:extLst>
          </p:cNvPr>
          <p:cNvSpPr/>
          <p:nvPr/>
        </p:nvSpPr>
        <p:spPr>
          <a:xfrm>
            <a:off x="716248" y="3081816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4C3C1A-79C0-489C-A780-71F341257A8C}"/>
              </a:ext>
            </a:extLst>
          </p:cNvPr>
          <p:cNvSpPr/>
          <p:nvPr/>
        </p:nvSpPr>
        <p:spPr>
          <a:xfrm>
            <a:off x="517606" y="3160628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AAC934B-8DEB-45E5-AEEA-CCED1631BE21}"/>
              </a:ext>
            </a:extLst>
          </p:cNvPr>
          <p:cNvSpPr/>
          <p:nvPr/>
        </p:nvSpPr>
        <p:spPr>
          <a:xfrm>
            <a:off x="1914573" y="3092294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B3BC422-F20C-4401-A679-33F7605BD072}"/>
              </a:ext>
            </a:extLst>
          </p:cNvPr>
          <p:cNvSpPr/>
          <p:nvPr/>
        </p:nvSpPr>
        <p:spPr>
          <a:xfrm>
            <a:off x="2113215" y="3909173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EA57513-0A6E-4C1A-9D66-FB41BB6687D5}"/>
              </a:ext>
            </a:extLst>
          </p:cNvPr>
          <p:cNvSpPr/>
          <p:nvPr/>
        </p:nvSpPr>
        <p:spPr>
          <a:xfrm>
            <a:off x="43279" y="3429120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5E98A5B-0704-4930-B850-87000070BAE6}"/>
              </a:ext>
            </a:extLst>
          </p:cNvPr>
          <p:cNvSpPr/>
          <p:nvPr/>
        </p:nvSpPr>
        <p:spPr>
          <a:xfrm>
            <a:off x="340459" y="383036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8020EE-857B-4028-A55E-2CC01388D65D}"/>
              </a:ext>
            </a:extLst>
          </p:cNvPr>
          <p:cNvSpPr/>
          <p:nvPr/>
        </p:nvSpPr>
        <p:spPr>
          <a:xfrm>
            <a:off x="161538" y="3939382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17072C7-29A6-49F3-85FF-D92B19203879}"/>
              </a:ext>
            </a:extLst>
          </p:cNvPr>
          <p:cNvSpPr/>
          <p:nvPr/>
        </p:nvSpPr>
        <p:spPr>
          <a:xfrm>
            <a:off x="1194680" y="4391922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C687498-38DB-4D45-8A1E-692E74884B21}"/>
              </a:ext>
            </a:extLst>
          </p:cNvPr>
          <p:cNvSpPr/>
          <p:nvPr/>
        </p:nvSpPr>
        <p:spPr>
          <a:xfrm>
            <a:off x="969273" y="4285894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36CAD98-ED21-427E-B0D4-D93A6FD023D5}"/>
              </a:ext>
            </a:extLst>
          </p:cNvPr>
          <p:cNvSpPr/>
          <p:nvPr/>
        </p:nvSpPr>
        <p:spPr>
          <a:xfrm>
            <a:off x="1266453" y="4687135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8395C54-0FD6-4B66-BC9A-C97B72071E79}"/>
              </a:ext>
            </a:extLst>
          </p:cNvPr>
          <p:cNvSpPr/>
          <p:nvPr/>
        </p:nvSpPr>
        <p:spPr>
          <a:xfrm>
            <a:off x="1097841" y="4755654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E2D0DEE-5A1B-4B1B-B504-3544CB0C9678}"/>
              </a:ext>
            </a:extLst>
          </p:cNvPr>
          <p:cNvSpPr/>
          <p:nvPr/>
        </p:nvSpPr>
        <p:spPr>
          <a:xfrm>
            <a:off x="3163871" y="4337124"/>
            <a:ext cx="1864882" cy="16559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80E2B6-F1AD-4D4A-9106-F4940BC57F41}"/>
              </a:ext>
            </a:extLst>
          </p:cNvPr>
          <p:cNvSpPr/>
          <p:nvPr/>
        </p:nvSpPr>
        <p:spPr>
          <a:xfrm>
            <a:off x="3957098" y="4083295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F4DED47-1E13-4B33-AF53-CF7057DDF3AC}"/>
              </a:ext>
            </a:extLst>
          </p:cNvPr>
          <p:cNvSpPr/>
          <p:nvPr/>
        </p:nvSpPr>
        <p:spPr>
          <a:xfrm>
            <a:off x="4009785" y="4097883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62580CA-0481-4DAC-90DC-875CED500638}"/>
              </a:ext>
            </a:extLst>
          </p:cNvPr>
          <p:cNvSpPr/>
          <p:nvPr/>
        </p:nvSpPr>
        <p:spPr>
          <a:xfrm>
            <a:off x="3784378" y="3991855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A98C957-09DB-4282-9B8C-174BF73D90FD}"/>
              </a:ext>
            </a:extLst>
          </p:cNvPr>
          <p:cNvSpPr/>
          <p:nvPr/>
        </p:nvSpPr>
        <p:spPr>
          <a:xfrm>
            <a:off x="4081558" y="4393096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E9A3031-E275-474E-AAAE-0C119C69F105}"/>
              </a:ext>
            </a:extLst>
          </p:cNvPr>
          <p:cNvSpPr/>
          <p:nvPr/>
        </p:nvSpPr>
        <p:spPr>
          <a:xfrm>
            <a:off x="3882916" y="4471908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6408C481-5076-40A1-82B1-52035E81B230}"/>
              </a:ext>
            </a:extLst>
          </p:cNvPr>
          <p:cNvSpPr/>
          <p:nvPr/>
        </p:nvSpPr>
        <p:spPr>
          <a:xfrm>
            <a:off x="4904293" y="4870575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4328B91-C964-4F10-947F-8F947ED299C4}"/>
              </a:ext>
            </a:extLst>
          </p:cNvPr>
          <p:cNvSpPr/>
          <p:nvPr/>
        </p:nvSpPr>
        <p:spPr>
          <a:xfrm>
            <a:off x="4956980" y="4885163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DBC24277-BD73-40D2-BDBE-727CCFEB81D1}"/>
              </a:ext>
            </a:extLst>
          </p:cNvPr>
          <p:cNvSpPr/>
          <p:nvPr/>
        </p:nvSpPr>
        <p:spPr>
          <a:xfrm>
            <a:off x="4731573" y="4779135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504C78C6-FBC4-4C87-883E-B0760F84870E}"/>
              </a:ext>
            </a:extLst>
          </p:cNvPr>
          <p:cNvSpPr/>
          <p:nvPr/>
        </p:nvSpPr>
        <p:spPr>
          <a:xfrm>
            <a:off x="5028753" y="5180376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A2A9861-9C99-4E0E-959B-1C141D931791}"/>
              </a:ext>
            </a:extLst>
          </p:cNvPr>
          <p:cNvSpPr/>
          <p:nvPr/>
        </p:nvSpPr>
        <p:spPr>
          <a:xfrm>
            <a:off x="4830111" y="5259188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B5311637-EB3E-4F2B-89D6-8FEF77F3B1B8}"/>
              </a:ext>
            </a:extLst>
          </p:cNvPr>
          <p:cNvSpPr/>
          <p:nvPr/>
        </p:nvSpPr>
        <p:spPr>
          <a:xfrm>
            <a:off x="3935603" y="5858338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CCB5F6E-BA7F-4602-9781-FA2EEE79009B}"/>
              </a:ext>
            </a:extLst>
          </p:cNvPr>
          <p:cNvSpPr/>
          <p:nvPr/>
        </p:nvSpPr>
        <p:spPr>
          <a:xfrm>
            <a:off x="3988290" y="5872926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9E4C87E5-502E-4BD3-9553-2007E9E3E142}"/>
              </a:ext>
            </a:extLst>
          </p:cNvPr>
          <p:cNvSpPr/>
          <p:nvPr/>
        </p:nvSpPr>
        <p:spPr>
          <a:xfrm>
            <a:off x="3762883" y="5766898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821C3FFA-CF51-40FE-A5FC-A16CEA7685CC}"/>
              </a:ext>
            </a:extLst>
          </p:cNvPr>
          <p:cNvSpPr/>
          <p:nvPr/>
        </p:nvSpPr>
        <p:spPr>
          <a:xfrm>
            <a:off x="4060063" y="6168139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83330291-BE75-4D71-A50D-A11500440BDA}"/>
              </a:ext>
            </a:extLst>
          </p:cNvPr>
          <p:cNvSpPr/>
          <p:nvPr/>
        </p:nvSpPr>
        <p:spPr>
          <a:xfrm>
            <a:off x="3861421" y="6246951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03B79084-AA6B-41D6-8CA0-41A40A411E54}"/>
              </a:ext>
            </a:extLst>
          </p:cNvPr>
          <p:cNvSpPr/>
          <p:nvPr/>
        </p:nvSpPr>
        <p:spPr>
          <a:xfrm>
            <a:off x="2972882" y="4903510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87A8A50-EA4D-4E0B-AB24-88B1D3182066}"/>
              </a:ext>
            </a:extLst>
          </p:cNvPr>
          <p:cNvSpPr/>
          <p:nvPr/>
        </p:nvSpPr>
        <p:spPr>
          <a:xfrm>
            <a:off x="3025569" y="4918098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46F0F467-ED5D-415A-99BD-73F6927F84EF}"/>
              </a:ext>
            </a:extLst>
          </p:cNvPr>
          <p:cNvSpPr/>
          <p:nvPr/>
        </p:nvSpPr>
        <p:spPr>
          <a:xfrm>
            <a:off x="2800162" y="4812070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8B3BD6B9-76F6-471F-A256-5ADB142B9F7C}"/>
              </a:ext>
            </a:extLst>
          </p:cNvPr>
          <p:cNvSpPr/>
          <p:nvPr/>
        </p:nvSpPr>
        <p:spPr>
          <a:xfrm>
            <a:off x="3097342" y="521331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9EC9980-A96F-49A3-A680-96B3501481F1}"/>
              </a:ext>
            </a:extLst>
          </p:cNvPr>
          <p:cNvSpPr/>
          <p:nvPr/>
        </p:nvSpPr>
        <p:spPr>
          <a:xfrm>
            <a:off x="2898700" y="5292123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A853717-3D85-43DE-87B7-4C6A3424FFC0}"/>
              </a:ext>
            </a:extLst>
          </p:cNvPr>
          <p:cNvSpPr txBox="1"/>
          <p:nvPr/>
        </p:nvSpPr>
        <p:spPr>
          <a:xfrm>
            <a:off x="3744066" y="3508155"/>
            <a:ext cx="109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Anel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B0B90201-0D21-4DA2-94F6-D9938348585E}"/>
              </a:ext>
            </a:extLst>
          </p:cNvPr>
          <p:cNvCxnSpPr/>
          <p:nvPr/>
        </p:nvCxnSpPr>
        <p:spPr>
          <a:xfrm>
            <a:off x="5476073" y="4040067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1EA3B06-34B0-4A52-BFD7-6EFFF25B15E9}"/>
              </a:ext>
            </a:extLst>
          </p:cNvPr>
          <p:cNvCxnSpPr/>
          <p:nvPr/>
        </p:nvCxnSpPr>
        <p:spPr>
          <a:xfrm flipV="1">
            <a:off x="5943433" y="3282089"/>
            <a:ext cx="0" cy="76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7E22790E-B573-420F-BB68-F8C83FE2E05E}"/>
              </a:ext>
            </a:extLst>
          </p:cNvPr>
          <p:cNvCxnSpPr/>
          <p:nvPr/>
        </p:nvCxnSpPr>
        <p:spPr>
          <a:xfrm flipV="1">
            <a:off x="6756233" y="3269871"/>
            <a:ext cx="0" cy="76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99569BE-25F1-4FE9-99A1-01267D42F96B}"/>
              </a:ext>
            </a:extLst>
          </p:cNvPr>
          <p:cNvCxnSpPr/>
          <p:nvPr/>
        </p:nvCxnSpPr>
        <p:spPr>
          <a:xfrm flipV="1">
            <a:off x="7558873" y="3261024"/>
            <a:ext cx="0" cy="76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B188540-C72D-4401-AC36-03A8840CF592}"/>
              </a:ext>
            </a:extLst>
          </p:cNvPr>
          <p:cNvCxnSpPr/>
          <p:nvPr/>
        </p:nvCxnSpPr>
        <p:spPr>
          <a:xfrm flipV="1">
            <a:off x="6471753" y="4025479"/>
            <a:ext cx="0" cy="76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E1E5CC1-8C77-4C8A-8BAB-1415504FDE7F}"/>
              </a:ext>
            </a:extLst>
          </p:cNvPr>
          <p:cNvCxnSpPr/>
          <p:nvPr/>
        </p:nvCxnSpPr>
        <p:spPr>
          <a:xfrm flipV="1">
            <a:off x="7406473" y="4046544"/>
            <a:ext cx="0" cy="76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3383720F-E9C5-4C10-A038-FECEB26A8A47}"/>
              </a:ext>
            </a:extLst>
          </p:cNvPr>
          <p:cNvSpPr/>
          <p:nvPr/>
        </p:nvSpPr>
        <p:spPr>
          <a:xfrm>
            <a:off x="5829134" y="2905925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9A1D570D-1D4F-4320-B424-E70DF1D1CC93}"/>
              </a:ext>
            </a:extLst>
          </p:cNvPr>
          <p:cNvSpPr/>
          <p:nvPr/>
        </p:nvSpPr>
        <p:spPr>
          <a:xfrm>
            <a:off x="5881821" y="2920513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FB5052D0-971C-478E-B2F0-3C3534A8CF6D}"/>
              </a:ext>
            </a:extLst>
          </p:cNvPr>
          <p:cNvSpPr/>
          <p:nvPr/>
        </p:nvSpPr>
        <p:spPr>
          <a:xfrm>
            <a:off x="5656414" y="2814485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7BAE72B3-2E45-42B5-A206-D04D9DD8E78A}"/>
              </a:ext>
            </a:extLst>
          </p:cNvPr>
          <p:cNvSpPr/>
          <p:nvPr/>
        </p:nvSpPr>
        <p:spPr>
          <a:xfrm>
            <a:off x="5953594" y="3215726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A811924F-813D-4007-8C37-32D52CB9ACD1}"/>
              </a:ext>
            </a:extLst>
          </p:cNvPr>
          <p:cNvSpPr/>
          <p:nvPr/>
        </p:nvSpPr>
        <p:spPr>
          <a:xfrm>
            <a:off x="5754952" y="3294538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C3BEEF1-E882-4A5B-BF1D-5D049444EE30}"/>
              </a:ext>
            </a:extLst>
          </p:cNvPr>
          <p:cNvSpPr/>
          <p:nvPr/>
        </p:nvSpPr>
        <p:spPr>
          <a:xfrm>
            <a:off x="6639395" y="2918319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58E9CB6C-15C9-4CAA-B624-492A76E33C78}"/>
              </a:ext>
            </a:extLst>
          </p:cNvPr>
          <p:cNvSpPr/>
          <p:nvPr/>
        </p:nvSpPr>
        <p:spPr>
          <a:xfrm>
            <a:off x="6692082" y="2932907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EF898598-268E-4E0B-BBED-A5EA792518F4}"/>
              </a:ext>
            </a:extLst>
          </p:cNvPr>
          <p:cNvSpPr/>
          <p:nvPr/>
        </p:nvSpPr>
        <p:spPr>
          <a:xfrm>
            <a:off x="6466675" y="2826879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41CB702-369D-4AEB-91A0-AFEABB781CD5}"/>
              </a:ext>
            </a:extLst>
          </p:cNvPr>
          <p:cNvSpPr/>
          <p:nvPr/>
        </p:nvSpPr>
        <p:spPr>
          <a:xfrm>
            <a:off x="6763855" y="3228120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68D0CA60-E9CD-4B5E-8E26-CB471B2C3DEE}"/>
              </a:ext>
            </a:extLst>
          </p:cNvPr>
          <p:cNvSpPr/>
          <p:nvPr/>
        </p:nvSpPr>
        <p:spPr>
          <a:xfrm>
            <a:off x="6565213" y="3306932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C0093BB-D4A7-45BD-BB66-F1DB1A578986}"/>
              </a:ext>
            </a:extLst>
          </p:cNvPr>
          <p:cNvSpPr/>
          <p:nvPr/>
        </p:nvSpPr>
        <p:spPr>
          <a:xfrm>
            <a:off x="6322678" y="4754273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58ECA102-76CA-4CF9-84BF-170F47D58D3E}"/>
              </a:ext>
            </a:extLst>
          </p:cNvPr>
          <p:cNvSpPr/>
          <p:nvPr/>
        </p:nvSpPr>
        <p:spPr>
          <a:xfrm>
            <a:off x="6375365" y="4768861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89D19C56-CD34-465E-900A-F49EDD6D6678}"/>
              </a:ext>
            </a:extLst>
          </p:cNvPr>
          <p:cNvSpPr/>
          <p:nvPr/>
        </p:nvSpPr>
        <p:spPr>
          <a:xfrm>
            <a:off x="6149958" y="4662833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2143A2D4-7AA2-49BB-AAFA-8812D522FE72}"/>
              </a:ext>
            </a:extLst>
          </p:cNvPr>
          <p:cNvSpPr/>
          <p:nvPr/>
        </p:nvSpPr>
        <p:spPr>
          <a:xfrm>
            <a:off x="6447138" y="5064074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492888D1-5A36-4F52-8642-00B9611692E9}"/>
              </a:ext>
            </a:extLst>
          </p:cNvPr>
          <p:cNvSpPr/>
          <p:nvPr/>
        </p:nvSpPr>
        <p:spPr>
          <a:xfrm>
            <a:off x="6248496" y="5142886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F04C51F8-9572-4CC2-82F8-6C337A244E4D}"/>
              </a:ext>
            </a:extLst>
          </p:cNvPr>
          <p:cNvSpPr/>
          <p:nvPr/>
        </p:nvSpPr>
        <p:spPr>
          <a:xfrm>
            <a:off x="7282013" y="4733282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BDB24BFE-08EE-4BD0-87D6-00230835A9C6}"/>
              </a:ext>
            </a:extLst>
          </p:cNvPr>
          <p:cNvSpPr/>
          <p:nvPr/>
        </p:nvSpPr>
        <p:spPr>
          <a:xfrm>
            <a:off x="7334700" y="4747870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:a16="http://schemas.microsoft.com/office/drawing/2014/main" id="{5F26D414-82F6-4EBF-AB8D-0F50B6DAEB2D}"/>
              </a:ext>
            </a:extLst>
          </p:cNvPr>
          <p:cNvSpPr/>
          <p:nvPr/>
        </p:nvSpPr>
        <p:spPr>
          <a:xfrm>
            <a:off x="7109293" y="4641842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BCCD8B1A-B1CA-4D1E-B2EA-7EB3BB00DF19}"/>
              </a:ext>
            </a:extLst>
          </p:cNvPr>
          <p:cNvSpPr/>
          <p:nvPr/>
        </p:nvSpPr>
        <p:spPr>
          <a:xfrm>
            <a:off x="7406473" y="5043083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4995CB2-7E47-4C7C-AA77-CEC94991E43A}"/>
              </a:ext>
            </a:extLst>
          </p:cNvPr>
          <p:cNvSpPr/>
          <p:nvPr/>
        </p:nvSpPr>
        <p:spPr>
          <a:xfrm>
            <a:off x="7207831" y="5121895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3F7E2978-EC38-4E6B-A506-5753F936312C}"/>
              </a:ext>
            </a:extLst>
          </p:cNvPr>
          <p:cNvSpPr/>
          <p:nvPr/>
        </p:nvSpPr>
        <p:spPr>
          <a:xfrm>
            <a:off x="7467405" y="2920712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823D3662-FF71-4618-A3D0-0F0E9DD05E59}"/>
              </a:ext>
            </a:extLst>
          </p:cNvPr>
          <p:cNvSpPr/>
          <p:nvPr/>
        </p:nvSpPr>
        <p:spPr>
          <a:xfrm>
            <a:off x="7520092" y="2935300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17A74600-5891-4F4B-B8C6-F13562E38BA0}"/>
              </a:ext>
            </a:extLst>
          </p:cNvPr>
          <p:cNvSpPr/>
          <p:nvPr/>
        </p:nvSpPr>
        <p:spPr>
          <a:xfrm>
            <a:off x="7294685" y="2829272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1D99B3BC-267A-4208-88A7-79007018970A}"/>
              </a:ext>
            </a:extLst>
          </p:cNvPr>
          <p:cNvSpPr/>
          <p:nvPr/>
        </p:nvSpPr>
        <p:spPr>
          <a:xfrm>
            <a:off x="7591865" y="3230513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352ACFF-6928-4C47-8005-4766F931DDBC}"/>
              </a:ext>
            </a:extLst>
          </p:cNvPr>
          <p:cNvSpPr/>
          <p:nvPr/>
        </p:nvSpPr>
        <p:spPr>
          <a:xfrm>
            <a:off x="7393223" y="3309325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AE65B64E-FD6C-4448-A0A3-61C8E5A1D7A4}"/>
              </a:ext>
            </a:extLst>
          </p:cNvPr>
          <p:cNvSpPr txBox="1"/>
          <p:nvPr/>
        </p:nvSpPr>
        <p:spPr>
          <a:xfrm>
            <a:off x="6042561" y="2073265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Barramento 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2AB10EA0-55D9-49DC-BC2D-C785B0D2F577}"/>
              </a:ext>
            </a:extLst>
          </p:cNvPr>
          <p:cNvSpPr/>
          <p:nvPr/>
        </p:nvSpPr>
        <p:spPr>
          <a:xfrm>
            <a:off x="10332957" y="3422477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2FA0E8D8-3705-473D-8B7C-462EEED0EB3A}"/>
              </a:ext>
            </a:extLst>
          </p:cNvPr>
          <p:cNvSpPr/>
          <p:nvPr/>
        </p:nvSpPr>
        <p:spPr>
          <a:xfrm>
            <a:off x="10385644" y="3437065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5CE2AB9F-5AD9-4667-A817-4880F0CE57B0}"/>
              </a:ext>
            </a:extLst>
          </p:cNvPr>
          <p:cNvSpPr/>
          <p:nvPr/>
        </p:nvSpPr>
        <p:spPr>
          <a:xfrm>
            <a:off x="10160237" y="3331037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A946B5F6-B51A-4AB2-AC41-D26EFDF042F0}"/>
              </a:ext>
            </a:extLst>
          </p:cNvPr>
          <p:cNvSpPr/>
          <p:nvPr/>
        </p:nvSpPr>
        <p:spPr>
          <a:xfrm>
            <a:off x="10457417" y="3732278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BBFD4DD4-68CE-42BE-9667-A2B12CFBB84C}"/>
              </a:ext>
            </a:extLst>
          </p:cNvPr>
          <p:cNvSpPr/>
          <p:nvPr/>
        </p:nvSpPr>
        <p:spPr>
          <a:xfrm>
            <a:off x="10258775" y="3811090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5EE6A8B3-4A35-49F8-9B16-6A10A0C02BA7}"/>
              </a:ext>
            </a:extLst>
          </p:cNvPr>
          <p:cNvSpPr/>
          <p:nvPr/>
        </p:nvSpPr>
        <p:spPr>
          <a:xfrm>
            <a:off x="11659417" y="4437070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44886224-D54B-4FC8-A6C7-05105EB9AC8A}"/>
              </a:ext>
            </a:extLst>
          </p:cNvPr>
          <p:cNvSpPr/>
          <p:nvPr/>
        </p:nvSpPr>
        <p:spPr>
          <a:xfrm>
            <a:off x="11712104" y="4451658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C471D88C-A937-4A2F-9D3C-BB82BEC084C0}"/>
              </a:ext>
            </a:extLst>
          </p:cNvPr>
          <p:cNvSpPr/>
          <p:nvPr/>
        </p:nvSpPr>
        <p:spPr>
          <a:xfrm>
            <a:off x="11486697" y="4345630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F81FE51F-3C03-4959-9946-E29C48F96ABD}"/>
              </a:ext>
            </a:extLst>
          </p:cNvPr>
          <p:cNvSpPr/>
          <p:nvPr/>
        </p:nvSpPr>
        <p:spPr>
          <a:xfrm>
            <a:off x="11783877" y="4746871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83CF4B14-80FD-48FB-A2C1-E3F0E2DE45E4}"/>
              </a:ext>
            </a:extLst>
          </p:cNvPr>
          <p:cNvSpPr/>
          <p:nvPr/>
        </p:nvSpPr>
        <p:spPr>
          <a:xfrm>
            <a:off x="11585235" y="4825683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65E8AFD3-F164-4EF0-B279-F132370A88ED}"/>
              </a:ext>
            </a:extLst>
          </p:cNvPr>
          <p:cNvSpPr/>
          <p:nvPr/>
        </p:nvSpPr>
        <p:spPr>
          <a:xfrm>
            <a:off x="9008604" y="4501999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FEE95322-34DA-4784-B244-AE848DD1752C}"/>
              </a:ext>
            </a:extLst>
          </p:cNvPr>
          <p:cNvSpPr/>
          <p:nvPr/>
        </p:nvSpPr>
        <p:spPr>
          <a:xfrm>
            <a:off x="9061291" y="4516587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13809EC0-9454-4A3B-BE7F-A7F89665AC47}"/>
              </a:ext>
            </a:extLst>
          </p:cNvPr>
          <p:cNvSpPr/>
          <p:nvPr/>
        </p:nvSpPr>
        <p:spPr>
          <a:xfrm>
            <a:off x="8835884" y="4410559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63BCEE4E-62A5-49C2-B927-349A1D7FA260}"/>
              </a:ext>
            </a:extLst>
          </p:cNvPr>
          <p:cNvSpPr/>
          <p:nvPr/>
        </p:nvSpPr>
        <p:spPr>
          <a:xfrm>
            <a:off x="9133064" y="4811800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A38EAD0C-BFA4-49D0-A28C-EAE96ADE0B8F}"/>
              </a:ext>
            </a:extLst>
          </p:cNvPr>
          <p:cNvSpPr/>
          <p:nvPr/>
        </p:nvSpPr>
        <p:spPr>
          <a:xfrm>
            <a:off x="8934422" y="4890612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4FC1AAEF-7EAB-4152-8935-953B4617E1C2}"/>
              </a:ext>
            </a:extLst>
          </p:cNvPr>
          <p:cNvSpPr/>
          <p:nvPr/>
        </p:nvSpPr>
        <p:spPr>
          <a:xfrm>
            <a:off x="9432620" y="5986497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B352CC1A-EE07-4800-B5A4-3C0A39A24B75}"/>
              </a:ext>
            </a:extLst>
          </p:cNvPr>
          <p:cNvSpPr/>
          <p:nvPr/>
        </p:nvSpPr>
        <p:spPr>
          <a:xfrm>
            <a:off x="9485307" y="6001085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E963E146-8558-471D-8B6E-A661B8F9BBA4}"/>
              </a:ext>
            </a:extLst>
          </p:cNvPr>
          <p:cNvSpPr/>
          <p:nvPr/>
        </p:nvSpPr>
        <p:spPr>
          <a:xfrm>
            <a:off x="9557080" y="6296298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0922EA7F-416D-4C71-8161-FFE7A376982F}"/>
              </a:ext>
            </a:extLst>
          </p:cNvPr>
          <p:cNvSpPr/>
          <p:nvPr/>
        </p:nvSpPr>
        <p:spPr>
          <a:xfrm>
            <a:off x="9358438" y="6375110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A49A7469-7FF9-41C2-B041-DE18579CC9CE}"/>
              </a:ext>
            </a:extLst>
          </p:cNvPr>
          <p:cNvSpPr/>
          <p:nvPr/>
        </p:nvSpPr>
        <p:spPr>
          <a:xfrm>
            <a:off x="11289294" y="5968279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CDE070D3-559A-4A9E-BAD8-235E9D6F8F64}"/>
              </a:ext>
            </a:extLst>
          </p:cNvPr>
          <p:cNvSpPr/>
          <p:nvPr/>
        </p:nvSpPr>
        <p:spPr>
          <a:xfrm>
            <a:off x="11341981" y="5982867"/>
            <a:ext cx="24892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D37BE969-9CF0-4CF9-8B97-0B48ECC508FC}"/>
              </a:ext>
            </a:extLst>
          </p:cNvPr>
          <p:cNvSpPr/>
          <p:nvPr/>
        </p:nvSpPr>
        <p:spPr>
          <a:xfrm>
            <a:off x="11413754" y="6278080"/>
            <a:ext cx="45719" cy="1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7B3B9937-1831-4037-9CC9-E7C19D2B6BD7}"/>
              </a:ext>
            </a:extLst>
          </p:cNvPr>
          <p:cNvSpPr/>
          <p:nvPr/>
        </p:nvSpPr>
        <p:spPr>
          <a:xfrm>
            <a:off x="11215112" y="6356892"/>
            <a:ext cx="397284" cy="1046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7BF252C6-37DC-4315-9E7C-CC73591317C4}"/>
              </a:ext>
            </a:extLst>
          </p:cNvPr>
          <p:cNvCxnSpPr>
            <a:cxnSpLocks/>
          </p:cNvCxnSpPr>
          <p:nvPr/>
        </p:nvCxnSpPr>
        <p:spPr>
          <a:xfrm flipV="1">
            <a:off x="9695116" y="3915719"/>
            <a:ext cx="792916" cy="208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202AF085-929F-43E7-B74E-44844A3BEB78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10457417" y="3915718"/>
            <a:ext cx="823863" cy="205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CEA5F5F8-109B-4312-8DDE-D23983C2CFB0}"/>
              </a:ext>
            </a:extLst>
          </p:cNvPr>
          <p:cNvSpPr/>
          <p:nvPr/>
        </p:nvSpPr>
        <p:spPr>
          <a:xfrm>
            <a:off x="11125454" y="5895710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D8E13054-7343-4513-A0EB-8F8391B3D1B6}"/>
              </a:ext>
            </a:extLst>
          </p:cNvPr>
          <p:cNvCxnSpPr>
            <a:endCxn id="133" idx="3"/>
          </p:cNvCxnSpPr>
          <p:nvPr/>
        </p:nvCxnSpPr>
        <p:spPr>
          <a:xfrm flipH="1" flipV="1">
            <a:off x="9475965" y="4597967"/>
            <a:ext cx="1646303" cy="129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D4FB9682-3971-41C0-AA40-3EF3999B4554}"/>
              </a:ext>
            </a:extLst>
          </p:cNvPr>
          <p:cNvCxnSpPr>
            <a:endCxn id="128" idx="1"/>
          </p:cNvCxnSpPr>
          <p:nvPr/>
        </p:nvCxnSpPr>
        <p:spPr>
          <a:xfrm flipV="1">
            <a:off x="9482738" y="4533038"/>
            <a:ext cx="2003959" cy="5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B4B1046B-EAE1-404D-B8BB-CE304BBA4B98}"/>
              </a:ext>
            </a:extLst>
          </p:cNvPr>
          <p:cNvCxnSpPr>
            <a:stCxn id="128" idx="1"/>
          </p:cNvCxnSpPr>
          <p:nvPr/>
        </p:nvCxnSpPr>
        <p:spPr>
          <a:xfrm flipH="1">
            <a:off x="9809360" y="4533038"/>
            <a:ext cx="1677337" cy="139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37A65695-FEE5-43C2-B4FD-6917B20A1F82}"/>
              </a:ext>
            </a:extLst>
          </p:cNvPr>
          <p:cNvSpPr/>
          <p:nvPr/>
        </p:nvSpPr>
        <p:spPr>
          <a:xfrm>
            <a:off x="9264506" y="5895710"/>
            <a:ext cx="640081" cy="37481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294A90A0-1D2E-4668-962A-963FEF846A1C}"/>
              </a:ext>
            </a:extLst>
          </p:cNvPr>
          <p:cNvSpPr txBox="1"/>
          <p:nvPr/>
        </p:nvSpPr>
        <p:spPr>
          <a:xfrm>
            <a:off x="10160237" y="28132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7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CATEGORIAS DE REDES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3B151E-CFA7-4FF8-AFE0-1FA394F17815}"/>
              </a:ext>
            </a:extLst>
          </p:cNvPr>
          <p:cNvSpPr txBox="1"/>
          <p:nvPr/>
        </p:nvSpPr>
        <p:spPr>
          <a:xfrm>
            <a:off x="428792" y="2357120"/>
            <a:ext cx="38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Lan: Para apenas um lugar (privado);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B6A780-FF76-41BC-A432-DEBE2F399066}"/>
              </a:ext>
            </a:extLst>
          </p:cNvPr>
          <p:cNvSpPr txBox="1"/>
          <p:nvPr/>
        </p:nvSpPr>
        <p:spPr>
          <a:xfrm>
            <a:off x="428792" y="2936578"/>
            <a:ext cx="317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Pan: para apenas uso pessoal;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41162D-998C-4550-98A4-F28D028EC0C3}"/>
              </a:ext>
            </a:extLst>
          </p:cNvPr>
          <p:cNvSpPr txBox="1"/>
          <p:nvPr/>
        </p:nvSpPr>
        <p:spPr>
          <a:xfrm>
            <a:off x="428792" y="3447110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Wan</a:t>
            </a:r>
            <a:r>
              <a:rPr lang="pt-BR" dirty="0"/>
              <a:t>: longa distância;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08AD46-FC2B-4005-BDD7-129E3FD6480A}"/>
              </a:ext>
            </a:extLst>
          </p:cNvPr>
          <p:cNvSpPr txBox="1"/>
          <p:nvPr/>
        </p:nvSpPr>
        <p:spPr>
          <a:xfrm>
            <a:off x="477971" y="3957642"/>
            <a:ext cx="27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Man: é maior que a Lan.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12A7A3F-86C3-4767-8E15-CD63D0C91182}"/>
              </a:ext>
            </a:extLst>
          </p:cNvPr>
          <p:cNvSpPr/>
          <p:nvPr/>
        </p:nvSpPr>
        <p:spPr>
          <a:xfrm>
            <a:off x="8351520" y="2694612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68FCFC-652D-4162-A9BF-432B3FF3B050}"/>
              </a:ext>
            </a:extLst>
          </p:cNvPr>
          <p:cNvSpPr/>
          <p:nvPr/>
        </p:nvSpPr>
        <p:spPr>
          <a:xfrm>
            <a:off x="8707120" y="4155572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28DD8A-242C-4FC5-8E2E-C477EF034358}"/>
              </a:ext>
            </a:extLst>
          </p:cNvPr>
          <p:cNvSpPr/>
          <p:nvPr/>
        </p:nvSpPr>
        <p:spPr>
          <a:xfrm>
            <a:off x="10916373" y="4231772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76777B16-F914-4248-9FFE-8625BF4CCFF1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10559739" y="3900154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A05900-1F3B-4A52-8845-A702B4A2F23B}"/>
              </a:ext>
            </a:extLst>
          </p:cNvPr>
          <p:cNvSpPr/>
          <p:nvPr/>
        </p:nvSpPr>
        <p:spPr>
          <a:xfrm>
            <a:off x="9555481" y="3872534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43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Comutação de Circuitos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A30FE-A0D5-4D49-B7BD-C94ED67F6AF9}"/>
              </a:ext>
            </a:extLst>
          </p:cNvPr>
          <p:cNvSpPr txBox="1"/>
          <p:nvPr/>
        </p:nvSpPr>
        <p:spPr>
          <a:xfrm>
            <a:off x="763930" y="2488557"/>
            <a:ext cx="4070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 ocorre em três fase: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Estabelecimento do circuito;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da voz;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Desconexão do circuito. 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D793E2-3924-454C-80A2-2792657735B6}"/>
              </a:ext>
            </a:extLst>
          </p:cNvPr>
          <p:cNvSpPr/>
          <p:nvPr/>
        </p:nvSpPr>
        <p:spPr>
          <a:xfrm>
            <a:off x="5433060" y="3233501"/>
            <a:ext cx="419100" cy="455385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366B5C2D-0F89-4EB5-91E5-B90A577E9059}"/>
              </a:ext>
            </a:extLst>
          </p:cNvPr>
          <p:cNvSpPr/>
          <p:nvPr/>
        </p:nvSpPr>
        <p:spPr>
          <a:xfrm>
            <a:off x="5471160" y="3302483"/>
            <a:ext cx="171450" cy="317420"/>
          </a:xfrm>
          <a:prstGeom prst="flowChartTerminator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0C097DAE-583C-4EBB-88FA-C53405401F72}"/>
              </a:ext>
            </a:extLst>
          </p:cNvPr>
          <p:cNvSpPr/>
          <p:nvPr/>
        </p:nvSpPr>
        <p:spPr>
          <a:xfrm>
            <a:off x="5688330" y="357503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052BB30B-75EC-4FF6-9FC0-3CF72F52FC61}"/>
              </a:ext>
            </a:extLst>
          </p:cNvPr>
          <p:cNvSpPr/>
          <p:nvPr/>
        </p:nvSpPr>
        <p:spPr>
          <a:xfrm>
            <a:off x="5770245" y="357503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63D1A21-BFF4-43A5-BB58-877EDE0C3C30}"/>
              </a:ext>
            </a:extLst>
          </p:cNvPr>
          <p:cNvSpPr/>
          <p:nvPr/>
        </p:nvSpPr>
        <p:spPr>
          <a:xfrm>
            <a:off x="5688329" y="3484051"/>
            <a:ext cx="59056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ED7E649A-D1B1-42FA-B9EE-C292A629B80D}"/>
              </a:ext>
            </a:extLst>
          </p:cNvPr>
          <p:cNvSpPr/>
          <p:nvPr/>
        </p:nvSpPr>
        <p:spPr>
          <a:xfrm>
            <a:off x="5776913" y="348405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5CE7D43-1CAA-4F65-9243-15726AFC5887}"/>
              </a:ext>
            </a:extLst>
          </p:cNvPr>
          <p:cNvSpPr/>
          <p:nvPr/>
        </p:nvSpPr>
        <p:spPr>
          <a:xfrm>
            <a:off x="9395460" y="3256360"/>
            <a:ext cx="419100" cy="455385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19B562EE-171C-4114-A08A-2DE11DE06722}"/>
              </a:ext>
            </a:extLst>
          </p:cNvPr>
          <p:cNvSpPr/>
          <p:nvPr/>
        </p:nvSpPr>
        <p:spPr>
          <a:xfrm>
            <a:off x="9433560" y="3325342"/>
            <a:ext cx="171450" cy="317420"/>
          </a:xfrm>
          <a:prstGeom prst="flowChartTerminator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C480FCA5-2B6D-4325-B91A-3AD5FC278806}"/>
              </a:ext>
            </a:extLst>
          </p:cNvPr>
          <p:cNvSpPr/>
          <p:nvPr/>
        </p:nvSpPr>
        <p:spPr>
          <a:xfrm>
            <a:off x="9650730" y="359789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375EE45-7BE0-46FD-9D61-CFDB0F4E4820}"/>
              </a:ext>
            </a:extLst>
          </p:cNvPr>
          <p:cNvSpPr/>
          <p:nvPr/>
        </p:nvSpPr>
        <p:spPr>
          <a:xfrm>
            <a:off x="9732645" y="359789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7035CDF9-1498-491E-A06F-30936820823A}"/>
              </a:ext>
            </a:extLst>
          </p:cNvPr>
          <p:cNvSpPr/>
          <p:nvPr/>
        </p:nvSpPr>
        <p:spPr>
          <a:xfrm>
            <a:off x="9650729" y="3506910"/>
            <a:ext cx="59056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C7FA2B36-DD16-4D7E-A290-73880B9E3EA2}"/>
              </a:ext>
            </a:extLst>
          </p:cNvPr>
          <p:cNvSpPr/>
          <p:nvPr/>
        </p:nvSpPr>
        <p:spPr>
          <a:xfrm>
            <a:off x="9739313" y="350690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D41A4301-757E-4BD1-A4FC-129B62DB8601}"/>
              </a:ext>
            </a:extLst>
          </p:cNvPr>
          <p:cNvSpPr/>
          <p:nvPr/>
        </p:nvSpPr>
        <p:spPr>
          <a:xfrm>
            <a:off x="6266888" y="3331602"/>
            <a:ext cx="266700" cy="312871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403AFA4-61E7-4321-9614-85694CB7AF34}"/>
              </a:ext>
            </a:extLst>
          </p:cNvPr>
          <p:cNvCxnSpPr>
            <a:stCxn id="2" idx="0"/>
          </p:cNvCxnSpPr>
          <p:nvPr/>
        </p:nvCxnSpPr>
        <p:spPr>
          <a:xfrm flipV="1">
            <a:off x="5642610" y="3009900"/>
            <a:ext cx="0" cy="22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2345C75-A480-4AE3-A8C7-60DA4BC4F818}"/>
              </a:ext>
            </a:extLst>
          </p:cNvPr>
          <p:cNvCxnSpPr/>
          <p:nvPr/>
        </p:nvCxnSpPr>
        <p:spPr>
          <a:xfrm>
            <a:off x="5642610" y="3009900"/>
            <a:ext cx="757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FE8E856-0891-45D1-BD45-9F433BC2EFCD}"/>
              </a:ext>
            </a:extLst>
          </p:cNvPr>
          <p:cNvCxnSpPr>
            <a:endCxn id="6" idx="0"/>
          </p:cNvCxnSpPr>
          <p:nvPr/>
        </p:nvCxnSpPr>
        <p:spPr>
          <a:xfrm>
            <a:off x="6400238" y="3009900"/>
            <a:ext cx="0" cy="32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4F27CD03-5EE4-403C-B766-F41C016911CF}"/>
              </a:ext>
            </a:extLst>
          </p:cNvPr>
          <p:cNvSpPr/>
          <p:nvPr/>
        </p:nvSpPr>
        <p:spPr>
          <a:xfrm>
            <a:off x="6800288" y="3793651"/>
            <a:ext cx="266700" cy="312871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78891E-882F-412D-8E78-0EB3BCFDC46D}"/>
              </a:ext>
            </a:extLst>
          </p:cNvPr>
          <p:cNvCxnSpPr>
            <a:stCxn id="6" idx="2"/>
          </p:cNvCxnSpPr>
          <p:nvPr/>
        </p:nvCxnSpPr>
        <p:spPr>
          <a:xfrm>
            <a:off x="6400238" y="3644473"/>
            <a:ext cx="0" cy="32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72F7459-CC99-4B66-86AB-8C092BD11EAE}"/>
              </a:ext>
            </a:extLst>
          </p:cNvPr>
          <p:cNvCxnSpPr>
            <a:cxnSpLocks/>
          </p:cNvCxnSpPr>
          <p:nvPr/>
        </p:nvCxnSpPr>
        <p:spPr>
          <a:xfrm>
            <a:off x="6400238" y="3966173"/>
            <a:ext cx="4000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61AFF07-D331-44F7-B63C-6CC08D8C3E20}"/>
              </a:ext>
            </a:extLst>
          </p:cNvPr>
          <p:cNvCxnSpPr>
            <a:stCxn id="25" idx="0"/>
          </p:cNvCxnSpPr>
          <p:nvPr/>
        </p:nvCxnSpPr>
        <p:spPr>
          <a:xfrm flipV="1">
            <a:off x="6933638" y="3371465"/>
            <a:ext cx="0" cy="4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3AD8D4AF-0ABC-41FF-B36F-95860528863F}"/>
              </a:ext>
            </a:extLst>
          </p:cNvPr>
          <p:cNvSpPr/>
          <p:nvPr/>
        </p:nvSpPr>
        <p:spPr>
          <a:xfrm>
            <a:off x="7554386" y="2853464"/>
            <a:ext cx="266700" cy="312871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6A346A1-CBF9-4E2B-83DB-5C759C6118C5}"/>
              </a:ext>
            </a:extLst>
          </p:cNvPr>
          <p:cNvCxnSpPr/>
          <p:nvPr/>
        </p:nvCxnSpPr>
        <p:spPr>
          <a:xfrm>
            <a:off x="6933638" y="3371465"/>
            <a:ext cx="770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7B04D4C-D31A-44CC-B31A-365624A8E0DF}"/>
              </a:ext>
            </a:extLst>
          </p:cNvPr>
          <p:cNvCxnSpPr>
            <a:endCxn id="32" idx="2"/>
          </p:cNvCxnSpPr>
          <p:nvPr/>
        </p:nvCxnSpPr>
        <p:spPr>
          <a:xfrm flipV="1">
            <a:off x="7687736" y="3166335"/>
            <a:ext cx="0" cy="2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>
            <a:extLst>
              <a:ext uri="{FF2B5EF4-FFF2-40B4-BE49-F238E27FC236}">
                <a16:creationId xmlns:a16="http://schemas.microsoft.com/office/drawing/2014/main" id="{1EE4318F-C2E1-4C28-91A5-4884A025FBE1}"/>
              </a:ext>
            </a:extLst>
          </p:cNvPr>
          <p:cNvSpPr/>
          <p:nvPr/>
        </p:nvSpPr>
        <p:spPr>
          <a:xfrm>
            <a:off x="8161802" y="3809737"/>
            <a:ext cx="266700" cy="312871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F1AE456E-56AF-4F46-95E4-C10621E01DA3}"/>
              </a:ext>
            </a:extLst>
          </p:cNvPr>
          <p:cNvSpPr/>
          <p:nvPr/>
        </p:nvSpPr>
        <p:spPr>
          <a:xfrm>
            <a:off x="8747199" y="3327614"/>
            <a:ext cx="266700" cy="312871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0E2C458-F746-4886-91EA-C3D40F7741D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880548" y="3009899"/>
            <a:ext cx="1" cy="31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B6B2165-0C06-4395-9003-ECB9DF998BAB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>
            <a:off x="9013899" y="3484050"/>
            <a:ext cx="38156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A9CFFA7-9FA3-4475-B9E2-5905BE70201A}"/>
              </a:ext>
            </a:extLst>
          </p:cNvPr>
          <p:cNvCxnSpPr>
            <a:endCxn id="32" idx="1"/>
          </p:cNvCxnSpPr>
          <p:nvPr/>
        </p:nvCxnSpPr>
        <p:spPr>
          <a:xfrm flipV="1">
            <a:off x="6533588" y="3009900"/>
            <a:ext cx="1020798" cy="3615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xograma: Processo 54">
            <a:extLst>
              <a:ext uri="{FF2B5EF4-FFF2-40B4-BE49-F238E27FC236}">
                <a16:creationId xmlns:a16="http://schemas.microsoft.com/office/drawing/2014/main" id="{C482D3A4-737E-47E4-92CE-7A72B8317D3F}"/>
              </a:ext>
            </a:extLst>
          </p:cNvPr>
          <p:cNvSpPr/>
          <p:nvPr/>
        </p:nvSpPr>
        <p:spPr>
          <a:xfrm>
            <a:off x="8325740" y="2847519"/>
            <a:ext cx="266700" cy="312871"/>
          </a:xfrm>
          <a:prstGeom prst="flowChartProcess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D00F8006-03C3-46AB-AD10-28420BEF79D4}"/>
              </a:ext>
            </a:extLst>
          </p:cNvPr>
          <p:cNvCxnSpPr>
            <a:stCxn id="55" idx="3"/>
          </p:cNvCxnSpPr>
          <p:nvPr/>
        </p:nvCxnSpPr>
        <p:spPr>
          <a:xfrm flipV="1">
            <a:off x="8592440" y="3003954"/>
            <a:ext cx="2881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2A4CBD1-17F7-43F6-8C3C-C7FC7A98933C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7821086" y="3003955"/>
            <a:ext cx="504654" cy="594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62766DE2-6656-468B-9B62-C1911CA173C4}"/>
              </a:ext>
            </a:extLst>
          </p:cNvPr>
          <p:cNvCxnSpPr>
            <a:endCxn id="37" idx="0"/>
          </p:cNvCxnSpPr>
          <p:nvPr/>
        </p:nvCxnSpPr>
        <p:spPr>
          <a:xfrm>
            <a:off x="7821086" y="3160390"/>
            <a:ext cx="474066" cy="64934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4D15809-0E48-4205-9BFD-1079D5B916E0}"/>
              </a:ext>
            </a:extLst>
          </p:cNvPr>
          <p:cNvCxnSpPr>
            <a:stCxn id="25" idx="3"/>
            <a:endCxn id="37" idx="1"/>
          </p:cNvCxnSpPr>
          <p:nvPr/>
        </p:nvCxnSpPr>
        <p:spPr>
          <a:xfrm>
            <a:off x="7066988" y="3950087"/>
            <a:ext cx="1094814" cy="1608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to 1023">
            <a:extLst>
              <a:ext uri="{FF2B5EF4-FFF2-40B4-BE49-F238E27FC236}">
                <a16:creationId xmlns:a16="http://schemas.microsoft.com/office/drawing/2014/main" id="{458AABCB-8560-496A-B542-0257E24B6EA7}"/>
              </a:ext>
            </a:extLst>
          </p:cNvPr>
          <p:cNvCxnSpPr>
            <a:stCxn id="37" idx="3"/>
          </p:cNvCxnSpPr>
          <p:nvPr/>
        </p:nvCxnSpPr>
        <p:spPr>
          <a:xfrm flipV="1">
            <a:off x="8428502" y="3619903"/>
            <a:ext cx="307992" cy="34627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9647F022-5059-478E-9F8E-47F799A0B303}"/>
              </a:ext>
            </a:extLst>
          </p:cNvPr>
          <p:cNvCxnSpPr>
            <a:cxnSpLocks/>
          </p:cNvCxnSpPr>
          <p:nvPr/>
        </p:nvCxnSpPr>
        <p:spPr>
          <a:xfrm flipH="1">
            <a:off x="9160756" y="3044614"/>
            <a:ext cx="214811" cy="2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144B236C-91DB-4B7A-89E5-2C69E6AEF3BB}"/>
              </a:ext>
            </a:extLst>
          </p:cNvPr>
          <p:cNvSpPr txBox="1"/>
          <p:nvPr/>
        </p:nvSpPr>
        <p:spPr>
          <a:xfrm>
            <a:off x="9268161" y="2543245"/>
            <a:ext cx="11331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Conexão física estabelecida quando a chamada é feita 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6A4941A-FA11-45A1-99EE-73F07FE345D7}"/>
              </a:ext>
            </a:extLst>
          </p:cNvPr>
          <p:cNvCxnSpPr>
            <a:cxnSpLocks/>
          </p:cNvCxnSpPr>
          <p:nvPr/>
        </p:nvCxnSpPr>
        <p:spPr>
          <a:xfrm flipH="1">
            <a:off x="8541822" y="4039038"/>
            <a:ext cx="4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20998D2-3332-436A-B00E-E57D4D7F9ACE}"/>
              </a:ext>
            </a:extLst>
          </p:cNvPr>
          <p:cNvSpPr txBox="1"/>
          <p:nvPr/>
        </p:nvSpPr>
        <p:spPr>
          <a:xfrm>
            <a:off x="9003194" y="3939435"/>
            <a:ext cx="11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Equipamento de comutação </a:t>
            </a:r>
          </a:p>
        </p:txBody>
      </p:sp>
    </p:spTree>
    <p:extLst>
      <p:ext uri="{BB962C8B-B14F-4D97-AF65-F5344CB8AC3E}">
        <p14:creationId xmlns:p14="http://schemas.microsoft.com/office/powerpoint/2010/main" val="29035875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742</TotalTime>
  <Words>1157</Words>
  <Application>Microsoft Office PowerPoint</Application>
  <PresentationFormat>Widescreen</PresentationFormat>
  <Paragraphs>266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Wingdings 2</vt:lpstr>
      <vt:lpstr>Dividendo</vt:lpstr>
      <vt:lpstr>Conceitos básicos-rede</vt:lpstr>
      <vt:lpstr>História </vt:lpstr>
      <vt:lpstr>Comunicação de dados </vt:lpstr>
      <vt:lpstr>Redes nas organizações </vt:lpstr>
      <vt:lpstr>REDES PARA AS PESSOAS </vt:lpstr>
      <vt:lpstr>REDES DE DIFUSÃO </vt:lpstr>
      <vt:lpstr>TOPOLOGIA DE REDES </vt:lpstr>
      <vt:lpstr>CATEGORIAS DE REDES </vt:lpstr>
      <vt:lpstr>Comutação de Circuitos  </vt:lpstr>
      <vt:lpstr>Comutação de pacotes </vt:lpstr>
      <vt:lpstr>Conceitos de protocolos  </vt:lpstr>
      <vt:lpstr>Conceito de camadas </vt:lpstr>
      <vt:lpstr>Modelos osi e  tcp/ip</vt:lpstr>
      <vt:lpstr>Camada  Física  </vt:lpstr>
      <vt:lpstr>Perda na TRANSMISSÃO</vt:lpstr>
      <vt:lpstr>CONVERSÃO DIGITAL-DIGITAL </vt:lpstr>
      <vt:lpstr>Conversão Analógica-DIGITAL </vt:lpstr>
      <vt:lpstr>Modos de transmissão</vt:lpstr>
      <vt:lpstr>Conversão digital-analógico </vt:lpstr>
      <vt:lpstr>Conversão Analógico-analógico </vt:lpstr>
      <vt:lpstr>MULTIPLEXAÇÃO </vt:lpstr>
      <vt:lpstr>Meio de transmissão </vt:lpstr>
      <vt:lpstr>Camada de enlace </vt:lpstr>
      <vt:lpstr>Camada de enlace </vt:lpstr>
      <vt:lpstr>Camada de enlace </vt:lpstr>
      <vt:lpstr>Camada de enlace </vt:lpstr>
      <vt:lpstr>Camada de enlace </vt:lpstr>
      <vt:lpstr>Camada de enlace </vt:lpstr>
      <vt:lpstr>Camada de enlace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zzzzzzzzzzzzz</dc:title>
  <dc:creator>MARY PAIXÃO</dc:creator>
  <cp:lastModifiedBy>MARY PAIXÃO</cp:lastModifiedBy>
  <cp:revision>46</cp:revision>
  <dcterms:created xsi:type="dcterms:W3CDTF">2023-04-12T14:36:35Z</dcterms:created>
  <dcterms:modified xsi:type="dcterms:W3CDTF">2023-05-03T11:31:45Z</dcterms:modified>
</cp:coreProperties>
</file>