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09859-E231-4785-A955-7F5037354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 física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C3786-5241-41EC-9CF8-FDA1B36CD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Mary </a:t>
            </a:r>
            <a:r>
              <a:rPr lang="pt-BR" dirty="0" err="1"/>
              <a:t>jaenny</a:t>
            </a:r>
            <a:r>
              <a:rPr lang="pt-BR" dirty="0"/>
              <a:t> dos santos paixão </a:t>
            </a:r>
          </a:p>
        </p:txBody>
      </p:sp>
    </p:spTree>
    <p:extLst>
      <p:ext uri="{BB962C8B-B14F-4D97-AF65-F5344CB8AC3E}">
        <p14:creationId xmlns:p14="http://schemas.microsoft.com/office/powerpoint/2010/main" val="154912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Meio de transmissão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672713" y="2310020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532786" y="2546826"/>
            <a:ext cx="6621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meios guiados usam um condutor para que o sinal do emissor chegue até o devido receptor (como os cabos de cobre e de fibras ópticas 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meio não guiado usa de frequências ou ondas de rádio para transmitir os sinais ( como a radiofrequência, infravermelho e os raios laser transmitidos pelo ar ).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54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Camada  Física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735243" y="2181165"/>
            <a:ext cx="4133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Informações de um ponto para outro;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Tipo de sinais: analógica ou digital;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Sinais Digitais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A3EDE9-0FF5-4D55-B322-9C7A3BC9EED3}"/>
              </a:ext>
            </a:extLst>
          </p:cNvPr>
          <p:cNvSpPr txBox="1"/>
          <p:nvPr/>
        </p:nvSpPr>
        <p:spPr>
          <a:xfrm>
            <a:off x="735243" y="3649198"/>
            <a:ext cx="6197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como transferência 1 bit por segundo;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Contem uma quantidade  x de níveis só tem que ser finito. </a:t>
            </a:r>
          </a:p>
        </p:txBody>
      </p:sp>
      <p:pic>
        <p:nvPicPr>
          <p:cNvPr id="3074" name="Picture 2" descr="Sinais Analógicos e Digitais de um Sistema Embarcado: Visão Geral e Análise  dos Sistemas Automotivos - Jornal Oficina Brasil | Técnicas">
            <a:extLst>
              <a:ext uri="{FF2B5EF4-FFF2-40B4-BE49-F238E27FC236}">
                <a16:creationId xmlns:a16="http://schemas.microsoft.com/office/drawing/2014/main" id="{A1730FFB-B395-44F3-944C-E4F26C88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84" y="2386964"/>
            <a:ext cx="2905169" cy="283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8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Perda na TRANSMISSÃO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735243" y="2181165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735243" y="2545585"/>
            <a:ext cx="6621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as informações tem que alcançar uma área muito grande a sua potencia fica mais fraca, essa situação pode ser concertada com repetidores.</a:t>
            </a:r>
          </a:p>
        </p:txBody>
      </p:sp>
      <p:pic>
        <p:nvPicPr>
          <p:cNvPr id="5122" name="Picture 2" descr="Problemas em Redes Sem Fio - Perda e Absorção | DlteC do Brasil">
            <a:extLst>
              <a:ext uri="{FF2B5EF4-FFF2-40B4-BE49-F238E27FC236}">
                <a16:creationId xmlns:a16="http://schemas.microsoft.com/office/drawing/2014/main" id="{CEF976C8-503C-49D7-864A-19C55945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59" y="3335326"/>
            <a:ext cx="4116721" cy="17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7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CONVERSÃO DIGITAL-DIGITAL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735243" y="2181165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2135418" y="342812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735243" y="2545585"/>
            <a:ext cx="66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Codificação de linha, conversão de dados digitais para sinais digitais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205EF40-9371-4BBA-8B8A-85DF69271B26}"/>
              </a:ext>
            </a:extLst>
          </p:cNvPr>
          <p:cNvSpPr/>
          <p:nvPr/>
        </p:nvSpPr>
        <p:spPr>
          <a:xfrm>
            <a:off x="3425041" y="3715101"/>
            <a:ext cx="952500" cy="455603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3979F0A-5BDA-446E-BD4C-D3F815DDECCD}"/>
              </a:ext>
            </a:extLst>
          </p:cNvPr>
          <p:cNvSpPr/>
          <p:nvPr/>
        </p:nvSpPr>
        <p:spPr>
          <a:xfrm>
            <a:off x="3477111" y="4325507"/>
            <a:ext cx="848361" cy="14599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BEC5B75-523E-4221-92F4-A8F36BDFB77C}"/>
              </a:ext>
            </a:extLst>
          </p:cNvPr>
          <p:cNvSpPr/>
          <p:nvPr/>
        </p:nvSpPr>
        <p:spPr>
          <a:xfrm>
            <a:off x="4599235" y="4538110"/>
            <a:ext cx="140247" cy="187828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E9F809CE-86E4-49B6-9BB1-CD3A9AA5EFD1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4251626" y="4197469"/>
            <a:ext cx="386106" cy="3501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07F69C-BD82-4E46-BF33-85D8A4002B41}"/>
              </a:ext>
            </a:extLst>
          </p:cNvPr>
          <p:cNvSpPr/>
          <p:nvPr/>
        </p:nvSpPr>
        <p:spPr>
          <a:xfrm>
            <a:off x="3835234" y="4179511"/>
            <a:ext cx="132117" cy="1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3BD0746-6777-4634-807D-D19E84BF0C31}"/>
              </a:ext>
            </a:extLst>
          </p:cNvPr>
          <p:cNvSpPr/>
          <p:nvPr/>
        </p:nvSpPr>
        <p:spPr>
          <a:xfrm>
            <a:off x="7095900" y="3715101"/>
            <a:ext cx="952500" cy="455603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E432C23-B7BC-4A9A-8644-632576CA1794}"/>
              </a:ext>
            </a:extLst>
          </p:cNvPr>
          <p:cNvSpPr/>
          <p:nvPr/>
        </p:nvSpPr>
        <p:spPr>
          <a:xfrm>
            <a:off x="7147970" y="4325507"/>
            <a:ext cx="848361" cy="14599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64193EE-794D-43FC-B213-8FC437202FAC}"/>
              </a:ext>
            </a:extLst>
          </p:cNvPr>
          <p:cNvSpPr/>
          <p:nvPr/>
        </p:nvSpPr>
        <p:spPr>
          <a:xfrm>
            <a:off x="8270094" y="4538110"/>
            <a:ext cx="140247" cy="187828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E6D92040-8C79-472A-9C62-69E99FB01CB8}"/>
              </a:ext>
            </a:extLst>
          </p:cNvPr>
          <p:cNvCxnSpPr>
            <a:cxnSpLocks/>
            <a:stCxn id="15" idx="1"/>
          </p:cNvCxnSpPr>
          <p:nvPr/>
        </p:nvCxnSpPr>
        <p:spPr>
          <a:xfrm rot="16200000" flipV="1">
            <a:off x="7922485" y="4197469"/>
            <a:ext cx="386106" cy="3501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6F658F48-1FD9-4AB6-B8A4-EEE2D831DE92}"/>
              </a:ext>
            </a:extLst>
          </p:cNvPr>
          <p:cNvSpPr/>
          <p:nvPr/>
        </p:nvSpPr>
        <p:spPr>
          <a:xfrm>
            <a:off x="7506093" y="4179511"/>
            <a:ext cx="132117" cy="1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9DA0CB-8E80-4E8E-967A-909E972F732E}"/>
              </a:ext>
            </a:extLst>
          </p:cNvPr>
          <p:cNvSpPr/>
          <p:nvPr/>
        </p:nvSpPr>
        <p:spPr>
          <a:xfrm>
            <a:off x="3281221" y="5191691"/>
            <a:ext cx="1163458" cy="38610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Codificador</a:t>
            </a:r>
            <a:r>
              <a:rPr lang="pt-BR" sz="1200" dirty="0"/>
              <a:t>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0555356-44C8-4CD3-BF2E-639CA93711A3}"/>
              </a:ext>
            </a:extLst>
          </p:cNvPr>
          <p:cNvSpPr/>
          <p:nvPr/>
        </p:nvSpPr>
        <p:spPr>
          <a:xfrm>
            <a:off x="6924364" y="5191691"/>
            <a:ext cx="1163458" cy="44439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Decodificador</a:t>
            </a:r>
            <a:r>
              <a:rPr lang="pt-BR" dirty="0"/>
              <a:t> 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8E7FDF-0AA3-4BF6-92AF-65A4850E873F}"/>
              </a:ext>
            </a:extLst>
          </p:cNvPr>
          <p:cNvCxnSpPr>
            <a:cxnSpLocks/>
          </p:cNvCxnSpPr>
          <p:nvPr/>
        </p:nvCxnSpPr>
        <p:spPr>
          <a:xfrm>
            <a:off x="4483020" y="5384744"/>
            <a:ext cx="2325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0CE334-DC1E-43C0-ABB1-569F3304CA2A}"/>
              </a:ext>
            </a:extLst>
          </p:cNvPr>
          <p:cNvCxnSpPr>
            <a:cxnSpLocks/>
          </p:cNvCxnSpPr>
          <p:nvPr/>
        </p:nvCxnSpPr>
        <p:spPr>
          <a:xfrm flipH="1">
            <a:off x="3901291" y="4540432"/>
            <a:ext cx="1" cy="63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178E162-A74F-4BBB-A1C2-3B2A71235A7F}"/>
              </a:ext>
            </a:extLst>
          </p:cNvPr>
          <p:cNvCxnSpPr/>
          <p:nvPr/>
        </p:nvCxnSpPr>
        <p:spPr>
          <a:xfrm flipV="1">
            <a:off x="7571299" y="4538110"/>
            <a:ext cx="0" cy="58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E08CC7D-E6D6-4FEE-B456-0433C615DE92}"/>
              </a:ext>
            </a:extLst>
          </p:cNvPr>
          <p:cNvCxnSpPr>
            <a:cxnSpLocks/>
          </p:cNvCxnSpPr>
          <p:nvPr/>
        </p:nvCxnSpPr>
        <p:spPr>
          <a:xfrm>
            <a:off x="4633570" y="5023118"/>
            <a:ext cx="208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D5DF3AE-C33B-4604-B405-7004FABAB38E}"/>
              </a:ext>
            </a:extLst>
          </p:cNvPr>
          <p:cNvCxnSpPr>
            <a:cxnSpLocks/>
          </p:cNvCxnSpPr>
          <p:nvPr/>
        </p:nvCxnSpPr>
        <p:spPr>
          <a:xfrm flipV="1">
            <a:off x="4599235" y="4725938"/>
            <a:ext cx="0" cy="55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7943B35-E55D-41CD-ACC4-BA9CDB60F746}"/>
              </a:ext>
            </a:extLst>
          </p:cNvPr>
          <p:cNvCxnSpPr>
            <a:cxnSpLocks/>
          </p:cNvCxnSpPr>
          <p:nvPr/>
        </p:nvCxnSpPr>
        <p:spPr>
          <a:xfrm>
            <a:off x="4599235" y="5191691"/>
            <a:ext cx="14024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092EB1F-197A-4B4D-8BFA-D922D8D7545D}"/>
              </a:ext>
            </a:extLst>
          </p:cNvPr>
          <p:cNvCxnSpPr>
            <a:cxnSpLocks/>
          </p:cNvCxnSpPr>
          <p:nvPr/>
        </p:nvCxnSpPr>
        <p:spPr>
          <a:xfrm flipV="1">
            <a:off x="4739482" y="4855302"/>
            <a:ext cx="0" cy="33563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0A2D744-4B3B-438C-B121-FCD8537788F9}"/>
              </a:ext>
            </a:extLst>
          </p:cNvPr>
          <p:cNvCxnSpPr>
            <a:cxnSpLocks/>
          </p:cNvCxnSpPr>
          <p:nvPr/>
        </p:nvCxnSpPr>
        <p:spPr>
          <a:xfrm>
            <a:off x="4739482" y="4855302"/>
            <a:ext cx="21815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C36B09E-5FA0-4D47-9FC8-1E92ECC39683}"/>
              </a:ext>
            </a:extLst>
          </p:cNvPr>
          <p:cNvCxnSpPr>
            <a:cxnSpLocks/>
          </p:cNvCxnSpPr>
          <p:nvPr/>
        </p:nvCxnSpPr>
        <p:spPr>
          <a:xfrm>
            <a:off x="4957639" y="4873756"/>
            <a:ext cx="0" cy="26402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90FB271-8A4A-43CD-B0B7-B3261D55FA43}"/>
              </a:ext>
            </a:extLst>
          </p:cNvPr>
          <p:cNvCxnSpPr>
            <a:cxnSpLocks/>
          </p:cNvCxnSpPr>
          <p:nvPr/>
        </p:nvCxnSpPr>
        <p:spPr>
          <a:xfrm>
            <a:off x="4957639" y="5145405"/>
            <a:ext cx="17526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DBD38F-16FC-42F2-991F-9107DEF6BA3B}"/>
              </a:ext>
            </a:extLst>
          </p:cNvPr>
          <p:cNvCxnSpPr>
            <a:cxnSpLocks/>
          </p:cNvCxnSpPr>
          <p:nvPr/>
        </p:nvCxnSpPr>
        <p:spPr>
          <a:xfrm flipV="1">
            <a:off x="5132899" y="4885781"/>
            <a:ext cx="0" cy="26402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891F526-3D70-480D-A72E-B823F07390B9}"/>
              </a:ext>
            </a:extLst>
          </p:cNvPr>
          <p:cNvCxnSpPr>
            <a:cxnSpLocks/>
          </p:cNvCxnSpPr>
          <p:nvPr/>
        </p:nvCxnSpPr>
        <p:spPr>
          <a:xfrm>
            <a:off x="5132899" y="4885781"/>
            <a:ext cx="21801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99D2160-829A-4A2F-9071-C7427FD9FAB7}"/>
              </a:ext>
            </a:extLst>
          </p:cNvPr>
          <p:cNvSpPr txBox="1"/>
          <p:nvPr/>
        </p:nvSpPr>
        <p:spPr>
          <a:xfrm>
            <a:off x="5303688" y="4716794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 . .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610FB261-8C40-41E2-B50B-227D41475610}"/>
              </a:ext>
            </a:extLst>
          </p:cNvPr>
          <p:cNvCxnSpPr>
            <a:cxnSpLocks/>
          </p:cNvCxnSpPr>
          <p:nvPr/>
        </p:nvCxnSpPr>
        <p:spPr>
          <a:xfrm>
            <a:off x="5874953" y="4885781"/>
            <a:ext cx="315654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Conector reto 7167">
            <a:extLst>
              <a:ext uri="{FF2B5EF4-FFF2-40B4-BE49-F238E27FC236}">
                <a16:creationId xmlns:a16="http://schemas.microsoft.com/office/drawing/2014/main" id="{A692567C-DBE3-4D62-91BC-0AFC9150B64A}"/>
              </a:ext>
            </a:extLst>
          </p:cNvPr>
          <p:cNvCxnSpPr/>
          <p:nvPr/>
        </p:nvCxnSpPr>
        <p:spPr>
          <a:xfrm>
            <a:off x="6187507" y="4885781"/>
            <a:ext cx="0" cy="23639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Conector reto 7170">
            <a:extLst>
              <a:ext uri="{FF2B5EF4-FFF2-40B4-BE49-F238E27FC236}">
                <a16:creationId xmlns:a16="http://schemas.microsoft.com/office/drawing/2014/main" id="{672C53CA-3CE7-4078-AC64-65EA718E8BFC}"/>
              </a:ext>
            </a:extLst>
          </p:cNvPr>
          <p:cNvCxnSpPr>
            <a:cxnSpLocks/>
          </p:cNvCxnSpPr>
          <p:nvPr/>
        </p:nvCxnSpPr>
        <p:spPr>
          <a:xfrm>
            <a:off x="6187507" y="5124450"/>
            <a:ext cx="18288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Conector reto 7172">
            <a:extLst>
              <a:ext uri="{FF2B5EF4-FFF2-40B4-BE49-F238E27FC236}">
                <a16:creationId xmlns:a16="http://schemas.microsoft.com/office/drawing/2014/main" id="{12086509-8F33-461B-8A6E-A93B8CEAD304}"/>
              </a:ext>
            </a:extLst>
          </p:cNvPr>
          <p:cNvCxnSpPr>
            <a:cxnSpLocks/>
          </p:cNvCxnSpPr>
          <p:nvPr/>
        </p:nvCxnSpPr>
        <p:spPr>
          <a:xfrm flipV="1">
            <a:off x="6370387" y="4885781"/>
            <a:ext cx="0" cy="23639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Conector reto 7174">
            <a:extLst>
              <a:ext uri="{FF2B5EF4-FFF2-40B4-BE49-F238E27FC236}">
                <a16:creationId xmlns:a16="http://schemas.microsoft.com/office/drawing/2014/main" id="{AB7C24BA-9CBC-430A-B69C-CED3DA3553A3}"/>
              </a:ext>
            </a:extLst>
          </p:cNvPr>
          <p:cNvCxnSpPr/>
          <p:nvPr/>
        </p:nvCxnSpPr>
        <p:spPr>
          <a:xfrm>
            <a:off x="6370387" y="4885781"/>
            <a:ext cx="18897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Fluxograma: Processo 7178">
            <a:extLst>
              <a:ext uri="{FF2B5EF4-FFF2-40B4-BE49-F238E27FC236}">
                <a16:creationId xmlns:a16="http://schemas.microsoft.com/office/drawing/2014/main" id="{10DCCB46-FCC7-4747-A1A8-57AB26BFBFE3}"/>
              </a:ext>
            </a:extLst>
          </p:cNvPr>
          <p:cNvSpPr/>
          <p:nvPr/>
        </p:nvSpPr>
        <p:spPr>
          <a:xfrm>
            <a:off x="1027589" y="4563291"/>
            <a:ext cx="1924205" cy="374677"/>
          </a:xfrm>
          <a:prstGeom prst="flowChartProces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0 1 0 1       101</a:t>
            </a:r>
          </a:p>
        </p:txBody>
      </p:sp>
      <p:sp>
        <p:nvSpPr>
          <p:cNvPr id="7180" name="CaixaDeTexto 7179">
            <a:extLst>
              <a:ext uri="{FF2B5EF4-FFF2-40B4-BE49-F238E27FC236}">
                <a16:creationId xmlns:a16="http://schemas.microsoft.com/office/drawing/2014/main" id="{1D2A7139-18C0-4174-B479-F8E99C485CB9}"/>
              </a:ext>
            </a:extLst>
          </p:cNvPr>
          <p:cNvSpPr txBox="1"/>
          <p:nvPr/>
        </p:nvSpPr>
        <p:spPr>
          <a:xfrm>
            <a:off x="1919722" y="4448732"/>
            <a:ext cx="38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78" name="Fluxograma: Processo 77">
            <a:extLst>
              <a:ext uri="{FF2B5EF4-FFF2-40B4-BE49-F238E27FC236}">
                <a16:creationId xmlns:a16="http://schemas.microsoft.com/office/drawing/2014/main" id="{60A5524C-6DB4-4831-A757-61E8FE4F944E}"/>
              </a:ext>
            </a:extLst>
          </p:cNvPr>
          <p:cNvSpPr/>
          <p:nvPr/>
        </p:nvSpPr>
        <p:spPr>
          <a:xfrm>
            <a:off x="8724928" y="4620015"/>
            <a:ext cx="1924205" cy="374677"/>
          </a:xfrm>
          <a:prstGeom prst="flowChartProces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0 1 0 1       101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357673E-C0B9-411A-8637-40262958BCDB}"/>
              </a:ext>
            </a:extLst>
          </p:cNvPr>
          <p:cNvSpPr txBox="1"/>
          <p:nvPr/>
        </p:nvSpPr>
        <p:spPr>
          <a:xfrm>
            <a:off x="9564426" y="4482789"/>
            <a:ext cx="38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7181" name="CaixaDeTexto 7180">
            <a:extLst>
              <a:ext uri="{FF2B5EF4-FFF2-40B4-BE49-F238E27FC236}">
                <a16:creationId xmlns:a16="http://schemas.microsoft.com/office/drawing/2014/main" id="{A9D3DAE0-F753-4578-A1D1-867401703B5D}"/>
              </a:ext>
            </a:extLst>
          </p:cNvPr>
          <p:cNvSpPr txBox="1"/>
          <p:nvPr/>
        </p:nvSpPr>
        <p:spPr>
          <a:xfrm>
            <a:off x="5038069" y="4459467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Sinal digital</a:t>
            </a:r>
          </a:p>
        </p:txBody>
      </p:sp>
      <p:sp>
        <p:nvSpPr>
          <p:cNvPr id="7182" name="CaixaDeTexto 7181">
            <a:extLst>
              <a:ext uri="{FF2B5EF4-FFF2-40B4-BE49-F238E27FC236}">
                <a16:creationId xmlns:a16="http://schemas.microsoft.com/office/drawing/2014/main" id="{8C433384-86EF-4C97-820D-158C0F015A82}"/>
              </a:ext>
            </a:extLst>
          </p:cNvPr>
          <p:cNvSpPr txBox="1"/>
          <p:nvPr/>
        </p:nvSpPr>
        <p:spPr>
          <a:xfrm>
            <a:off x="5176728" y="54292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Enlace</a:t>
            </a:r>
            <a:r>
              <a:rPr lang="pt-BR" dirty="0"/>
              <a:t> </a:t>
            </a:r>
          </a:p>
        </p:txBody>
      </p:sp>
      <p:sp>
        <p:nvSpPr>
          <p:cNvPr id="7183" name="CaixaDeTexto 7182">
            <a:extLst>
              <a:ext uri="{FF2B5EF4-FFF2-40B4-BE49-F238E27FC236}">
                <a16:creationId xmlns:a16="http://schemas.microsoft.com/office/drawing/2014/main" id="{532F57EF-7437-4784-A0AA-062A51C161E3}"/>
              </a:ext>
            </a:extLst>
          </p:cNvPr>
          <p:cNvSpPr txBox="1"/>
          <p:nvPr/>
        </p:nvSpPr>
        <p:spPr>
          <a:xfrm>
            <a:off x="9058880" y="419767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Dados digitais 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BE27879-044F-41E2-A8BC-79E2314EE7D9}"/>
              </a:ext>
            </a:extLst>
          </p:cNvPr>
          <p:cNvSpPr txBox="1"/>
          <p:nvPr/>
        </p:nvSpPr>
        <p:spPr>
          <a:xfrm>
            <a:off x="1318024" y="419024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Dados digitais 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61B9FDE-723F-44A7-88E9-418372B582A0}"/>
              </a:ext>
            </a:extLst>
          </p:cNvPr>
          <p:cNvSpPr txBox="1"/>
          <p:nvPr/>
        </p:nvSpPr>
        <p:spPr>
          <a:xfrm>
            <a:off x="7110033" y="330543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Receptor 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D0F25AA3-23A0-461F-B253-1F8063B5C557}"/>
              </a:ext>
            </a:extLst>
          </p:cNvPr>
          <p:cNvSpPr txBox="1"/>
          <p:nvPr/>
        </p:nvSpPr>
        <p:spPr>
          <a:xfrm>
            <a:off x="3425041" y="3279337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Emissor</a:t>
            </a:r>
          </a:p>
        </p:txBody>
      </p:sp>
    </p:spTree>
    <p:extLst>
      <p:ext uri="{BB962C8B-B14F-4D97-AF65-F5344CB8AC3E}">
        <p14:creationId xmlns:p14="http://schemas.microsoft.com/office/powerpoint/2010/main" val="251982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Conversão Analógica-DIGITAL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735243" y="2181165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735243" y="2545585"/>
            <a:ext cx="66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sinal recebido, depois de digitalizado, é processado e, na maioria das vezes.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CA8B9-978C-4B24-BB6E-B6DA0ED0650B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6B437-1EFE-475B-89B8-0F2A33E01BE2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0369422-314A-4DC2-A5DB-5DB59363A673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88D3E981-CF3F-4E5D-A1B0-8B940225C7B5}"/>
              </a:ext>
            </a:extLst>
          </p:cNvPr>
          <p:cNvCxnSpPr>
            <a:cxnSpLocks/>
            <a:stCxn id="9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8C77FA-993D-45CB-9C40-4F24DD07DB75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75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Modos de transmissão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735243" y="2181165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870056" y="2318563"/>
            <a:ext cx="6621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modos de transmissão de rede é: </a:t>
            </a:r>
          </a:p>
          <a:p>
            <a:r>
              <a:rPr lang="pt-BR" dirty="0"/>
              <a:t> Transmissão paralela ( grupos de bits );</a:t>
            </a:r>
          </a:p>
          <a:p>
            <a:r>
              <a:rPr lang="pt-BR" dirty="0"/>
              <a:t>Transmissão Serial ( um bit segue o outro );</a:t>
            </a:r>
          </a:p>
          <a:p>
            <a:r>
              <a:rPr lang="pt-BR" dirty="0"/>
              <a:t>Transmissão Serial Assíncrona ( bits extra );</a:t>
            </a:r>
          </a:p>
          <a:p>
            <a:r>
              <a:rPr lang="pt-BR" dirty="0"/>
              <a:t>Transmissão Serial Síncrona ( utiliza um relógio síncrono ).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67045E-87EE-4A8A-A6E4-381D8318B092}"/>
              </a:ext>
            </a:extLst>
          </p:cNvPr>
          <p:cNvSpPr/>
          <p:nvPr/>
        </p:nvSpPr>
        <p:spPr>
          <a:xfrm>
            <a:off x="4259112" y="4388115"/>
            <a:ext cx="934720" cy="1325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5A8CD63-5462-4B10-97A4-07F3AC6B8ED2}"/>
              </a:ext>
            </a:extLst>
          </p:cNvPr>
          <p:cNvSpPr/>
          <p:nvPr/>
        </p:nvSpPr>
        <p:spPr>
          <a:xfrm>
            <a:off x="6727992" y="4388114"/>
            <a:ext cx="934720" cy="1325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DCAAF34-C4B1-428C-B15D-50D1A4F4558E}"/>
              </a:ext>
            </a:extLst>
          </p:cNvPr>
          <p:cNvCxnSpPr/>
          <p:nvPr/>
        </p:nvCxnSpPr>
        <p:spPr>
          <a:xfrm>
            <a:off x="5273040" y="4486478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B9E802E-D283-4E4E-BE6F-42D3AD2130B1}"/>
              </a:ext>
            </a:extLst>
          </p:cNvPr>
          <p:cNvCxnSpPr/>
          <p:nvPr/>
        </p:nvCxnSpPr>
        <p:spPr>
          <a:xfrm>
            <a:off x="5273040" y="4615509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4E107C3-227E-4363-9815-FC9DF9B817A7}"/>
              </a:ext>
            </a:extLst>
          </p:cNvPr>
          <p:cNvCxnSpPr/>
          <p:nvPr/>
        </p:nvCxnSpPr>
        <p:spPr>
          <a:xfrm>
            <a:off x="5273040" y="4752834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5E4FD7D-F8B5-4BC6-9347-3DBBB87F8658}"/>
              </a:ext>
            </a:extLst>
          </p:cNvPr>
          <p:cNvCxnSpPr/>
          <p:nvPr/>
        </p:nvCxnSpPr>
        <p:spPr>
          <a:xfrm>
            <a:off x="5273040" y="4874187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5C4042-D324-4EC0-A87C-BDB0140694BE}"/>
              </a:ext>
            </a:extLst>
          </p:cNvPr>
          <p:cNvCxnSpPr/>
          <p:nvPr/>
        </p:nvCxnSpPr>
        <p:spPr>
          <a:xfrm>
            <a:off x="5273040" y="5422177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7CDBCC8-870D-4FD0-8E81-E053E23A1FF9}"/>
              </a:ext>
            </a:extLst>
          </p:cNvPr>
          <p:cNvCxnSpPr/>
          <p:nvPr/>
        </p:nvCxnSpPr>
        <p:spPr>
          <a:xfrm>
            <a:off x="5273040" y="5583758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E921D8-6593-40DB-82C1-FF9D230862BC}"/>
              </a:ext>
            </a:extLst>
          </p:cNvPr>
          <p:cNvCxnSpPr/>
          <p:nvPr/>
        </p:nvCxnSpPr>
        <p:spPr>
          <a:xfrm>
            <a:off x="5273040" y="5036097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40381DF-B0A9-417F-8528-78B45BB98BB6}"/>
              </a:ext>
            </a:extLst>
          </p:cNvPr>
          <p:cNvCxnSpPr/>
          <p:nvPr/>
        </p:nvCxnSpPr>
        <p:spPr>
          <a:xfrm>
            <a:off x="5273040" y="5217998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F22D2A6-4188-4355-BF0B-85ED89E3F21F}"/>
              </a:ext>
            </a:extLst>
          </p:cNvPr>
          <p:cNvSpPr txBox="1"/>
          <p:nvPr/>
        </p:nvSpPr>
        <p:spPr>
          <a:xfrm>
            <a:off x="5273040" y="4251267"/>
            <a:ext cx="274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</a:t>
            </a:r>
          </a:p>
          <a:p>
            <a:r>
              <a:rPr lang="pt-BR" sz="1200" dirty="0"/>
              <a:t>0</a:t>
            </a:r>
          </a:p>
          <a:p>
            <a:r>
              <a:rPr lang="pt-BR" sz="1200" dirty="0"/>
              <a:t>1</a:t>
            </a:r>
          </a:p>
          <a:p>
            <a:r>
              <a:rPr lang="pt-BR" sz="1200" dirty="0"/>
              <a:t>0</a:t>
            </a:r>
          </a:p>
          <a:p>
            <a:r>
              <a:rPr lang="pt-BR" sz="1200" dirty="0"/>
              <a:t>0</a:t>
            </a:r>
          </a:p>
          <a:p>
            <a:r>
              <a:rPr lang="pt-BR" sz="1200" dirty="0"/>
              <a:t>1</a:t>
            </a:r>
          </a:p>
          <a:p>
            <a:r>
              <a:rPr lang="pt-BR" sz="1200" dirty="0"/>
              <a:t>1</a:t>
            </a:r>
          </a:p>
          <a:p>
            <a:r>
              <a:rPr lang="pt-BR" sz="1200" dirty="0"/>
              <a:t>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481FFE4-5281-4552-94EA-625A104DCBC3}"/>
              </a:ext>
            </a:extLst>
          </p:cNvPr>
          <p:cNvSpPr txBox="1"/>
          <p:nvPr/>
        </p:nvSpPr>
        <p:spPr>
          <a:xfrm>
            <a:off x="5273040" y="399579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Paralela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23C4D7B-7B8C-4505-BC98-A6ED4B95A3C0}"/>
              </a:ext>
            </a:extLst>
          </p:cNvPr>
          <p:cNvSpPr/>
          <p:nvPr/>
        </p:nvSpPr>
        <p:spPr>
          <a:xfrm>
            <a:off x="8236050" y="4394740"/>
            <a:ext cx="934720" cy="1325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Emissor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CC69492-2AA7-49DB-829B-1C9CFAD4B96B}"/>
              </a:ext>
            </a:extLst>
          </p:cNvPr>
          <p:cNvSpPr/>
          <p:nvPr/>
        </p:nvSpPr>
        <p:spPr>
          <a:xfrm>
            <a:off x="10655300" y="4394740"/>
            <a:ext cx="934720" cy="1325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Receptor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D3E43C0-D278-4E6E-A476-9A66A106152E}"/>
              </a:ext>
            </a:extLst>
          </p:cNvPr>
          <p:cNvCxnSpPr/>
          <p:nvPr/>
        </p:nvCxnSpPr>
        <p:spPr>
          <a:xfrm>
            <a:off x="9286240" y="5057396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EC86C89-C06A-471E-8DC7-F2722A24FAD7}"/>
              </a:ext>
            </a:extLst>
          </p:cNvPr>
          <p:cNvSpPr txBox="1"/>
          <p:nvPr/>
        </p:nvSpPr>
        <p:spPr>
          <a:xfrm>
            <a:off x="9531695" y="400853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Serial </a:t>
            </a:r>
          </a:p>
        </p:txBody>
      </p:sp>
    </p:spTree>
    <p:extLst>
      <p:ext uri="{BB962C8B-B14F-4D97-AF65-F5344CB8AC3E}">
        <p14:creationId xmlns:p14="http://schemas.microsoft.com/office/powerpoint/2010/main" val="72500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Conversão digital-analógico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672713" y="2310020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1004869" y="2420331"/>
            <a:ext cx="662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ASK( Amplitude </a:t>
            </a:r>
            <a:r>
              <a:rPr lang="pt-BR" dirty="0" err="1"/>
              <a:t>Sthifl</a:t>
            </a:r>
            <a:r>
              <a:rPr lang="pt-BR" dirty="0"/>
              <a:t> Key);</a:t>
            </a:r>
          </a:p>
          <a:p>
            <a:r>
              <a:rPr lang="pt-BR" dirty="0"/>
              <a:t>FSK(  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Sthifl</a:t>
            </a:r>
            <a:r>
              <a:rPr lang="pt-BR" dirty="0"/>
              <a:t> Key );</a:t>
            </a:r>
          </a:p>
          <a:p>
            <a:r>
              <a:rPr lang="pt-BR" dirty="0"/>
              <a:t>PSK( </a:t>
            </a:r>
            <a:r>
              <a:rPr lang="pt-BR" dirty="0" err="1"/>
              <a:t>Phase</a:t>
            </a:r>
            <a:r>
              <a:rPr lang="pt-BR" dirty="0"/>
              <a:t> </a:t>
            </a:r>
            <a:r>
              <a:rPr lang="pt-BR" dirty="0" err="1"/>
              <a:t>Sthifl</a:t>
            </a:r>
            <a:r>
              <a:rPr lang="pt-BR" dirty="0"/>
              <a:t> Key ).</a:t>
            </a:r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9C3ABF6-8E22-4EF3-98A1-53B4A3BB4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93" t="10481" r="5677" b="9098"/>
          <a:stretch/>
        </p:blipFill>
        <p:spPr>
          <a:xfrm>
            <a:off x="6832827" y="2633185"/>
            <a:ext cx="397648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0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Conversão Analógico-analógico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672713" y="2310020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870056" y="2365831"/>
            <a:ext cx="662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AM( Amplitude </a:t>
            </a:r>
            <a:r>
              <a:rPr lang="pt-BR" dirty="0" err="1"/>
              <a:t>Modulation</a:t>
            </a:r>
            <a:r>
              <a:rPr lang="pt-BR" dirty="0"/>
              <a:t>);</a:t>
            </a:r>
          </a:p>
          <a:p>
            <a:r>
              <a:rPr lang="pt-BR" dirty="0"/>
              <a:t>FM(  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Modulation</a:t>
            </a:r>
            <a:r>
              <a:rPr lang="pt-BR" dirty="0"/>
              <a:t>  );</a:t>
            </a:r>
          </a:p>
          <a:p>
            <a:r>
              <a:rPr lang="pt-BR" dirty="0"/>
              <a:t>PM( </a:t>
            </a:r>
            <a:r>
              <a:rPr lang="pt-BR" dirty="0" err="1"/>
              <a:t>Phase</a:t>
            </a:r>
            <a:r>
              <a:rPr lang="pt-BR" dirty="0"/>
              <a:t> </a:t>
            </a:r>
            <a:r>
              <a:rPr lang="pt-BR" dirty="0" err="1"/>
              <a:t>Modulation</a:t>
            </a:r>
            <a:r>
              <a:rPr lang="pt-BR" dirty="0"/>
              <a:t>  )</a:t>
            </a:r>
          </a:p>
          <a:p>
            <a:endParaRPr lang="pt-BR" dirty="0"/>
          </a:p>
        </p:txBody>
      </p:sp>
      <p:pic>
        <p:nvPicPr>
          <p:cNvPr id="1026" name="Picture 2" descr="Técnicas de Modulação AM , FM e PM | Redes de Comunicação">
            <a:extLst>
              <a:ext uri="{FF2B5EF4-FFF2-40B4-BE49-F238E27FC236}">
                <a16:creationId xmlns:a16="http://schemas.microsoft.com/office/drawing/2014/main" id="{4886A2BE-C549-4BF9-AE4A-C90DE65F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377" y="2646510"/>
            <a:ext cx="3916885" cy="274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1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437996"/>
            <a:ext cx="11029616" cy="1013800"/>
          </a:xfrm>
        </p:spPr>
        <p:txBody>
          <a:bodyPr/>
          <a:lstStyle/>
          <a:p>
            <a:r>
              <a:rPr lang="pt-BR" dirty="0"/>
              <a:t>MULTIPLEXAÇÃO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701553" y="2421224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735243" y="31044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97ADD1-913D-4E4D-84EA-5FEB772B51B6}"/>
              </a:ext>
            </a:extLst>
          </p:cNvPr>
          <p:cNvSpPr txBox="1"/>
          <p:nvPr/>
        </p:nvSpPr>
        <p:spPr>
          <a:xfrm>
            <a:off x="839237" y="2411997"/>
            <a:ext cx="6621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FDM ( Multiplexação por divisão do espectro de frequência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TDM ( Multiplexação por divisão do tempo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WDM ( Multiplexação por divisão do comprimento de onda ).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1570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</TotalTime>
  <Words>328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Dividendo</vt:lpstr>
      <vt:lpstr>Camada física</vt:lpstr>
      <vt:lpstr>Camada  Física  </vt:lpstr>
      <vt:lpstr>Perda na TRANSMISSÃO</vt:lpstr>
      <vt:lpstr>CONVERSÃO DIGITAL-DIGITAL </vt:lpstr>
      <vt:lpstr>Conversão Analógica-DIGITAL </vt:lpstr>
      <vt:lpstr>Modos de transmissão</vt:lpstr>
      <vt:lpstr>Conversão digital-analógico </vt:lpstr>
      <vt:lpstr>Conversão Analógico-analógico </vt:lpstr>
      <vt:lpstr>MULTIPLEXAÇÃO </vt:lpstr>
      <vt:lpstr>Meio de transmissão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física</dc:title>
  <dc:creator>MARY PAIXÃO</dc:creator>
  <cp:lastModifiedBy>MARY PAIXÃO</cp:lastModifiedBy>
  <cp:revision>1</cp:revision>
  <dcterms:created xsi:type="dcterms:W3CDTF">2023-05-03T12:06:16Z</dcterms:created>
  <dcterms:modified xsi:type="dcterms:W3CDTF">2023-05-03T12:09:53Z</dcterms:modified>
</cp:coreProperties>
</file>