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s/comment1.xml" ContentType="application/vnd.openxmlformats-officedocument.presentationml.comments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2"/>
    <p:sldId id="270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Joshua Poor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ECB"/>
          </a:solidFill>
        </a:fill>
      </a:tcStyle>
    </a:wholeTbl>
    <a:band2H>
      <a:tcTxStyle b="def" i="def"/>
      <a:tcStyle>
        <a:tcBdr/>
        <a:fill>
          <a:solidFill>
            <a:srgbClr val="F3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8CD"/>
          </a:solidFill>
        </a:fill>
      </a:tcStyle>
    </a:wholeTbl>
    <a:band2H>
      <a:tcTxStyle b="def" i="def"/>
      <a:tcStyle>
        <a:tcBdr/>
        <a:fill>
          <a:solidFill>
            <a:srgbClr val="F3ED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ED6"/>
          </a:solidFill>
        </a:fill>
      </a:tcStyle>
    </a:wholeTbl>
    <a:band2H>
      <a:tcTxStyle b="def" i="def"/>
      <a:tcStyle>
        <a:tcBdr/>
        <a:fill>
          <a:solidFill>
            <a:srgbClr val="F1EF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comments" Target="comments/comment1.xml"/><Relationship Id="rId22" Type="http://schemas.openxmlformats.org/officeDocument/2006/relationships/slide" Target="slides/slide14.xml"/><Relationship Id="rId23" Type="http://schemas.openxmlformats.org/officeDocument/2006/relationships/slide" Target="slides/slide1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01-24T03:52:59.275" idx="1">
    <p:pos x="3323" y="3229"/>
    <p:text>double check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028020" y="1769541"/>
            <a:ext cx="7080026" cy="1828801"/>
          </a:xfrm>
          <a:prstGeom prst="rect">
            <a:avLst/>
          </a:prstGeom>
        </p:spPr>
        <p:txBody>
          <a:bodyPr anchor="b"/>
          <a:lstStyle>
            <a:lvl1pPr>
              <a:defRPr sz="5400">
                <a:ln w="9524">
                  <a:solidFill>
                    <a:srgbClr val="404040">
                      <a:alpha val="10000"/>
                    </a:srgbClr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028020" y="3598338"/>
            <a:ext cx="7080026" cy="104986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994" y="540085"/>
            <a:ext cx="7656012" cy="383437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/>
          <p:nvPr>
            <p:ph type="title"/>
          </p:nvPr>
        </p:nvSpPr>
        <p:spPr>
          <a:xfrm>
            <a:off x="685354" y="4565255"/>
            <a:ext cx="7766495" cy="543473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Picture Placeholder 2"/>
          <p:cNvSpPr/>
          <p:nvPr>
            <p:ph type="pic" idx="13"/>
          </p:nvPr>
        </p:nvSpPr>
        <p:spPr>
          <a:xfrm>
            <a:off x="926217" y="695009"/>
            <a:ext cx="7285601" cy="3525672"/>
          </a:xfrm>
          <a:prstGeom prst="rect">
            <a:avLst/>
          </a:prstGeom>
          <a:effectLst>
            <a:outerShdw sx="100000" sy="100000" kx="0" ky="0" algn="b" rotWithShape="0" blurRad="38100" dist="25400" dir="444000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685346" y="5108728"/>
            <a:ext cx="7765323" cy="68247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1600"/>
            </a:lvl1pPr>
            <a:lvl2pPr marL="0" indent="457200" algn="ctr">
              <a:buClrTx/>
              <a:buSzTx/>
              <a:buNone/>
              <a:defRPr sz="1600"/>
            </a:lvl2pPr>
            <a:lvl3pPr marL="0" indent="914400" algn="ctr">
              <a:buClrTx/>
              <a:buSzTx/>
              <a:buNone/>
              <a:defRPr sz="1600"/>
            </a:lvl3pPr>
            <a:lvl4pPr marL="0" indent="1371600" algn="ctr">
              <a:buClrTx/>
              <a:buSzTx/>
              <a:buNone/>
              <a:defRPr sz="1600"/>
            </a:lvl4pPr>
            <a:lvl5pPr marL="0" indent="18288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685346" y="608436"/>
            <a:ext cx="7765323" cy="35343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685346" y="4295180"/>
            <a:ext cx="7765323" cy="1501827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sz="1600"/>
            </a:lvl1pPr>
            <a:lvl2pPr marL="0" indent="457200" algn="ctr">
              <a:buClrTx/>
              <a:buSzTx/>
              <a:buNone/>
              <a:defRPr sz="1600"/>
            </a:lvl2pPr>
            <a:lvl3pPr marL="0" indent="914400" algn="ctr">
              <a:buClrTx/>
              <a:buSzTx/>
              <a:buNone/>
              <a:defRPr sz="1600"/>
            </a:lvl3pPr>
            <a:lvl4pPr marL="0" indent="1371600" algn="ctr">
              <a:buClrTx/>
              <a:buSzTx/>
              <a:buNone/>
              <a:defRPr sz="1600"/>
            </a:lvl4pPr>
            <a:lvl5pPr marL="0" indent="18288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1084658" y="609600"/>
            <a:ext cx="6977066" cy="29929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1290484" y="3610033"/>
            <a:ext cx="6564225" cy="53275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1400"/>
            </a:lvl1pPr>
            <a:lvl2pPr marL="0" indent="457200" algn="r">
              <a:buClrTx/>
              <a:buSzTx/>
              <a:buNone/>
              <a:defRPr sz="1400"/>
            </a:lvl2pPr>
            <a:lvl3pPr marL="0" indent="914400" algn="r">
              <a:buClrTx/>
              <a:buSzTx/>
              <a:buNone/>
              <a:defRPr sz="1400"/>
            </a:lvl3pPr>
            <a:lvl4pPr marL="0" indent="1371600" algn="r">
              <a:buClrTx/>
              <a:buSzTx/>
              <a:buNone/>
              <a:defRPr sz="1400"/>
            </a:lvl4pPr>
            <a:lvl5pPr marL="0" indent="1828800" algn="r"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3"/>
          <p:cNvSpPr/>
          <p:nvPr>
            <p:ph type="body" sz="quarter" idx="13"/>
          </p:nvPr>
        </p:nvSpPr>
        <p:spPr>
          <a:xfrm>
            <a:off x="685345" y="4304353"/>
            <a:ext cx="7765324" cy="148949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None/>
              <a:defRPr sz="1600"/>
            </a:pPr>
          </a:p>
        </p:txBody>
      </p:sp>
      <p:sp>
        <p:nvSpPr>
          <p:cNvPr id="118" name="TextBox 10"/>
          <p:cNvSpPr txBox="1"/>
          <p:nvPr/>
        </p:nvSpPr>
        <p:spPr>
          <a:xfrm>
            <a:off x="627458" y="536379"/>
            <a:ext cx="457201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19" name="TextBox 12"/>
          <p:cNvSpPr txBox="1"/>
          <p:nvPr/>
        </p:nvSpPr>
        <p:spPr>
          <a:xfrm>
            <a:off x="7828359" y="2595712"/>
            <a:ext cx="457201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685346" y="2126943"/>
            <a:ext cx="7765323" cy="2511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685338" y="4650556"/>
            <a:ext cx="7764151" cy="114064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1600"/>
            </a:lvl1pPr>
            <a:lvl2pPr marL="0" indent="457200" algn="ctr">
              <a:buClrTx/>
              <a:buSzTx/>
              <a:buNone/>
              <a:defRPr sz="1600"/>
            </a:lvl2pPr>
            <a:lvl3pPr marL="0" indent="914400" algn="ctr">
              <a:buClrTx/>
              <a:buSzTx/>
              <a:buNone/>
              <a:defRPr sz="1600"/>
            </a:lvl3pPr>
            <a:lvl4pPr marL="0" indent="1371600" algn="ctr">
              <a:buClrTx/>
              <a:buSzTx/>
              <a:buNone/>
              <a:defRPr sz="1600"/>
            </a:lvl4pPr>
            <a:lvl5pPr marL="0" indent="18288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quarter" idx="1"/>
          </p:nvPr>
        </p:nvSpPr>
        <p:spPr>
          <a:xfrm>
            <a:off x="685346" y="1885950"/>
            <a:ext cx="2475739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ext Placeholder 3"/>
          <p:cNvSpPr/>
          <p:nvPr>
            <p:ph type="body" sz="quarter" idx="13"/>
          </p:nvPr>
        </p:nvSpPr>
        <p:spPr>
          <a:xfrm>
            <a:off x="685346" y="2571750"/>
            <a:ext cx="2475739" cy="321945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</a:p>
        </p:txBody>
      </p:sp>
      <p:sp>
        <p:nvSpPr>
          <p:cNvPr id="139" name="Text Placeholder 4"/>
          <p:cNvSpPr/>
          <p:nvPr>
            <p:ph type="body" sz="quarter" idx="14"/>
          </p:nvPr>
        </p:nvSpPr>
        <p:spPr>
          <a:xfrm>
            <a:off x="3335032" y="1885950"/>
            <a:ext cx="2475739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" name="Text Placeholder 3"/>
          <p:cNvSpPr/>
          <p:nvPr>
            <p:ph type="body" sz="quarter" idx="15"/>
          </p:nvPr>
        </p:nvSpPr>
        <p:spPr>
          <a:xfrm>
            <a:off x="3331076" y="2571750"/>
            <a:ext cx="2475739" cy="321945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</a:p>
        </p:txBody>
      </p:sp>
      <p:sp>
        <p:nvSpPr>
          <p:cNvPr id="141" name="Text Placeholder 4"/>
          <p:cNvSpPr/>
          <p:nvPr>
            <p:ph type="body" sz="quarter" idx="16"/>
          </p:nvPr>
        </p:nvSpPr>
        <p:spPr>
          <a:xfrm>
            <a:off x="5974929" y="1885950"/>
            <a:ext cx="2475739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Text Placeholder 3"/>
          <p:cNvSpPr/>
          <p:nvPr>
            <p:ph type="body" sz="quarter" idx="17"/>
          </p:nvPr>
        </p:nvSpPr>
        <p:spPr>
          <a:xfrm>
            <a:off x="5974929" y="2571750"/>
            <a:ext cx="2475739" cy="321945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238" y="1826044"/>
            <a:ext cx="2529047" cy="1833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3812" y="1826044"/>
            <a:ext cx="2529047" cy="1833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28" descr="Picture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1714" y="1826044"/>
            <a:ext cx="2529047" cy="183355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685346" y="3904105"/>
            <a:ext cx="2475739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Picture Placeholder 2"/>
          <p:cNvSpPr/>
          <p:nvPr>
            <p:ph type="pic" sz="quarter" idx="13"/>
          </p:nvPr>
        </p:nvSpPr>
        <p:spPr>
          <a:xfrm>
            <a:off x="763576" y="1938918"/>
            <a:ext cx="2319278" cy="1602955"/>
          </a:xfrm>
          <a:prstGeom prst="rect">
            <a:avLst/>
          </a:prstGeom>
          <a:effectLst>
            <a:outerShdw sx="100000" sy="100000" kx="0" ky="0" algn="b" rotWithShape="0" blurRad="38100" dist="25400" dir="444000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6" name="Text Placeholder 3"/>
          <p:cNvSpPr/>
          <p:nvPr>
            <p:ph type="body" sz="quarter" idx="14"/>
          </p:nvPr>
        </p:nvSpPr>
        <p:spPr>
          <a:xfrm>
            <a:off x="685346" y="4480369"/>
            <a:ext cx="2475739" cy="1310834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</a:p>
        </p:txBody>
      </p:sp>
      <p:sp>
        <p:nvSpPr>
          <p:cNvPr id="157" name="Text Placeholder 4"/>
          <p:cNvSpPr/>
          <p:nvPr>
            <p:ph type="body" sz="quarter" idx="15"/>
          </p:nvPr>
        </p:nvSpPr>
        <p:spPr>
          <a:xfrm>
            <a:off x="3332091" y="3904105"/>
            <a:ext cx="2475739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Picture Placeholder 2"/>
          <p:cNvSpPr/>
          <p:nvPr>
            <p:ph type="pic" sz="quarter" idx="16"/>
          </p:nvPr>
        </p:nvSpPr>
        <p:spPr>
          <a:xfrm>
            <a:off x="3409307" y="1939094"/>
            <a:ext cx="2319277" cy="1608165"/>
          </a:xfrm>
          <a:prstGeom prst="rect">
            <a:avLst/>
          </a:prstGeom>
          <a:effectLst>
            <a:outerShdw sx="100000" sy="100000" kx="0" ky="0" algn="b" rotWithShape="0" blurRad="38100" dist="25400" dir="444000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9" name="Text Placeholder 3"/>
          <p:cNvSpPr/>
          <p:nvPr>
            <p:ph type="body" sz="quarter" idx="17"/>
          </p:nvPr>
        </p:nvSpPr>
        <p:spPr>
          <a:xfrm>
            <a:off x="3331074" y="4480367"/>
            <a:ext cx="2476755" cy="1310834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</a:p>
        </p:txBody>
      </p:sp>
      <p:sp>
        <p:nvSpPr>
          <p:cNvPr id="160" name="Text Placeholder 4"/>
          <p:cNvSpPr/>
          <p:nvPr>
            <p:ph type="body" sz="quarter" idx="18"/>
          </p:nvPr>
        </p:nvSpPr>
        <p:spPr>
          <a:xfrm>
            <a:off x="5975022" y="3904105"/>
            <a:ext cx="2475739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Picture Placeholder 2"/>
          <p:cNvSpPr/>
          <p:nvPr>
            <p:ph type="pic" sz="quarter" idx="19"/>
          </p:nvPr>
        </p:nvSpPr>
        <p:spPr>
          <a:xfrm>
            <a:off x="6056774" y="1934431"/>
            <a:ext cx="2319277" cy="1607295"/>
          </a:xfrm>
          <a:prstGeom prst="rect">
            <a:avLst/>
          </a:prstGeom>
          <a:effectLst>
            <a:outerShdw sx="100000" sy="100000" kx="0" ky="0" algn="b" rotWithShape="0" blurRad="38100" dist="25400" dir="444000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2" name="Text Placeholder 3"/>
          <p:cNvSpPr/>
          <p:nvPr>
            <p:ph type="body" sz="quarter" idx="20"/>
          </p:nvPr>
        </p:nvSpPr>
        <p:spPr>
          <a:xfrm>
            <a:off x="5974929" y="4480366"/>
            <a:ext cx="2475739" cy="1310836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idx="1"/>
          </p:nvPr>
        </p:nvSpPr>
        <p:spPr>
          <a:xfrm>
            <a:off x="685346" y="1732450"/>
            <a:ext cx="7765323" cy="405875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Text"/>
          <p:cNvSpPr txBox="1"/>
          <p:nvPr>
            <p:ph type="title"/>
          </p:nvPr>
        </p:nvSpPr>
        <p:spPr>
          <a:xfrm>
            <a:off x="6737301" y="609600"/>
            <a:ext cx="1713366" cy="518160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idx="1"/>
          </p:nvPr>
        </p:nvSpPr>
        <p:spPr>
          <a:xfrm>
            <a:off x="685347" y="609600"/>
            <a:ext cx="5937654" cy="51816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685346" y="1732450"/>
            <a:ext cx="7765323" cy="405875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971550" y="1761068"/>
            <a:ext cx="7192914" cy="182881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71550" y="3589878"/>
            <a:ext cx="7192914" cy="150705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85347" y="1732448"/>
            <a:ext cx="3795374" cy="40587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344" y="1770322"/>
            <a:ext cx="3787425" cy="4112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3244" y="1770322"/>
            <a:ext cx="3787424" cy="411295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754404" y="1835254"/>
            <a:ext cx="3657259" cy="544885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13"/>
          </p:nvPr>
        </p:nvSpPr>
        <p:spPr>
          <a:xfrm>
            <a:off x="4721225" y="1835255"/>
            <a:ext cx="3671498" cy="544884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sz="24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685347" y="609600"/>
            <a:ext cx="2780167" cy="182191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3641725" y="609600"/>
            <a:ext cx="4808943" cy="5181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13"/>
          </p:nvPr>
        </p:nvSpPr>
        <p:spPr>
          <a:xfrm>
            <a:off x="685346" y="2431518"/>
            <a:ext cx="2780169" cy="335968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6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4986" y="609922"/>
            <a:ext cx="3428148" cy="520547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/>
          <p:nvPr>
            <p:ph type="title"/>
          </p:nvPr>
        </p:nvSpPr>
        <p:spPr>
          <a:xfrm>
            <a:off x="685347" y="609922"/>
            <a:ext cx="3924676" cy="182933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4976728" y="743988"/>
            <a:ext cx="3165376" cy="4912823"/>
          </a:xfrm>
          <a:prstGeom prst="rect">
            <a:avLst/>
          </a:prstGeom>
          <a:effectLst>
            <a:outerShdw sx="100000" sy="100000" kx="0" ky="0" algn="b" rotWithShape="0" blurRad="38100" dist="25400" dir="444000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685347" y="2439260"/>
            <a:ext cx="3924676" cy="337613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1600"/>
            </a:lvl1pPr>
            <a:lvl2pPr marL="0" indent="457200" algn="ctr">
              <a:buClrTx/>
              <a:buSzTx/>
              <a:buNone/>
              <a:defRPr sz="1600"/>
            </a:lvl2pPr>
            <a:lvl3pPr marL="0" indent="914400" algn="ctr">
              <a:buClrTx/>
              <a:buSzTx/>
              <a:buNone/>
              <a:defRPr sz="1600"/>
            </a:lvl3pPr>
            <a:lvl4pPr marL="0" indent="1371600" algn="ctr">
              <a:buClrTx/>
              <a:buSzTx/>
              <a:buNone/>
              <a:defRPr sz="1600"/>
            </a:lvl4pPr>
            <a:lvl5pPr marL="0" indent="18288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346" y="609600"/>
            <a:ext cx="7765323" cy="97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17880000">
              <a:srgbClr val="000000">
                <a:alpha val="46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17880000">
              <a:srgbClr val="000000">
                <a:alpha val="46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17048" y="5950268"/>
            <a:ext cx="233621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2F2F2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9pPr>
    </p:titleStyle>
    <p:bodyStyle>
      <a:lvl1pPr marL="342900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1pPr>
      <a:lvl2pPr marL="749999" marR="0" indent="-299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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2pPr>
      <a:lvl3pPr marL="1079999" marR="0" indent="-269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3pPr>
      <a:lvl4pPr marL="1478571" marR="0" indent="-308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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4pPr>
      <a:lvl5pPr marL="1766571" marR="0" indent="-308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5pPr>
      <a:lvl6pPr marL="21125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6pPr>
      <a:lvl7pPr marL="24997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7pPr>
      <a:lvl8pPr marL="28869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8pPr>
      <a:lvl9pPr marL="32041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b="0" baseline="0" cap="none" i="0" spc="0" strike="noStrike" sz="2000" u="none">
          <a:ln w="9525">
            <a:solidFill>
              <a:srgbClr val="404040">
                <a:alpha val="10000"/>
              </a:srgbClr>
            </a:solidFill>
          </a:ln>
          <a:solidFill>
            <a:srgbClr val="DADADA"/>
          </a:solidFill>
          <a:effectLst>
            <a:outerShdw sx="100000" sy="100000" kx="0" ky="0" algn="b" rotWithShape="0" blurRad="12700" dist="25400" dir="1464000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astic.co/blog/hot-warm-architecture-in-elasticsearch-5-x" TargetMode="External"/><Relationship Id="rId3" Type="http://schemas.openxmlformats.org/officeDocument/2006/relationships/hyperlink" Target="https://www.elastic.co/guide/en/elasticsearch/guide/current/hardware.html" TargetMode="External"/><Relationship Id="rId4" Type="http://schemas.openxmlformats.org/officeDocument/2006/relationships/hyperlink" Target="https://www.elastic.co/guide/en/elasticsearch/guide/current/heap-sizing.html" TargetMode="External"/><Relationship Id="rId5" Type="http://schemas.openxmlformats.org/officeDocument/2006/relationships/hyperlink" Target="https://www.elastic.co/guide/en/logstash/current/deploying-and-scaling.html" TargetMode="External"/><Relationship Id="rId6" Type="http://schemas.openxmlformats.org/officeDocument/2006/relationships/hyperlink" Target="https://speakerdeck.com/rmoff/building-streaming-data-pipelines-with-elasticsearch-apache-kafka-and-ksq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ache?q=senssoft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ctrTitle"/>
          </p:nvPr>
        </p:nvSpPr>
        <p:spPr>
          <a:xfrm>
            <a:off x="-153307" y="2396557"/>
            <a:ext cx="9440034" cy="1828802"/>
          </a:xfrm>
          <a:prstGeom prst="rect">
            <a:avLst/>
          </a:prstGeom>
        </p:spPr>
        <p:txBody>
          <a:bodyPr/>
          <a:lstStyle/>
          <a:p>
            <a:pPr defTabSz="438911">
              <a:defRPr b="1" sz="4608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Apache SensSoft</a:t>
            </a:r>
            <a:r>
              <a:rPr b="0"/>
              <a:t>: </a:t>
            </a:r>
            <a:br>
              <a:rPr b="0"/>
            </a:br>
            <a:r>
              <a:rPr b="0" sz="3455">
                <a:ln w="8778">
                  <a:solidFill>
                    <a:srgbClr val="404040">
                      <a:alpha val="10000"/>
                    </a:srgbClr>
                  </a:solidFill>
                </a:ln>
              </a:rPr>
              <a:t>Software Usage, Usability, and User Characterization</a:t>
            </a:r>
          </a:p>
        </p:txBody>
      </p:sp>
      <p:sp>
        <p:nvSpPr>
          <p:cNvPr id="191" name="Subtitle 2"/>
          <p:cNvSpPr txBox="1"/>
          <p:nvPr>
            <p:ph type="subTitle" sz="quarter" idx="1"/>
          </p:nvPr>
        </p:nvSpPr>
        <p:spPr>
          <a:xfrm>
            <a:off x="-153307" y="4512740"/>
            <a:ext cx="9440034" cy="104986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b="1" sz="32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Dr. Joshua Poore</a:t>
            </a:r>
          </a:p>
        </p:txBody>
      </p:sp>
      <p:grpSp>
        <p:nvGrpSpPr>
          <p:cNvPr id="194" name="Picture 3"/>
          <p:cNvGrpSpPr/>
          <p:nvPr/>
        </p:nvGrpSpPr>
        <p:grpSpPr>
          <a:xfrm>
            <a:off x="3662805" y="6322105"/>
            <a:ext cx="1810403" cy="450625"/>
            <a:chOff x="0" y="0"/>
            <a:chExt cx="1810402" cy="450623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1810403" cy="4506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93" name="image6.png" descr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10403" cy="450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eneral Considerations—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Considerations—Storage</a:t>
            </a:r>
          </a:p>
        </p:txBody>
      </p:sp>
      <p:sp>
        <p:nvSpPr>
          <p:cNvPr id="248" name="Generally speaking, the considerations every Apache SensSoft user will need to be conscientious of are:…"/>
          <p:cNvSpPr txBox="1"/>
          <p:nvPr>
            <p:ph type="body" idx="1"/>
          </p:nvPr>
        </p:nvSpPr>
        <p:spPr>
          <a:xfrm>
            <a:off x="164842" y="1550383"/>
            <a:ext cx="8814315" cy="4971069"/>
          </a:xfrm>
          <a:prstGeom prst="rect">
            <a:avLst/>
          </a:prstGeom>
        </p:spPr>
        <p:txBody>
          <a:bodyPr/>
          <a:lstStyle/>
          <a:p>
            <a:pPr marL="329184" indent="-293760" defTabSz="438911">
              <a:spcBef>
                <a:spcPts val="500"/>
              </a:spcBef>
              <a:defRPr sz="1919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Generally speaking, the considerations every Apache SensSoft user will need to be conscientious of are:</a:t>
            </a:r>
          </a:p>
          <a:p>
            <a:pPr lvl="1" marL="725760" indent="-293760" defTabSz="438911">
              <a:spcBef>
                <a:spcPts val="500"/>
              </a:spcBef>
              <a:buChar char=""/>
              <a:defRPr b="1" sz="2304">
                <a:ln w="10533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Storage:</a:t>
            </a:r>
          </a:p>
          <a:p>
            <a:pPr lvl="2" marL="1071359" indent="-293760" defTabSz="438911">
              <a:spcBef>
                <a:spcPts val="500"/>
              </a:spcBef>
              <a:defRPr i="1" sz="1919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How many different classes of User Events do you care about? </a:t>
            </a:r>
          </a:p>
          <a:p>
            <a:pPr lvl="3" marL="1416960" indent="-293760" defTabSz="438911">
              <a:spcBef>
                <a:spcPts val="500"/>
              </a:spcBef>
              <a:buChar char=""/>
              <a:defRPr sz="1919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Scroll, Mouseovers generate massive amounts of data</a:t>
            </a:r>
          </a:p>
          <a:p>
            <a:pPr lvl="3" marL="1416960" indent="-293760" defTabSz="438911">
              <a:spcBef>
                <a:spcPts val="500"/>
              </a:spcBef>
              <a:buChar char=""/>
              <a:defRPr sz="1919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Clicks, key-downs, tab-behavior are far less voluminous</a:t>
            </a:r>
          </a:p>
          <a:p>
            <a:pPr lvl="2" marL="1071359" indent="-293760" defTabSz="438911">
              <a:spcBef>
                <a:spcPts val="500"/>
              </a:spcBef>
              <a:defRPr i="1" sz="1919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Do you need a UserALE.js Web Ext to exhaustively capture IT utilization or can I just instrument a few web pages?</a:t>
            </a:r>
          </a:p>
          <a:p>
            <a:pPr lvl="3" marL="1416960" indent="-293760" defTabSz="438911">
              <a:spcBef>
                <a:spcPts val="500"/>
              </a:spcBef>
              <a:buChar char=""/>
              <a:defRPr sz="1919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Web Extension deployments produce more verbose logs—in Elasticsearch each log is actually a nested .json doc (++space) because Elasticsearch relies on Lucene data structures.</a:t>
            </a:r>
          </a:p>
          <a:p>
            <a:pPr lvl="2" marL="1071359" indent="-293760" defTabSz="438911">
              <a:spcBef>
                <a:spcPts val="500"/>
              </a:spcBef>
              <a:defRPr sz="1919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How long do you need logs accessible in Elasticsearch?</a:t>
            </a:r>
          </a:p>
          <a:p>
            <a:pPr lvl="3" marL="1416960" indent="-293760" defTabSz="438911">
              <a:spcBef>
                <a:spcPts val="500"/>
              </a:spcBef>
              <a:buChar char=""/>
              <a:defRPr sz="1919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Retention policies are important; weekly or monthly dumps of ‘stale’ user-behavior can be efficient ways of preserving space and reducing costs.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eneral Considerations—Mem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Considerations—Memory</a:t>
            </a:r>
          </a:p>
        </p:txBody>
      </p:sp>
      <p:sp>
        <p:nvSpPr>
          <p:cNvPr id="251" name="Memory…"/>
          <p:cNvSpPr txBox="1"/>
          <p:nvPr>
            <p:ph type="body" idx="1"/>
          </p:nvPr>
        </p:nvSpPr>
        <p:spPr>
          <a:xfrm>
            <a:off x="277208" y="1732450"/>
            <a:ext cx="8589584" cy="4058752"/>
          </a:xfrm>
          <a:prstGeom prst="rect">
            <a:avLst/>
          </a:prstGeom>
        </p:spPr>
        <p:txBody>
          <a:bodyPr/>
          <a:lstStyle/>
          <a:p>
            <a:pPr marL="342900" indent="-306000">
              <a:defRPr b="1" sz="2400">
                <a:ln w="11430">
                  <a:solidFill>
                    <a:srgbClr val="404040">
                      <a:alpha val="10000"/>
                    </a:srgbClr>
                  </a:solidFill>
                </a:ln>
              </a:defRPr>
            </a:pPr>
            <a:r>
              <a:t>Memory</a:t>
            </a:r>
          </a:p>
          <a:p>
            <a:pPr lvl="1" marL="809999" indent="-359999">
              <a:defRPr i="1"/>
            </a:pPr>
            <a:r>
              <a:t>What else are you going to do with your data, while you’re collecting it?</a:t>
            </a:r>
          </a:p>
          <a:p>
            <a:pPr lvl="2" marL="1169999" indent="-359999">
              <a:buChar char=""/>
            </a:pPr>
            <a:r>
              <a:t>Elasticsearch is great because it handles document indexing, storage, retrieval, search and query. Use-cases that use all those capabilities at once will tax the backend.</a:t>
            </a:r>
          </a:p>
          <a:p>
            <a:pPr lvl="2" marL="1169999" indent="-359999">
              <a:buChar char=""/>
            </a:pPr>
          </a:p>
          <a:p>
            <a:pPr lvl="2" marL="1169999" indent="-359999">
              <a:buChar char=""/>
            </a:pPr>
            <a:r>
              <a:t>This is also worth considering when standing up services around Apache SensSoft/Elastic—if user logs are used to direct other services or processes, do they need to query Elasticsearch or can Logstash write to an AMQP service to distribute logs in a subscription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eneral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Recommendations</a:t>
            </a:r>
          </a:p>
        </p:txBody>
      </p:sp>
      <p:sp>
        <p:nvSpPr>
          <p:cNvPr id="254" name="There’s no reason to settle for a single Apache SensSoft use-case or a single Apache SensSoft deployment approach.…"/>
          <p:cNvSpPr txBox="1"/>
          <p:nvPr>
            <p:ph type="body" idx="1"/>
          </p:nvPr>
        </p:nvSpPr>
        <p:spPr>
          <a:xfrm>
            <a:off x="685346" y="1732450"/>
            <a:ext cx="7765323" cy="4672469"/>
          </a:xfrm>
          <a:prstGeom prst="rect">
            <a:avLst/>
          </a:prstGeom>
        </p:spPr>
        <p:txBody>
          <a:bodyPr/>
          <a:lstStyle/>
          <a:p>
            <a:pPr marL="0" indent="0" algn="ctr" defTabSz="406908">
              <a:spcBef>
                <a:spcPts val="500"/>
              </a:spcBef>
              <a:buClrTx/>
              <a:buSzTx/>
              <a:buNone/>
              <a:defRPr b="1"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 There’s no reason to settle for a single Apache SensSoft use-case or a single Apache SensSoft deployment approach.</a:t>
            </a:r>
          </a:p>
          <a:p>
            <a:pPr lvl="1" marL="517558" indent="-178468" defTabSz="406908">
              <a:spcBef>
                <a:spcPts val="500"/>
              </a:spcBef>
              <a:buClrTx/>
              <a:buSzPct val="100000"/>
              <a:buChar char="•"/>
              <a:defRPr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For targeted, small-n developmental user testing (e.g., usability, A/B tests), lean deployments on laptops with single-node containers running on Docker Desktop are fine.</a:t>
            </a:r>
          </a:p>
          <a:p>
            <a:pPr lvl="2" marL="856648" indent="-178468" defTabSz="406908">
              <a:spcBef>
                <a:spcPts val="500"/>
              </a:spcBef>
              <a:buClrTx/>
              <a:buSzPct val="100000"/>
              <a:buChar char="•"/>
              <a:defRPr b="1"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Assumptions: </a:t>
            </a:r>
          </a:p>
          <a:p>
            <a:pPr lvl="2" marL="1427747" indent="-297447" defTabSz="406908">
              <a:spcBef>
                <a:spcPts val="500"/>
              </a:spcBef>
              <a:buClrTx/>
              <a:buSzPct val="100000"/>
              <a:buAutoNum type="alphaUcPeriod" startAt="1"/>
              <a:defRPr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&lt; 1 day of heavy application use per container (multiple users on one laptop are OK)</a:t>
            </a:r>
          </a:p>
          <a:p>
            <a:pPr lvl="2" marL="1427747" indent="-297447" defTabSz="406908">
              <a:spcBef>
                <a:spcPts val="500"/>
              </a:spcBef>
              <a:buClrTx/>
              <a:buSzPct val="100000"/>
              <a:buAutoNum type="alphaUcPeriod" startAt="1"/>
              <a:defRPr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Laptops are modern, with at least 16G-32G Memory</a:t>
            </a:r>
          </a:p>
          <a:p>
            <a:pPr lvl="2" marL="1427747" indent="-297447" defTabSz="406908">
              <a:spcBef>
                <a:spcPts val="500"/>
              </a:spcBef>
              <a:buClrTx/>
              <a:buSzPct val="100000"/>
              <a:buAutoNum type="alphaUcPeriod" startAt="1"/>
              <a:defRPr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~10GB free space, especially for heavy use over numerous days</a:t>
            </a:r>
          </a:p>
          <a:p>
            <a:pPr lvl="2" marL="1427747" indent="-297447" defTabSz="406908">
              <a:spcBef>
                <a:spcPts val="500"/>
              </a:spcBef>
              <a:buClrTx/>
              <a:buSzPct val="100000"/>
              <a:buAutoNum type="alphaUcPeriod" startAt="1"/>
              <a:defRPr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Check container health after each user session</a:t>
            </a:r>
          </a:p>
          <a:p>
            <a:pPr lvl="2" marL="1427747" indent="-297447" defTabSz="406908">
              <a:spcBef>
                <a:spcPts val="500"/>
              </a:spcBef>
              <a:buClrTx/>
              <a:buSzPct val="100000"/>
              <a:buAutoNum type="alphaUcPeriod" startAt="1"/>
              <a:defRPr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Extract (dump) Elasticsearch image regularly (a few times per week) </a:t>
            </a:r>
          </a:p>
          <a:p>
            <a:pPr lvl="2" marL="1427747" indent="-297447" defTabSz="406908">
              <a:spcBef>
                <a:spcPts val="500"/>
              </a:spcBef>
              <a:buClrTx/>
              <a:buSzPct val="100000"/>
              <a:buAutoNum type="alphaUcPeriod" startAt="1"/>
              <a:defRPr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Data will be analyzed Post-Hoc</a:t>
            </a:r>
          </a:p>
          <a:p>
            <a:pPr lvl="2" marL="1427747" indent="-297447" defTabSz="406908">
              <a:spcBef>
                <a:spcPts val="500"/>
              </a:spcBef>
              <a:buClrTx/>
              <a:buSzPct val="100000"/>
              <a:buAutoNum type="alphaUcPeriod" startAt="1"/>
              <a:defRPr sz="1779">
                <a:ln w="754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303" dist="2260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Laptops have access to external power (prevent CPU throttling)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eneral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Recommendations</a:t>
            </a:r>
          </a:p>
        </p:txBody>
      </p:sp>
      <p:sp>
        <p:nvSpPr>
          <p:cNvPr id="257" name="For persistent data collection use-cases: such as between-user workflow analysis, system&lt;&gt;user analyses, etc., multi-vm/server cluster deployments with scaling options are a necessity. However, simple cluster scaling, with load-balancing nodes, such as in Docker Swarm or AWS EBS, may be sufficient (Kubernetes or other enterprise-level scaling tech is best).…"/>
          <p:cNvSpPr txBox="1"/>
          <p:nvPr>
            <p:ph type="body" idx="1"/>
          </p:nvPr>
        </p:nvSpPr>
        <p:spPr>
          <a:xfrm>
            <a:off x="457836" y="1657688"/>
            <a:ext cx="8228328" cy="4830525"/>
          </a:xfrm>
          <a:prstGeom prst="rect">
            <a:avLst/>
          </a:prstGeom>
        </p:spPr>
        <p:txBody>
          <a:bodyPr/>
          <a:lstStyle/>
          <a:p>
            <a:pPr lvl="1" marL="546634" indent="-188494" defTabSz="429768">
              <a:spcBef>
                <a:spcPts val="500"/>
              </a:spcBef>
              <a:buClrTx/>
              <a:buSzPct val="100000"/>
              <a:buChar char="•"/>
              <a:defRPr sz="1879">
                <a:ln w="8416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938" dist="2387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For persistent data collection use-cases: such as between-user workflow analysis, system&lt;&gt;user analyses, etc., multi-vm/server cluster deployments with scaling options are a necessity. However, simple cluster scaling, with load-balancing nodes, such as in Docker Swarm or AWS EBS, may be sufficient (Kubernetes or other enterprise-level scaling tech is best).</a:t>
            </a:r>
          </a:p>
          <a:p>
            <a:pPr lvl="2" marL="904774" indent="-188494" defTabSz="429768">
              <a:spcBef>
                <a:spcPts val="500"/>
              </a:spcBef>
              <a:buClrTx/>
              <a:buSzPct val="100000"/>
              <a:buChar char="•"/>
              <a:defRPr sz="1879">
                <a:ln w="8416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938" dist="2387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rPr b="1"/>
              <a:t>Assumptions</a:t>
            </a:r>
            <a:r>
              <a:t>:</a:t>
            </a:r>
          </a:p>
          <a:p>
            <a:pPr lvl="2" marL="1507957" indent="-314157" defTabSz="429768">
              <a:spcBef>
                <a:spcPts val="500"/>
              </a:spcBef>
              <a:buClrTx/>
              <a:buSzPct val="100000"/>
              <a:buAutoNum type="alphaUcPeriod" startAt="1"/>
              <a:defRPr sz="1879">
                <a:ln w="8416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938" dist="2387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Data Analysis is post hoc</a:t>
            </a:r>
          </a:p>
          <a:p>
            <a:pPr lvl="2" marL="1507957" indent="-314157" defTabSz="429768">
              <a:spcBef>
                <a:spcPts val="500"/>
              </a:spcBef>
              <a:buClrTx/>
              <a:buSzPct val="100000"/>
              <a:buAutoNum type="alphaUcPeriod" startAt="1"/>
              <a:defRPr sz="1879">
                <a:ln w="8416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938" dist="2387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Limited or no services are accessing Elastic</a:t>
            </a:r>
          </a:p>
          <a:p>
            <a:pPr lvl="2" marL="1507957" indent="-314157" defTabSz="429768">
              <a:spcBef>
                <a:spcPts val="500"/>
              </a:spcBef>
              <a:buClrTx/>
              <a:buSzPct val="100000"/>
              <a:buAutoNum type="alphaUcPeriod" startAt="1"/>
              <a:defRPr sz="1879">
                <a:ln w="8416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938" dist="2387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Data retention policies are in place for offloading data in Elasticsearch</a:t>
            </a:r>
          </a:p>
          <a:p>
            <a:pPr lvl="2" marL="1507957" indent="-314157" defTabSz="429768">
              <a:spcBef>
                <a:spcPts val="500"/>
              </a:spcBef>
              <a:buClrTx/>
              <a:buSzPct val="100000"/>
              <a:buAutoNum type="alphaUcPeriod" startAt="1"/>
              <a:defRPr sz="1879">
                <a:ln w="8416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938" dist="2387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Sufficient load-balancing and/or sufficient CPU (&gt;2 core processors) are in place for Logstash</a:t>
            </a:r>
          </a:p>
          <a:p>
            <a:pPr lvl="2" marL="1507957" indent="-314157" defTabSz="429768">
              <a:spcBef>
                <a:spcPts val="500"/>
              </a:spcBef>
              <a:buClrTx/>
              <a:buSzPct val="100000"/>
              <a:buAutoNum type="alphaUcPeriod" startAt="1"/>
              <a:defRPr sz="1879">
                <a:ln w="8416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1938" dist="23876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Assess necessity</a:t>
            </a:r>
            <a:r>
              <a:rPr>
                <a:ln w="8416"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of Mouseover data (possible to collect well over TB given variances in data generation rates with Mouseover data (can range from .03MB/m - .3MB/m), per user)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eneral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Recommendations</a:t>
            </a:r>
          </a:p>
        </p:txBody>
      </p:sp>
      <p:sp>
        <p:nvSpPr>
          <p:cNvPr id="260" name="For persistent monitoring or producer-consummer like service models tied to Apache SensSoft assets, enterprise-level, horizontal scaling (e.g., Kubernetes) is a necess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81526" indent="-200526">
              <a:buClrTx/>
              <a:buSzPct val="100000"/>
              <a:buChar char="•"/>
            </a:pPr>
            <a:r>
              <a:t>For persistent </a:t>
            </a:r>
            <a:r>
              <a:rPr i="1"/>
              <a:t>monitoring </a:t>
            </a:r>
            <a:r>
              <a:t>or producer-consummer like service models tied to Apache SensSoft assets, enterprise-level, horizontal scaling (e.g., Kubernetes) is a necessity. </a:t>
            </a:r>
          </a:p>
          <a:p>
            <a:pPr lvl="2" marL="962526" indent="-200526">
              <a:buClrTx/>
              <a:buSzPct val="100000"/>
              <a:buChar char="•"/>
            </a:pPr>
            <a:r>
              <a:t>Each Elastic node should have 64G memory, and run on machines with closer to 8-core processors. </a:t>
            </a:r>
          </a:p>
          <a:p>
            <a:pPr lvl="2" marL="962526" indent="-200526">
              <a:buClrTx/>
              <a:buSzPct val="100000"/>
              <a:buChar char="•"/>
            </a:pPr>
            <a:r>
              <a:t>Logstash will also need to be monitored for CPU usage, preferably with load-balancing in place. </a:t>
            </a:r>
          </a:p>
          <a:p>
            <a:pPr lvl="2" marL="962526" indent="-200526">
              <a:buClrTx/>
              <a:buSzPct val="100000"/>
              <a:buChar char="•"/>
            </a:pPr>
            <a:r>
              <a:t>A Hot-Warm data retention policy should be in place, regular dumps following analysis (and stored analysis)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Useful 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References</a:t>
            </a:r>
          </a:p>
        </p:txBody>
      </p:sp>
      <p:sp>
        <p:nvSpPr>
          <p:cNvPr id="263" name="https://www.elastic.co/blog/hot-warm-architecture-in-elasticsearch-5-x…"/>
          <p:cNvSpPr txBox="1"/>
          <p:nvPr>
            <p:ph type="body" idx="1"/>
          </p:nvPr>
        </p:nvSpPr>
        <p:spPr>
          <a:xfrm>
            <a:off x="254389" y="1732450"/>
            <a:ext cx="8635222" cy="4826060"/>
          </a:xfrm>
          <a:prstGeom prst="rect">
            <a:avLst/>
          </a:prstGeom>
        </p:spPr>
        <p:txBody>
          <a:bodyPr/>
          <a:lstStyle/>
          <a:p>
            <a:pPr marL="332613" indent="-296820" defTabSz="443484">
              <a:spcBef>
                <a:spcPts val="500"/>
              </a:spcBef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rPr u="sng">
                <a:ln w="8962">
                  <a:solidFill>
                    <a:srgbClr val="E98052"/>
                  </a:solidFill>
                </a:ln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2" invalidUrl="" action="" tgtFrame="" tooltip="" history="1" highlightClick="0" endSnd="0"/>
              </a:rPr>
              <a:t>https://www.elastic.co/blog/hot-warm-architecture-in-elasticsearch-5-x</a:t>
            </a:r>
          </a:p>
          <a:p>
            <a:pPr lvl="1" marL="733320" indent="-296819" defTabSz="443484">
              <a:spcBef>
                <a:spcPts val="500"/>
              </a:spcBef>
              <a:buChar char=""/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An interesting data retention approach with Elasticsearch</a:t>
            </a:r>
          </a:p>
          <a:p>
            <a:pPr marL="332613" indent="-296820" defTabSz="443484">
              <a:spcBef>
                <a:spcPts val="500"/>
              </a:spcBef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rPr u="sng">
                <a:ln w="8962">
                  <a:solidFill>
                    <a:srgbClr val="E98052"/>
                  </a:solidFill>
                </a:ln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3" invalidUrl="" action="" tgtFrame="" tooltip="" history="1" highlightClick="0" endSnd="0"/>
              </a:rPr>
              <a:t>https://www.elastic.co/guide/en/elasticsearch/guide/current/hardware.html</a:t>
            </a:r>
          </a:p>
          <a:p>
            <a:pPr lvl="1" marL="733320" indent="-296819" defTabSz="443484">
              <a:spcBef>
                <a:spcPts val="500"/>
              </a:spcBef>
              <a:buChar char=""/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The definitive guide to hardware considerations for Elastic</a:t>
            </a:r>
          </a:p>
          <a:p>
            <a:pPr marL="332613" indent="-296820" defTabSz="443484">
              <a:spcBef>
                <a:spcPts val="500"/>
              </a:spcBef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rPr u="sng">
                <a:ln w="8962">
                  <a:solidFill>
                    <a:srgbClr val="E98052"/>
                  </a:solidFill>
                </a:ln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4" invalidUrl="" action="" tgtFrame="" tooltip="" history="1" highlightClick="0" endSnd="0"/>
              </a:rPr>
              <a:t>https://www.elastic.co/guide/en/elasticsearch/guide/current/heap-sizing.html</a:t>
            </a:r>
          </a:p>
          <a:p>
            <a:pPr lvl="1" marL="733320" indent="-296819" defTabSz="443484">
              <a:spcBef>
                <a:spcPts val="500"/>
              </a:spcBef>
              <a:buChar char=""/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Given how Elastic utilizes Lucene, more memory isn’t always better</a:t>
            </a:r>
          </a:p>
          <a:p>
            <a:pPr marL="332613" indent="-296820" defTabSz="443484">
              <a:spcBef>
                <a:spcPts val="500"/>
              </a:spcBef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rPr u="sng">
                <a:ln w="8962">
                  <a:solidFill>
                    <a:srgbClr val="E98052"/>
                  </a:solidFill>
                </a:ln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5" invalidUrl="" action="" tgtFrame="" tooltip="" history="1" highlightClick="0" endSnd="0"/>
              </a:rPr>
              <a:t>https://www.elastic.co/guide/en/logstash/current/deploying-and-scaling.html</a:t>
            </a:r>
          </a:p>
          <a:p>
            <a:pPr lvl="1" marL="733320" indent="-296819" defTabSz="443484">
              <a:spcBef>
                <a:spcPts val="500"/>
              </a:spcBef>
              <a:buChar char=""/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Logstash scaling concepts and strategies</a:t>
            </a:r>
          </a:p>
          <a:p>
            <a:pPr marL="332613" indent="-296820" defTabSz="443484">
              <a:spcBef>
                <a:spcPts val="500"/>
              </a:spcBef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rPr u="sng">
                <a:ln w="8962">
                  <a:solidFill>
                    <a:srgbClr val="E98052"/>
                  </a:solidFill>
                </a:ln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6" invalidUrl="" action="" tgtFrame="" tooltip="" history="1" highlightClick="0" endSnd="0"/>
              </a:rPr>
              <a:t>https://speakerdeck.com/rmoff/building-streaming-data-pipelines-with-elasticsearch-apache-kafka-and-ksql</a:t>
            </a:r>
          </a:p>
          <a:p>
            <a:pPr lvl="1" marL="733320" indent="-296819" defTabSz="443484">
              <a:spcBef>
                <a:spcPts val="500"/>
              </a:spcBef>
              <a:buChar char=""/>
              <a:defRPr sz="194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pPr>
            <a:r>
              <a:t>Apache SensSoft has some support for Kafka, Zookeeper and other interesting ways of managing multi-service data distribution pipelines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685345" y="609600"/>
            <a:ext cx="7765324" cy="97045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What is Apache SensSoft?</a:t>
            </a:r>
          </a:p>
        </p:txBody>
      </p:sp>
      <p:sp>
        <p:nvSpPr>
          <p:cNvPr id="197" name="Content Placeholder 2"/>
          <p:cNvSpPr txBox="1"/>
          <p:nvPr>
            <p:ph type="body" idx="1"/>
          </p:nvPr>
        </p:nvSpPr>
        <p:spPr>
          <a:xfrm>
            <a:off x="229316" y="1682217"/>
            <a:ext cx="8685368" cy="4537722"/>
          </a:xfrm>
          <a:prstGeom prst="rect">
            <a:avLst/>
          </a:prstGeom>
        </p:spPr>
        <p:txBody>
          <a:bodyPr/>
          <a:lstStyle/>
          <a:p>
            <a:pPr marL="329184" indent="-293760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 open-source, generalized, thin-client behavioral logging capability</a:t>
            </a:r>
          </a:p>
          <a:p>
            <a:pPr marL="329184" indent="-293760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329184" indent="-293760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Comprehensively collects data from web pages, tools, and browser to capture usage, usability, with enough fidelity for behavioral modeling</a:t>
            </a:r>
          </a:p>
          <a:p>
            <a:pPr marL="329184" indent="-293760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329184" indent="-293760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Deployment options allow for different applications:</a:t>
            </a:r>
          </a:p>
          <a:p>
            <a:pPr lvl="1" marL="691199" indent="-259199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Embedded on a page: </a:t>
            </a:r>
          </a:p>
          <a:p>
            <a:pPr lvl="2" marL="1010879" indent="-233279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b="1"/>
              <a:t>Usage</a:t>
            </a:r>
            <a:r>
              <a:t>—Track IT acquisition utilization; identify gaps, inefficiencies</a:t>
            </a:r>
          </a:p>
          <a:p>
            <a:pPr lvl="2" marL="1010879" indent="-233279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b="1"/>
              <a:t>User-Testing</a:t>
            </a:r>
            <a:r>
              <a:t>—Track how adoptable IT acquisitions are </a:t>
            </a:r>
          </a:p>
          <a:p>
            <a:pPr lvl="2" marL="1010879" indent="-233279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b="1"/>
              <a:t>Business Analytics</a:t>
            </a:r>
            <a:r>
              <a:t>—Track key indicators of effective discovery</a:t>
            </a:r>
          </a:p>
          <a:p>
            <a:pPr lvl="1" marL="691199" indent="-259199" defTabSz="438911">
              <a:spcBef>
                <a:spcPts val="500"/>
              </a:spcBef>
              <a:buChar char="‣"/>
              <a:defRPr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Packaged within a web extension allows additional applications:</a:t>
            </a:r>
          </a:p>
          <a:p>
            <a:pPr lvl="2" marL="1010879" indent="-233279" defTabSz="438911">
              <a:spcBef>
                <a:spcPts val="500"/>
              </a:spcBef>
              <a:buChar char="‣"/>
              <a:defRPr b="1"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Enterprise application workflows—</a:t>
            </a:r>
            <a:r>
              <a:rPr b="0"/>
              <a:t>Track how tools are used together</a:t>
            </a:r>
          </a:p>
          <a:p>
            <a:pPr lvl="2" marL="1010879" indent="-233279" defTabSz="438911">
              <a:spcBef>
                <a:spcPts val="500"/>
              </a:spcBef>
              <a:buChar char="‣"/>
              <a:defRPr b="1" sz="1727">
                <a:ln w="8778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192" dist="24384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Information Navigation—</a:t>
            </a:r>
            <a:r>
              <a:rPr b="0"/>
              <a:t>Track how reference materials are consumed</a:t>
            </a:r>
          </a:p>
        </p:txBody>
      </p:sp>
      <p:grpSp>
        <p:nvGrpSpPr>
          <p:cNvPr id="200" name="Picture 3"/>
          <p:cNvGrpSpPr/>
          <p:nvPr/>
        </p:nvGrpSpPr>
        <p:grpSpPr>
          <a:xfrm>
            <a:off x="3662805" y="6322105"/>
            <a:ext cx="1810403" cy="450625"/>
            <a:chOff x="0" y="0"/>
            <a:chExt cx="1810402" cy="450623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1810403" cy="4506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99" name="image6.png" descr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10403" cy="450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/>
          <p:nvPr>
            <p:ph type="title"/>
          </p:nvPr>
        </p:nvSpPr>
        <p:spPr>
          <a:xfrm>
            <a:off x="685345" y="609600"/>
            <a:ext cx="7765324" cy="9704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What Problem Drove Apache SensSoft?</a:t>
            </a:r>
          </a:p>
        </p:txBody>
      </p:sp>
      <p:sp>
        <p:nvSpPr>
          <p:cNvPr id="203" name="Content Placeholder 2"/>
          <p:cNvSpPr txBox="1"/>
          <p:nvPr>
            <p:ph type="body" sz="half" idx="1"/>
          </p:nvPr>
        </p:nvSpPr>
        <p:spPr>
          <a:xfrm>
            <a:off x="397980" y="1631675"/>
            <a:ext cx="4447471" cy="4058752"/>
          </a:xfrm>
          <a:prstGeom prst="rect">
            <a:avLst/>
          </a:prstGeom>
        </p:spPr>
        <p:txBody>
          <a:bodyPr/>
          <a:lstStyle/>
          <a:p>
            <a:pPr marL="0" indent="36900" algn="just">
              <a:lnSpc>
                <a:spcPct val="90000"/>
              </a:lnSpc>
              <a:buSzTx/>
              <a:buFont typeface="Wingdings 2"/>
              <a:buNone/>
              <a:defRPr sz="3200">
                <a:latin typeface="Agency FB"/>
                <a:ea typeface="Agency FB"/>
                <a:cs typeface="Agency FB"/>
                <a:sym typeface="Agency FB"/>
              </a:defRPr>
            </a:pPr>
          </a:p>
          <a:p>
            <a:pPr marL="0" indent="36900" algn="just">
              <a:lnSpc>
                <a:spcPct val="90000"/>
              </a:lnSpc>
              <a:spcBef>
                <a:spcPts val="700"/>
              </a:spcBef>
              <a:buSzTx/>
              <a:buFont typeface="Wingdings 2"/>
              <a:buNone/>
              <a:defRPr sz="32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Non-invasively collect software user behavior data with minimal infrastructure and comprehensive information suited for behavioral modeling</a:t>
            </a:r>
          </a:p>
        </p:txBody>
      </p:sp>
      <p:sp>
        <p:nvSpPr>
          <p:cNvPr id="204" name="TextBox 8"/>
          <p:cNvSpPr txBox="1"/>
          <p:nvPr/>
        </p:nvSpPr>
        <p:spPr>
          <a:xfrm>
            <a:off x="5154557" y="5316170"/>
            <a:ext cx="3345712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u="sng"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2" invalidUrl="" action="" tgtFrame="" tooltip="" history="1" highlightClick="0" endSnd="0"/>
              </a:rPr>
              <a:t>github.com/apache?q=senssoft</a:t>
            </a:r>
            <a:r>
              <a:t> </a:t>
            </a:r>
          </a:p>
        </p:txBody>
      </p:sp>
      <p:pic>
        <p:nvPicPr>
          <p:cNvPr id="20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26298" t="10123" r="27453" b="4805"/>
          <a:stretch>
            <a:fillRect/>
          </a:stretch>
        </p:blipFill>
        <p:spPr>
          <a:xfrm>
            <a:off x="5204193" y="2041266"/>
            <a:ext cx="3246475" cy="32395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Picture 5"/>
          <p:cNvGrpSpPr/>
          <p:nvPr/>
        </p:nvGrpSpPr>
        <p:grpSpPr>
          <a:xfrm>
            <a:off x="3662805" y="6322105"/>
            <a:ext cx="1810403" cy="450625"/>
            <a:chOff x="0" y="0"/>
            <a:chExt cx="1810402" cy="450623"/>
          </a:xfrm>
        </p:grpSpPr>
        <p:sp>
          <p:nvSpPr>
            <p:cNvPr id="206" name="Rectangle"/>
            <p:cNvSpPr/>
            <p:nvPr/>
          </p:nvSpPr>
          <p:spPr>
            <a:xfrm>
              <a:off x="0" y="0"/>
              <a:ext cx="1810403" cy="4506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07" name="image6.png" descr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810403" cy="450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xfrm>
            <a:off x="685345" y="368502"/>
            <a:ext cx="7765324" cy="970450"/>
          </a:xfrm>
          <a:prstGeom prst="rect">
            <a:avLst/>
          </a:prstGeom>
        </p:spPr>
        <p:txBody>
          <a:bodyPr/>
          <a:lstStyle/>
          <a:p>
            <a:pPr/>
            <a:r>
              <a:t>Data Model and Trade-Offs</a:t>
            </a:r>
          </a:p>
        </p:txBody>
      </p:sp>
      <p:graphicFrame>
        <p:nvGraphicFramePr>
          <p:cNvPr id="211" name="Table 4"/>
          <p:cNvGraphicFramePr/>
          <p:nvPr/>
        </p:nvGraphicFramePr>
        <p:xfrm>
          <a:off x="452270" y="1521589"/>
          <a:ext cx="3977963" cy="390013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08372"/>
                <a:gridCol w="2769590"/>
              </a:tblGrid>
              <a:tr h="2661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Field Name</a:t>
                      </a:r>
                    </a:p>
                  </a:txBody>
                  <a:tcPr marL="9525" marR="9525" marT="9525" marB="9525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9525" marR="9525" marT="9525" marB="9525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“target”</a:t>
                      </a:r>
                    </a:p>
                  </a:txBody>
                  <a:tcPr marL="9525" marR="9525" marT="9525" marB="9525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Page Element Targeted by Action</a:t>
                      </a:r>
                    </a:p>
                  </a:txBody>
                  <a:tcPr marL="9525" marR="9525" marT="9525" marB="9525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E7CECB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“path”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Document Object Model (DOM) placement of “target”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F3E8E7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“clientTime”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Start of interval (in clientTime)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7CECB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“location”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Length of interval (in clientTime)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F3E8E7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“type”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Event Class (“click”, “mouseover”, etc.)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7CECB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“logType”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Discrete event (“raw”) or event series (“interval”)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F3E8E7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“userAction”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(True/False) Event initiated by user or system?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7CECB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“details”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Special details from params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F3E8E7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“userID”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UserID value passed through params (or null)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7CECB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“toolVersion”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Version of web application (or null)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F3E8E7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“toolName”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Name of web application (or null)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7CECB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“useraleVersion”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UserALE version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F3E8E7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“sessionID”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Unique session with page identifier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7CECB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“pageURL”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URL/Address of current page (or null)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F3E8E7"/>
                    </a:solidFill>
                  </a:tcPr>
                </a:tc>
              </a:tr>
              <a:tr h="2422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“Hostname”</a:t>
                      </a:r>
                    </a:p>
                  </a:txBody>
                  <a:tcPr marL="9525" marR="9525" marT="9525" marB="9525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defRPr sz="1800">
                          <a:effectLst/>
                        </a:defRPr>
                      </a:pPr>
                      <a:r>
                        <a:rPr sz="1100"/>
                        <a:t>Hostname of Client Computer</a:t>
                      </a:r>
                    </a:p>
                  </a:txBody>
                  <a:tcPr marL="9525" marR="9525" marT="9525" marB="9525" anchor="ctr" anchorCtr="0" horzOverflow="overflow">
                    <a:solidFill>
                      <a:srgbClr val="E7CECB"/>
                    </a:solidFill>
                  </a:tcPr>
                </a:tc>
              </a:tr>
            </a:tbl>
          </a:graphicData>
        </a:graphic>
      </p:graphicFrame>
      <p:grpSp>
        <p:nvGrpSpPr>
          <p:cNvPr id="214" name="Picture 5"/>
          <p:cNvGrpSpPr/>
          <p:nvPr/>
        </p:nvGrpSpPr>
        <p:grpSpPr>
          <a:xfrm>
            <a:off x="3637826" y="6368508"/>
            <a:ext cx="1810403" cy="450625"/>
            <a:chOff x="0" y="0"/>
            <a:chExt cx="1810402" cy="450623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1810403" cy="4506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13" name="image6.png" descr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10403" cy="450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0" t="0" r="5698" b="0"/>
          <a:stretch>
            <a:fillRect/>
          </a:stretch>
        </p:blipFill>
        <p:spPr>
          <a:xfrm>
            <a:off x="4719978" y="3235087"/>
            <a:ext cx="4243699" cy="1680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rcRect l="0" t="0" r="17961" b="0"/>
          <a:stretch>
            <a:fillRect/>
          </a:stretch>
        </p:blipFill>
        <p:spPr>
          <a:xfrm>
            <a:off x="4719977" y="1934467"/>
            <a:ext cx="4243698" cy="76962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extBox 2"/>
          <p:cNvSpPr txBox="1"/>
          <p:nvPr/>
        </p:nvSpPr>
        <p:spPr>
          <a:xfrm>
            <a:off x="4655820" y="1521589"/>
            <a:ext cx="43078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Google Analytics Log</a:t>
            </a:r>
          </a:p>
        </p:txBody>
      </p:sp>
      <p:sp>
        <p:nvSpPr>
          <p:cNvPr id="218" name="TextBox 8"/>
          <p:cNvSpPr txBox="1"/>
          <p:nvPr/>
        </p:nvSpPr>
        <p:spPr>
          <a:xfrm>
            <a:off x="4655820" y="2869812"/>
            <a:ext cx="43078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Apache SensSoft Log</a:t>
            </a:r>
          </a:p>
        </p:txBody>
      </p:sp>
      <p:sp>
        <p:nvSpPr>
          <p:cNvPr id="219" name="TextBox 3"/>
          <p:cNvSpPr txBox="1"/>
          <p:nvPr/>
        </p:nvSpPr>
        <p:spPr>
          <a:xfrm>
            <a:off x="4647310" y="5037660"/>
            <a:ext cx="438912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Granularity and holistic logging is more important than human readability, for modeling and posterity.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685345" y="456697"/>
            <a:ext cx="7765324" cy="970451"/>
          </a:xfrm>
          <a:prstGeom prst="rect">
            <a:avLst/>
          </a:prstGeom>
        </p:spPr>
        <p:txBody>
          <a:bodyPr/>
          <a:lstStyle/>
          <a:p>
            <a:pPr/>
            <a:r>
              <a:t>Discriminators</a:t>
            </a:r>
          </a:p>
        </p:txBody>
      </p:sp>
      <p:grpSp>
        <p:nvGrpSpPr>
          <p:cNvPr id="224" name="Picture 3"/>
          <p:cNvGrpSpPr/>
          <p:nvPr/>
        </p:nvGrpSpPr>
        <p:grpSpPr>
          <a:xfrm>
            <a:off x="3662805" y="6322105"/>
            <a:ext cx="1810403" cy="450625"/>
            <a:chOff x="0" y="0"/>
            <a:chExt cx="1810402" cy="450623"/>
          </a:xfrm>
        </p:grpSpPr>
        <p:sp>
          <p:nvSpPr>
            <p:cNvPr id="222" name="Rectangle"/>
            <p:cNvSpPr/>
            <p:nvPr/>
          </p:nvSpPr>
          <p:spPr>
            <a:xfrm>
              <a:off x="0" y="0"/>
              <a:ext cx="1810403" cy="4506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23" name="image6.png" descr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10403" cy="450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5" name="Content Placeholder 2"/>
          <p:cNvSpPr txBox="1"/>
          <p:nvPr>
            <p:ph type="body" idx="1"/>
          </p:nvPr>
        </p:nvSpPr>
        <p:spPr>
          <a:xfrm>
            <a:off x="215148" y="1448140"/>
            <a:ext cx="8713705" cy="4058753"/>
          </a:xfrm>
          <a:prstGeom prst="rect">
            <a:avLst/>
          </a:prstGeom>
        </p:spPr>
        <p:txBody>
          <a:bodyPr/>
          <a:lstStyle/>
          <a:p>
            <a:pPr marL="267462" indent="-238680" defTabSz="356615">
              <a:spcBef>
                <a:spcPts val="400"/>
              </a:spcBef>
              <a:buChar char="‣"/>
              <a:defRPr sz="1871">
                <a:ln w="695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Noninvasive User Characterization via Software</a:t>
            </a:r>
          </a:p>
          <a:p>
            <a:pPr lvl="1" marL="561600" indent="-210600" defTabSz="356615">
              <a:spcBef>
                <a:spcPts val="400"/>
              </a:spcBef>
              <a:buChar char="‣"/>
              <a:defRPr sz="1403">
                <a:ln w="7450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Observes users to understand their workflow and behaviors. Outperforms current state-of-the-art in predicting cognitive load and performance.</a:t>
            </a:r>
            <a:endParaRPr>
              <a:ln w="5795"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 marL="195857" indent="-167075" defTabSz="356615">
              <a:spcBef>
                <a:spcPts val="400"/>
              </a:spcBef>
              <a:buChar char="‣"/>
              <a:defRPr sz="1092">
                <a:ln w="5795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267462" indent="-238680" defTabSz="356615">
              <a:spcBef>
                <a:spcPts val="400"/>
              </a:spcBef>
              <a:buChar char="‣"/>
              <a:defRPr sz="1871">
                <a:ln w="695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“Low Lift” Instrumentation, Lots of Data</a:t>
            </a:r>
          </a:p>
          <a:p>
            <a:pPr lvl="1" marL="561600" indent="-210600" defTabSz="356615">
              <a:spcBef>
                <a:spcPts val="400"/>
              </a:spcBef>
              <a:buChar char="‣"/>
              <a:defRPr sz="1403">
                <a:ln w="7450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Requires a single line of code added to source. Provides more data and more information than is currently available through other services.</a:t>
            </a:r>
            <a:endParaRPr>
              <a:ln w="5795"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 marL="195857" indent="-167075" defTabSz="356615">
              <a:spcBef>
                <a:spcPts val="400"/>
              </a:spcBef>
              <a:buChar char="‣"/>
              <a:defRPr sz="1092">
                <a:ln w="5795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267462" indent="-238680" defTabSz="356615">
              <a:spcBef>
                <a:spcPts val="400"/>
              </a:spcBef>
              <a:buChar char="‣"/>
              <a:defRPr sz="1871">
                <a:ln w="695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Suited to Modeling User Activities, Not Just Clickstream</a:t>
            </a:r>
          </a:p>
          <a:p>
            <a:pPr lvl="1" marL="561600" indent="-210600" defTabSz="356615">
              <a:spcBef>
                <a:spcPts val="400"/>
              </a:spcBef>
              <a:buChar char="‣"/>
              <a:defRPr sz="1403">
                <a:ln w="7450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Models how users interact with content, not just counts of what they do. Ties software logs to improvements in design cognitive assessment, and teaming.</a:t>
            </a:r>
            <a:endParaRPr>
              <a:ln w="5795"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 marL="195857" indent="-167075" defTabSz="356615">
              <a:spcBef>
                <a:spcPts val="400"/>
              </a:spcBef>
              <a:buChar char="‣"/>
              <a:defRPr sz="1092">
                <a:ln w="5795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267462" indent="-238680" defTabSz="356615">
              <a:spcBef>
                <a:spcPts val="400"/>
              </a:spcBef>
              <a:buChar char="‣"/>
              <a:defRPr sz="1871">
                <a:ln w="6954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Configurable, Scalable Platform</a:t>
            </a:r>
          </a:p>
          <a:p>
            <a:pPr lvl="1" marL="561600" indent="-210600" defTabSz="356615">
              <a:spcBef>
                <a:spcPts val="400"/>
              </a:spcBef>
              <a:buChar char="‣"/>
              <a:defRPr sz="1403">
                <a:ln w="7450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9906" dist="19812" dir="14640000">
                    <a:srgbClr val="000000">
                      <a:alpha val="30000"/>
                    </a:srgbClr>
                  </a:outerShdw>
                </a:effectLst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Available as open source components to provide initial platform. Modifiable to fit specialized use cases and operates wholly on desired networks (no 3rd party networks or storage).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ut of the 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 of the Box</a:t>
            </a:r>
          </a:p>
        </p:txBody>
      </p:sp>
      <p:sp>
        <p:nvSpPr>
          <p:cNvPr id="228" name="Comprehensive User Dat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Comprehensive User Data</a:t>
            </a:r>
          </a:p>
        </p:txBody>
      </p:sp>
      <p:sp>
        <p:nvSpPr>
          <p:cNvPr id="229" name="Text Placeholder 4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</a:lstStyle>
          <a:p>
            <a:pPr/>
            <a:r>
              <a:t>Utilization Dashboards</a:t>
            </a:r>
          </a:p>
        </p:txBody>
      </p:sp>
      <p:pic>
        <p:nvPicPr>
          <p:cNvPr id="230" name="Screen Shot 2018-12-27 at 3.14.44 PM.png" descr="Screen Shot 2018-12-27 at 3.14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5938" y="2635343"/>
            <a:ext cx="3402037" cy="187965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Drill-Down on How Users at…"/>
          <p:cNvSpPr txBox="1"/>
          <p:nvPr/>
        </p:nvSpPr>
        <p:spPr>
          <a:xfrm>
            <a:off x="4663244" y="4770199"/>
            <a:ext cx="37874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Drill-Down on How Users at 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Different Hosts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Explore Pages, Sites, and Tools</a:t>
            </a:r>
          </a:p>
        </p:txBody>
      </p:sp>
      <p:sp>
        <p:nvSpPr>
          <p:cNvPr id="232" name="Search, Filter for Records of Users as they Explore Pages,…"/>
          <p:cNvSpPr txBox="1"/>
          <p:nvPr/>
        </p:nvSpPr>
        <p:spPr>
          <a:xfrm>
            <a:off x="934904" y="4770199"/>
            <a:ext cx="328830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Search, Filter for Records of Users as they Explore Pages, 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Sites and Tools</a:t>
            </a:r>
          </a:p>
        </p:txBody>
      </p:sp>
      <p:pic>
        <p:nvPicPr>
          <p:cNvPr id="233" name="Screen Shot 2018-12-27 at 3.23.08 PM.png" descr="Screen Shot 2018-12-27 at 3.23.08 PM.png"/>
          <p:cNvPicPr>
            <a:picLocks noChangeAspect="1"/>
          </p:cNvPicPr>
          <p:nvPr/>
        </p:nvPicPr>
        <p:blipFill>
          <a:blip r:embed="rId3">
            <a:extLst/>
          </a:blip>
          <a:srcRect l="0" t="11977" r="0" b="0"/>
          <a:stretch>
            <a:fillRect/>
          </a:stretch>
        </p:blipFill>
        <p:spPr>
          <a:xfrm>
            <a:off x="870708" y="2635368"/>
            <a:ext cx="3416838" cy="1879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xfrm>
            <a:off x="685345" y="391907"/>
            <a:ext cx="7765324" cy="970450"/>
          </a:xfrm>
          <a:prstGeom prst="rect">
            <a:avLst/>
          </a:prstGeom>
        </p:spPr>
        <p:txBody>
          <a:bodyPr/>
          <a:lstStyle/>
          <a:p>
            <a:pPr/>
            <a:r>
              <a:t>Benefits of Apache Open-Source</a:t>
            </a:r>
          </a:p>
        </p:txBody>
      </p:sp>
      <p:grpSp>
        <p:nvGrpSpPr>
          <p:cNvPr id="238" name="Picture 7"/>
          <p:cNvGrpSpPr/>
          <p:nvPr/>
        </p:nvGrpSpPr>
        <p:grpSpPr>
          <a:xfrm>
            <a:off x="3662805" y="6322105"/>
            <a:ext cx="1810403" cy="450625"/>
            <a:chOff x="0" y="0"/>
            <a:chExt cx="1810402" cy="450623"/>
          </a:xfrm>
        </p:grpSpPr>
        <p:sp>
          <p:nvSpPr>
            <p:cNvPr id="236" name="Rectangle"/>
            <p:cNvSpPr/>
            <p:nvPr/>
          </p:nvSpPr>
          <p:spPr>
            <a:xfrm>
              <a:off x="0" y="0"/>
              <a:ext cx="1810403" cy="4506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37" name="image6.png" descr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10403" cy="450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9" name="Apache License v.2 is Maximally Permissible…"/>
          <p:cNvSpPr txBox="1"/>
          <p:nvPr>
            <p:ph type="body" idx="1"/>
          </p:nvPr>
        </p:nvSpPr>
        <p:spPr>
          <a:xfrm>
            <a:off x="486486" y="1275250"/>
            <a:ext cx="8171028" cy="5125550"/>
          </a:xfrm>
          <a:prstGeom prst="rect">
            <a:avLst/>
          </a:prstGeom>
        </p:spPr>
        <p:txBody>
          <a:bodyPr/>
          <a:lstStyle/>
          <a:p>
            <a:pPr marL="240631" indent="-240631">
              <a:spcBef>
                <a:spcPts val="0"/>
              </a:spcBef>
              <a:buClrTx/>
              <a:buSzPct val="100000"/>
              <a:buChar char="‣"/>
              <a:defRPr sz="24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Apache License v.2 is Maximally Permissible</a:t>
            </a:r>
          </a:p>
          <a:p>
            <a:pPr lvl="1" marL="561473" indent="-180473">
              <a:spcBef>
                <a:spcPts val="0"/>
              </a:spcBef>
              <a:buClrTx/>
              <a:buSzPct val="100000"/>
              <a:buChar char="‣"/>
              <a:defRPr sz="18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Stipulates Universal Modification and Distribution Rights</a:t>
            </a:r>
          </a:p>
          <a:p>
            <a:pPr lvl="1" marL="561473" indent="-180473">
              <a:spcBef>
                <a:spcPts val="0"/>
              </a:spcBef>
              <a:buClrTx/>
              <a:buSzPct val="100000"/>
              <a:buChar char="‣"/>
              <a:defRPr sz="18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No requirement to push modifications back to open source</a:t>
            </a:r>
          </a:p>
          <a:p>
            <a:pPr lvl="1" marL="561473" indent="-180473">
              <a:spcBef>
                <a:spcPts val="0"/>
              </a:spcBef>
              <a:buClrTx/>
              <a:buSzPct val="100000"/>
              <a:buChar char="‣"/>
              <a:defRPr sz="18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Caveat is that License Headers must Remain in Original Source</a:t>
            </a:r>
          </a:p>
          <a:p>
            <a:pPr lvl="2" marL="942473" indent="-180473">
              <a:spcBef>
                <a:spcPts val="0"/>
              </a:spcBef>
              <a:buClrTx/>
              <a:buSzPct val="100000"/>
              <a:buChar char="‣"/>
              <a:defRPr sz="18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i.e., can modify, add, and hold proprietary or private modifications and additions, but must track changes and original source must retain license pedigree</a:t>
            </a:r>
          </a:p>
          <a:p>
            <a:pPr marL="180473" indent="-180473">
              <a:spcBef>
                <a:spcPts val="0"/>
              </a:spcBef>
              <a:buClrTx/>
              <a:buSzPct val="100000"/>
              <a:buChar char="‣"/>
              <a:defRPr sz="18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240631" indent="-240631">
              <a:spcBef>
                <a:spcPts val="0"/>
              </a:spcBef>
              <a:buClrTx/>
              <a:buSzPct val="100000"/>
              <a:buChar char="‣"/>
              <a:defRPr sz="24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Synergies with Other Open-Source</a:t>
            </a:r>
          </a:p>
          <a:p>
            <a:pPr lvl="1" marL="561473" indent="-180473">
              <a:spcBef>
                <a:spcPts val="0"/>
              </a:spcBef>
              <a:buClrTx/>
              <a:buSzPct val="100000"/>
              <a:buChar char="‣"/>
              <a:defRPr sz="18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Utilizes other, widely used open source (Elastic, D3)</a:t>
            </a:r>
          </a:p>
          <a:p>
            <a:pPr marL="240631" indent="-240631">
              <a:spcBef>
                <a:spcPts val="0"/>
              </a:spcBef>
              <a:buClrTx/>
              <a:buSzPct val="100000"/>
              <a:buChar char="‣"/>
              <a:defRPr sz="24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240631" indent="-240631">
              <a:spcBef>
                <a:spcPts val="0"/>
              </a:spcBef>
              <a:buClrTx/>
              <a:buSzPct val="100000"/>
              <a:buChar char="‣"/>
              <a:defRPr sz="24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Community</a:t>
            </a:r>
          </a:p>
          <a:p>
            <a:pPr lvl="1" marL="561473" indent="-180473">
              <a:spcBef>
                <a:spcPts val="0"/>
              </a:spcBef>
              <a:buClrTx/>
              <a:buSzPct val="100000"/>
              <a:buChar char="‣"/>
              <a:defRPr sz="2400">
                <a:ln>
                  <a:noFill/>
                </a:ln>
                <a:solidFill>
                  <a:srgbClr val="FFFFFF"/>
                </a:solidFill>
                <a:effectLst/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rPr sz="1800"/>
              <a:t>Gain benefit of experience with an expert community at Apache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tform and Scaling Consid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3880">
                <a:ln w="8962">
                  <a:solidFill>
                    <a:srgbClr val="404040">
                      <a:alpha val="10000"/>
                    </a:srgbClr>
                  </a:solidFill>
                </a:ln>
                <a:effectLst>
                  <a:outerShdw sx="100000" sy="100000" kx="0" ky="0" algn="b" rotWithShape="0" blurRad="12319" dist="24638" dir="1464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Platform and Scaling Considerations</a:t>
            </a:r>
          </a:p>
        </p:txBody>
      </p:sp>
      <p:sp>
        <p:nvSpPr>
          <p:cNvPr id="245" name="Every deployment is different; considerations and their priority can vary widely based on how Apache SensSoft is used and what it is used fo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deployment is different; considerations and their priority can vary widely based on how Apache SensSoft is used and what it is used for:</a:t>
            </a:r>
          </a:p>
          <a:p>
            <a:pPr lvl="1" marL="755999" indent="-305999">
              <a:buChar char=""/>
            </a:pPr>
            <a:r>
              <a:t>Small targeted user studies can run with a few laptops running single-node containers off of Docker Desktops.</a:t>
            </a:r>
          </a:p>
          <a:p>
            <a:pPr lvl="1" marL="755999" indent="-305999">
              <a:buChar char=""/>
            </a:pPr>
            <a:r>
              <a:t>Enterprise-level persistent collections can scale in cloud INFRA like Amazon EBS almost indefinitely at nominal costs.</a:t>
            </a:r>
          </a:p>
          <a:p>
            <a:pPr lvl="1" marL="755999" indent="-305999">
              <a:buChar char=""/>
            </a:pPr>
            <a:r>
              <a:t>Small-n user studies with integrated analytics or machine learning running in real-time can be far more taxing on Apache SensSoft’s backend than a strict data collection from a much larger user pool.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0000FF"/>
      </a:hlink>
      <a:folHlink>
        <a:srgbClr val="FF00FF"/>
      </a:folHlink>
    </a:clrScheme>
    <a:fontScheme name="Slate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25400" dir="54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0000FF"/>
      </a:hlink>
      <a:folHlink>
        <a:srgbClr val="FF00FF"/>
      </a:folHlink>
    </a:clrScheme>
    <a:fontScheme name="Slate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25400" dir="54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