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5" r:id="rId5"/>
    <p:sldId id="264" r:id="rId6"/>
    <p:sldId id="269" r:id="rId7"/>
    <p:sldId id="281" r:id="rId8"/>
    <p:sldId id="278" r:id="rId9"/>
    <p:sldId id="279" r:id="rId10"/>
    <p:sldId id="280" r:id="rId11"/>
    <p:sldId id="262" r:id="rId12"/>
    <p:sldId id="258" r:id="rId13"/>
    <p:sldId id="260" r:id="rId14"/>
    <p:sldId id="261" r:id="rId15"/>
    <p:sldId id="263" r:id="rId16"/>
    <p:sldId id="267" r:id="rId17"/>
    <p:sldId id="266" r:id="rId18"/>
    <p:sldId id="268" r:id="rId19"/>
    <p:sldId id="271" r:id="rId20"/>
    <p:sldId id="272" r:id="rId21"/>
    <p:sldId id="277" r:id="rId22"/>
    <p:sldId id="276" r:id="rId23"/>
    <p:sldId id="275"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8" d="100"/>
          <a:sy n="148" d="100"/>
        </p:scale>
        <p:origin x="1314"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FE72479-2D3C-48E3-8D9A-232CE33D1F51}"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8CF89-3C48-474F-A221-0B7013770ECB}" type="slidenum">
              <a:rPr lang="en-US" smtClean="0"/>
              <a:t>‹#›</a:t>
            </a:fld>
            <a:endParaRPr lang="en-US"/>
          </a:p>
        </p:txBody>
      </p:sp>
    </p:spTree>
    <p:extLst>
      <p:ext uri="{BB962C8B-B14F-4D97-AF65-F5344CB8AC3E}">
        <p14:creationId xmlns:p14="http://schemas.microsoft.com/office/powerpoint/2010/main" val="192705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72479-2D3C-48E3-8D9A-232CE33D1F51}"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8CF89-3C48-474F-A221-0B7013770ECB}" type="slidenum">
              <a:rPr lang="en-US" smtClean="0"/>
              <a:t>‹#›</a:t>
            </a:fld>
            <a:endParaRPr lang="en-US"/>
          </a:p>
        </p:txBody>
      </p:sp>
    </p:spTree>
    <p:extLst>
      <p:ext uri="{BB962C8B-B14F-4D97-AF65-F5344CB8AC3E}">
        <p14:creationId xmlns:p14="http://schemas.microsoft.com/office/powerpoint/2010/main" val="1916887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72479-2D3C-48E3-8D9A-232CE33D1F51}"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8CF89-3C48-474F-A221-0B7013770ECB}" type="slidenum">
              <a:rPr lang="en-US" smtClean="0"/>
              <a:t>‹#›</a:t>
            </a:fld>
            <a:endParaRPr lang="en-US"/>
          </a:p>
        </p:txBody>
      </p:sp>
    </p:spTree>
    <p:extLst>
      <p:ext uri="{BB962C8B-B14F-4D97-AF65-F5344CB8AC3E}">
        <p14:creationId xmlns:p14="http://schemas.microsoft.com/office/powerpoint/2010/main" val="256319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72479-2D3C-48E3-8D9A-232CE33D1F51}"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8CF89-3C48-474F-A221-0B7013770ECB}" type="slidenum">
              <a:rPr lang="en-US" smtClean="0"/>
              <a:t>‹#›</a:t>
            </a:fld>
            <a:endParaRPr lang="en-US"/>
          </a:p>
        </p:txBody>
      </p:sp>
    </p:spTree>
    <p:extLst>
      <p:ext uri="{BB962C8B-B14F-4D97-AF65-F5344CB8AC3E}">
        <p14:creationId xmlns:p14="http://schemas.microsoft.com/office/powerpoint/2010/main" val="4234165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72479-2D3C-48E3-8D9A-232CE33D1F51}"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8CF89-3C48-474F-A221-0B7013770ECB}" type="slidenum">
              <a:rPr lang="en-US" smtClean="0"/>
              <a:t>‹#›</a:t>
            </a:fld>
            <a:endParaRPr lang="en-US"/>
          </a:p>
        </p:txBody>
      </p:sp>
    </p:spTree>
    <p:extLst>
      <p:ext uri="{BB962C8B-B14F-4D97-AF65-F5344CB8AC3E}">
        <p14:creationId xmlns:p14="http://schemas.microsoft.com/office/powerpoint/2010/main" val="239898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E72479-2D3C-48E3-8D9A-232CE33D1F51}"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8CF89-3C48-474F-A221-0B7013770ECB}" type="slidenum">
              <a:rPr lang="en-US" smtClean="0"/>
              <a:t>‹#›</a:t>
            </a:fld>
            <a:endParaRPr lang="en-US"/>
          </a:p>
        </p:txBody>
      </p:sp>
    </p:spTree>
    <p:extLst>
      <p:ext uri="{BB962C8B-B14F-4D97-AF65-F5344CB8AC3E}">
        <p14:creationId xmlns:p14="http://schemas.microsoft.com/office/powerpoint/2010/main" val="153484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E72479-2D3C-48E3-8D9A-232CE33D1F51}" type="datetimeFigureOut">
              <a:rPr lang="en-US" smtClean="0"/>
              <a:t>10/27/2017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F8CF89-3C48-474F-A221-0B7013770ECB}" type="slidenum">
              <a:rPr lang="en-US" smtClean="0"/>
              <a:t>‹#›</a:t>
            </a:fld>
            <a:endParaRPr lang="en-US"/>
          </a:p>
        </p:txBody>
      </p:sp>
    </p:spTree>
    <p:extLst>
      <p:ext uri="{BB962C8B-B14F-4D97-AF65-F5344CB8AC3E}">
        <p14:creationId xmlns:p14="http://schemas.microsoft.com/office/powerpoint/2010/main" val="3811509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E72479-2D3C-48E3-8D9A-232CE33D1F51}" type="datetimeFigureOut">
              <a:rPr lang="en-US" smtClean="0"/>
              <a:t>10/27/2017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F8CF89-3C48-474F-A221-0B7013770ECB}" type="slidenum">
              <a:rPr lang="en-US" smtClean="0"/>
              <a:t>‹#›</a:t>
            </a:fld>
            <a:endParaRPr lang="en-US"/>
          </a:p>
        </p:txBody>
      </p:sp>
    </p:spTree>
    <p:extLst>
      <p:ext uri="{BB962C8B-B14F-4D97-AF65-F5344CB8AC3E}">
        <p14:creationId xmlns:p14="http://schemas.microsoft.com/office/powerpoint/2010/main" val="69318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72479-2D3C-48E3-8D9A-232CE33D1F51}" type="datetimeFigureOut">
              <a:rPr lang="en-US" smtClean="0"/>
              <a:t>10/27/2017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F8CF89-3C48-474F-A221-0B7013770ECB}" type="slidenum">
              <a:rPr lang="en-US" smtClean="0"/>
              <a:t>‹#›</a:t>
            </a:fld>
            <a:endParaRPr lang="en-US"/>
          </a:p>
        </p:txBody>
      </p:sp>
    </p:spTree>
    <p:extLst>
      <p:ext uri="{BB962C8B-B14F-4D97-AF65-F5344CB8AC3E}">
        <p14:creationId xmlns:p14="http://schemas.microsoft.com/office/powerpoint/2010/main" val="124966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E72479-2D3C-48E3-8D9A-232CE33D1F51}"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8CF89-3C48-474F-A221-0B7013770ECB}" type="slidenum">
              <a:rPr lang="en-US" smtClean="0"/>
              <a:t>‹#›</a:t>
            </a:fld>
            <a:endParaRPr lang="en-US"/>
          </a:p>
        </p:txBody>
      </p:sp>
    </p:spTree>
    <p:extLst>
      <p:ext uri="{BB962C8B-B14F-4D97-AF65-F5344CB8AC3E}">
        <p14:creationId xmlns:p14="http://schemas.microsoft.com/office/powerpoint/2010/main" val="279229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E72479-2D3C-48E3-8D9A-232CE33D1F51}"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8CF89-3C48-474F-A221-0B7013770ECB}" type="slidenum">
              <a:rPr lang="en-US" smtClean="0"/>
              <a:t>‹#›</a:t>
            </a:fld>
            <a:endParaRPr lang="en-US"/>
          </a:p>
        </p:txBody>
      </p:sp>
    </p:spTree>
    <p:extLst>
      <p:ext uri="{BB962C8B-B14F-4D97-AF65-F5344CB8AC3E}">
        <p14:creationId xmlns:p14="http://schemas.microsoft.com/office/powerpoint/2010/main" val="138749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72479-2D3C-48E3-8D9A-232CE33D1F51}" type="datetimeFigureOut">
              <a:rPr lang="en-US" smtClean="0"/>
              <a:t>10/27/2017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8CF89-3C48-474F-A221-0B7013770ECB}" type="slidenum">
              <a:rPr lang="en-US" smtClean="0"/>
              <a:t>‹#›</a:t>
            </a:fld>
            <a:endParaRPr lang="en-US"/>
          </a:p>
        </p:txBody>
      </p:sp>
    </p:spTree>
    <p:extLst>
      <p:ext uri="{BB962C8B-B14F-4D97-AF65-F5344CB8AC3E}">
        <p14:creationId xmlns:p14="http://schemas.microsoft.com/office/powerpoint/2010/main" val="3835984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download/details.aspx?id=8109" TargetMode="External"/><Relationship Id="rId2" Type="http://schemas.openxmlformats.org/officeDocument/2006/relationships/hyperlink" Target="https://www.microsoft.com/en-us/download/details.aspx?id=40784"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NIMH </a:t>
            </a:r>
            <a:r>
              <a:rPr lang="en-US" dirty="0" err="1"/>
              <a:t>MonkeyLogic</a:t>
            </a:r>
            <a:r>
              <a:rPr lang="en-US" dirty="0"/>
              <a:t> 2</a:t>
            </a:r>
          </a:p>
        </p:txBody>
      </p:sp>
      <p:sp>
        <p:nvSpPr>
          <p:cNvPr id="3" name="Subtitle 2"/>
          <p:cNvSpPr>
            <a:spLocks noGrp="1"/>
          </p:cNvSpPr>
          <p:nvPr>
            <p:ph type="subTitle" idx="1"/>
          </p:nvPr>
        </p:nvSpPr>
        <p:spPr/>
        <p:txBody>
          <a:bodyPr>
            <a:normAutofit fontScale="85000" lnSpcReduction="20000"/>
          </a:bodyPr>
          <a:lstStyle/>
          <a:p>
            <a:r>
              <a:rPr lang="en-US" dirty="0"/>
              <a:t>Jaewon Hwang</a:t>
            </a:r>
          </a:p>
          <a:p>
            <a:r>
              <a:rPr lang="en-US" dirty="0"/>
              <a:t>Staff Scientist</a:t>
            </a:r>
          </a:p>
          <a:p>
            <a:r>
              <a:rPr lang="en-US" dirty="0"/>
              <a:t>Laboratory of Neuropsychology</a:t>
            </a:r>
          </a:p>
          <a:p>
            <a:r>
              <a:rPr lang="en-US" dirty="0"/>
              <a:t>National Institute of Mental Health, NIH</a:t>
            </a:r>
          </a:p>
        </p:txBody>
      </p:sp>
    </p:spTree>
    <p:extLst>
      <p:ext uri="{BB962C8B-B14F-4D97-AF65-F5344CB8AC3E}">
        <p14:creationId xmlns:p14="http://schemas.microsoft.com/office/powerpoint/2010/main" val="1761326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6495048"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Features Introduced in NIMH </a:t>
            </a:r>
            <a:r>
              <a:rPr lang="en-US" sz="2400" u="sng" dirty="0" err="1">
                <a:effectLst>
                  <a:outerShdw blurRad="38100" dist="38100" dir="2700000" algn="tl">
                    <a:srgbClr val="000000">
                      <a:alpha val="43137"/>
                    </a:srgbClr>
                  </a:outerShdw>
                </a:effectLst>
              </a:rPr>
              <a:t>MonkeyLogic</a:t>
            </a:r>
            <a:r>
              <a:rPr lang="en-US" sz="2400" u="sng" dirty="0">
                <a:effectLst>
                  <a:outerShdw blurRad="38100" dist="38100" dir="2700000" algn="tl">
                    <a:srgbClr val="000000">
                      <a:alpha val="43137"/>
                    </a:srgbClr>
                  </a:outerShdw>
                </a:effectLst>
              </a:rPr>
              <a:t> 1 (3/3) </a:t>
            </a:r>
          </a:p>
        </p:txBody>
      </p:sp>
      <p:sp>
        <p:nvSpPr>
          <p:cNvPr id="4" name="TextBox 3"/>
          <p:cNvSpPr txBox="1"/>
          <p:nvPr/>
        </p:nvSpPr>
        <p:spPr>
          <a:xfrm>
            <a:off x="533400" y="1143000"/>
            <a:ext cx="8223085"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t>Each button is separately simulated by pressing the key 1-9 and 0. The button input is on while users hold the key press and becomes off as soon as the key is released, just like a real button.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a:t>
            </a:r>
            <a:r>
              <a:rPr lang="en-US" dirty="0" err="1"/>
              <a:t>AbsoluteTrialStartTime</a:t>
            </a:r>
            <a:r>
              <a:rPr lang="en-US" dirty="0"/>
              <a:t>” field in the BHV file stores the elapsed time from the start of Trial 1 in milliseconds. This is measured with tic/toc and more reliable than the system clock reading. The clock time checked at the beginning of each trial is stored in the “</a:t>
            </a:r>
            <a:r>
              <a:rPr lang="en-US" dirty="0" err="1"/>
              <a:t>TrialDateTime</a:t>
            </a:r>
            <a:r>
              <a:rPr lang="en-US" dirty="0"/>
              <a:t>” field instead.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User can manually correct eye drift by pressing the ‘C’ key during </a:t>
            </a:r>
            <a:r>
              <a:rPr lang="en-US" dirty="0" err="1"/>
              <a:t>eyejoytrack</a:t>
            </a:r>
            <a:r>
              <a:rPr lang="en-US" dirty="0"/>
              <a:t>() in the task. The ‘U’ key undoes the previous drift correction. You can do/undo multiple times. This manual correction works even when you are using the raw signals without calibration.</a:t>
            </a:r>
          </a:p>
        </p:txBody>
      </p:sp>
    </p:spTree>
    <p:extLst>
      <p:ext uri="{BB962C8B-B14F-4D97-AF65-F5344CB8AC3E}">
        <p14:creationId xmlns:p14="http://schemas.microsoft.com/office/powerpoint/2010/main" val="365756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2633028"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User Interface (1/4)</a:t>
            </a:r>
          </a:p>
        </p:txBody>
      </p:sp>
      <p:sp>
        <p:nvSpPr>
          <p:cNvPr id="16" name="TextBox 15"/>
          <p:cNvSpPr txBox="1"/>
          <p:nvPr/>
        </p:nvSpPr>
        <p:spPr>
          <a:xfrm>
            <a:off x="457201" y="1066800"/>
            <a:ext cx="5562599" cy="5539978"/>
          </a:xfrm>
          <a:prstGeom prst="rect">
            <a:avLst/>
          </a:prstGeom>
          <a:noFill/>
        </p:spPr>
        <p:txBody>
          <a:bodyPr wrap="square" rtlCol="0">
            <a:spAutoFit/>
          </a:bodyPr>
          <a:lstStyle/>
          <a:p>
            <a:pPr>
              <a:spcBef>
                <a:spcPts val="1400"/>
              </a:spcBef>
            </a:pPr>
            <a:r>
              <a:rPr lang="en-US" b="1" dirty="0"/>
              <a:t>1.</a:t>
            </a:r>
            <a:r>
              <a:rPr lang="en-US" dirty="0"/>
              <a:t> Centralized display for all error messages and </a:t>
            </a:r>
            <a:br>
              <a:rPr lang="en-US" dirty="0"/>
            </a:br>
            <a:r>
              <a:rPr lang="en-US" dirty="0"/>
              <a:t>    notifications.</a:t>
            </a:r>
          </a:p>
          <a:p>
            <a:pPr>
              <a:spcBef>
                <a:spcPts val="1400"/>
              </a:spcBef>
            </a:pPr>
            <a:r>
              <a:rPr lang="en-US" b="1" dirty="0"/>
              <a:t>2.</a:t>
            </a:r>
            <a:r>
              <a:rPr lang="en-US" dirty="0"/>
              <a:t> Online manual for the conditions file</a:t>
            </a:r>
          </a:p>
          <a:p>
            <a:pPr>
              <a:spcBef>
                <a:spcPts val="1400"/>
              </a:spcBef>
            </a:pPr>
            <a:r>
              <a:rPr lang="en-US" b="1" dirty="0"/>
              <a:t>3.</a:t>
            </a:r>
            <a:r>
              <a:rPr lang="en-US" dirty="0"/>
              <a:t> Edit button for the selected conditions file</a:t>
            </a:r>
          </a:p>
          <a:p>
            <a:pPr>
              <a:spcBef>
                <a:spcPts val="1400"/>
              </a:spcBef>
            </a:pPr>
            <a:r>
              <a:rPr lang="en-US" b="1" dirty="0"/>
              <a:t>4.</a:t>
            </a:r>
            <a:r>
              <a:rPr lang="en-US" dirty="0"/>
              <a:t> Whether to count only correct trials can be set</a:t>
            </a:r>
            <a:br>
              <a:rPr lang="en-US" dirty="0"/>
            </a:br>
            <a:r>
              <a:rPr lang="en-US" dirty="0"/>
              <a:t>    for each block individually.</a:t>
            </a:r>
          </a:p>
          <a:p>
            <a:pPr>
              <a:spcBef>
                <a:spcPts val="1400"/>
              </a:spcBef>
            </a:pPr>
            <a:r>
              <a:rPr lang="en-US" b="1" dirty="0"/>
              <a:t>5.</a:t>
            </a:r>
            <a:r>
              <a:rPr lang="en-US" dirty="0"/>
              <a:t> Button to the timing file online manual</a:t>
            </a:r>
          </a:p>
          <a:p>
            <a:pPr>
              <a:spcBef>
                <a:spcPts val="1400"/>
              </a:spcBef>
            </a:pPr>
            <a:r>
              <a:rPr lang="en-US" b="1" dirty="0"/>
              <a:t>6.</a:t>
            </a:r>
            <a:r>
              <a:rPr lang="en-US" dirty="0"/>
              <a:t> </a:t>
            </a:r>
            <a:r>
              <a:rPr lang="en-US" u="sng" dirty="0"/>
              <a:t>Customizable default data filename</a:t>
            </a:r>
            <a:endParaRPr lang="en-US" dirty="0"/>
          </a:p>
          <a:p>
            <a:pPr>
              <a:spcBef>
                <a:spcPts val="1400"/>
              </a:spcBef>
            </a:pPr>
            <a:r>
              <a:rPr lang="en-US" b="1" dirty="0"/>
              <a:t>7.</a:t>
            </a:r>
            <a:r>
              <a:rPr lang="en-US" dirty="0"/>
              <a:t> </a:t>
            </a:r>
            <a:r>
              <a:rPr lang="en-US" u="sng" dirty="0"/>
              <a:t>New data format: bhv2 and h5</a:t>
            </a:r>
            <a:br>
              <a:rPr lang="en-US" u="sng" dirty="0"/>
            </a:br>
            <a:r>
              <a:rPr lang="en-US" sz="1400" dirty="0"/>
              <a:t>    </a:t>
            </a:r>
            <a:r>
              <a:rPr lang="en-US" sz="1200" dirty="0"/>
              <a:t>- Both formats save/restore workspace variables as they are. There is no need to</a:t>
            </a:r>
            <a:br>
              <a:rPr lang="en-US" sz="1200" dirty="0"/>
            </a:br>
            <a:r>
              <a:rPr lang="en-US" sz="1200" dirty="0"/>
              <a:t>       modify the code when the data structure changes.</a:t>
            </a:r>
            <a:br>
              <a:rPr lang="en-US" sz="1200" dirty="0"/>
            </a:br>
            <a:r>
              <a:rPr lang="en-US" sz="1200" dirty="0"/>
              <a:t>     - bhv2 is a private binary format based on a simple recursive algorithm. Although it</a:t>
            </a:r>
            <a:br>
              <a:rPr lang="en-US" sz="1200" dirty="0"/>
            </a:br>
            <a:r>
              <a:rPr lang="en-US" sz="1200" dirty="0"/>
              <a:t>       is not supported in any other software, you can easily write your own reader.</a:t>
            </a:r>
            <a:br>
              <a:rPr lang="en-US" sz="1200" dirty="0"/>
            </a:br>
            <a:r>
              <a:rPr lang="en-US" sz="1200" dirty="0"/>
              <a:t>     - h5 is a file extension for the HDF5 format. HDF5 is supported by many</a:t>
            </a:r>
            <a:br>
              <a:rPr lang="en-US" sz="1200" dirty="0"/>
            </a:br>
            <a:r>
              <a:rPr lang="en-US" sz="1200" dirty="0"/>
              <a:t>       commercial and non-commercial software, but it produces a bit larger files</a:t>
            </a:r>
            <a:br>
              <a:rPr lang="en-US" sz="1200" dirty="0"/>
            </a:br>
            <a:r>
              <a:rPr lang="en-US" sz="1200" dirty="0"/>
              <a:t>       than bhv2 and the I/O speed is also slower (especially for reading).</a:t>
            </a:r>
            <a:br>
              <a:rPr lang="en-US" sz="1200" dirty="0"/>
            </a:br>
            <a:r>
              <a:rPr lang="en-US" sz="1200" dirty="0"/>
              <a:t>     - </a:t>
            </a:r>
            <a:r>
              <a:rPr lang="en-US" sz="1200" dirty="0" err="1"/>
              <a:t>mlread.m</a:t>
            </a:r>
            <a:r>
              <a:rPr lang="en-US" sz="1200" dirty="0"/>
              <a:t> included in </a:t>
            </a:r>
            <a:r>
              <a:rPr lang="en-US" sz="1200" dirty="0" err="1"/>
              <a:t>MonkeyLogic</a:t>
            </a:r>
            <a:r>
              <a:rPr lang="en-US" sz="1200" dirty="0"/>
              <a:t> 2 provides one single read interface for</a:t>
            </a:r>
            <a:br>
              <a:rPr lang="en-US" sz="1200" dirty="0"/>
            </a:br>
            <a:r>
              <a:rPr lang="en-US" sz="1200" dirty="0"/>
              <a:t>       both formats. Type help </a:t>
            </a:r>
            <a:r>
              <a:rPr lang="en-US" sz="1200" dirty="0" err="1"/>
              <a:t>mlread</a:t>
            </a:r>
            <a:r>
              <a:rPr lang="en-US" sz="1200" dirty="0"/>
              <a:t> on the MATLAB command window for details.</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5410200"/>
            <a:ext cx="294322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799" y="245337"/>
            <a:ext cx="2943225"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259441" y="106392"/>
            <a:ext cx="383438" cy="400110"/>
          </a:xfrm>
          <a:prstGeom prst="rect">
            <a:avLst/>
          </a:prstGeom>
          <a:noFill/>
        </p:spPr>
        <p:txBody>
          <a:bodyPr wrap="none" rtlCol="0">
            <a:spAutoFit/>
          </a:bodyPr>
          <a:lstStyle/>
          <a:p>
            <a:r>
              <a:rPr lang="en-US" sz="2000" b="1" dirty="0">
                <a:solidFill>
                  <a:srgbClr val="FF0000"/>
                </a:solidFill>
              </a:rPr>
              <a:t>1.</a:t>
            </a:r>
          </a:p>
        </p:txBody>
      </p:sp>
      <p:sp>
        <p:nvSpPr>
          <p:cNvPr id="15" name="TextBox 14"/>
          <p:cNvSpPr txBox="1"/>
          <p:nvPr/>
        </p:nvSpPr>
        <p:spPr>
          <a:xfrm>
            <a:off x="8143774" y="1434861"/>
            <a:ext cx="383438" cy="400110"/>
          </a:xfrm>
          <a:prstGeom prst="rect">
            <a:avLst/>
          </a:prstGeom>
          <a:noFill/>
        </p:spPr>
        <p:txBody>
          <a:bodyPr wrap="none" rtlCol="0">
            <a:spAutoFit/>
          </a:bodyPr>
          <a:lstStyle/>
          <a:p>
            <a:r>
              <a:rPr lang="en-US" sz="2000" b="1" dirty="0">
                <a:solidFill>
                  <a:srgbClr val="FF0000"/>
                </a:solidFill>
              </a:rPr>
              <a:t>2.</a:t>
            </a:r>
          </a:p>
        </p:txBody>
      </p:sp>
      <p:sp>
        <p:nvSpPr>
          <p:cNvPr id="22" name="TextBox 21"/>
          <p:cNvSpPr txBox="1"/>
          <p:nvPr/>
        </p:nvSpPr>
        <p:spPr>
          <a:xfrm>
            <a:off x="8150962" y="1657290"/>
            <a:ext cx="383438" cy="400110"/>
          </a:xfrm>
          <a:prstGeom prst="rect">
            <a:avLst/>
          </a:prstGeom>
          <a:noFill/>
        </p:spPr>
        <p:txBody>
          <a:bodyPr wrap="none" rtlCol="0">
            <a:spAutoFit/>
          </a:bodyPr>
          <a:lstStyle/>
          <a:p>
            <a:r>
              <a:rPr lang="en-US" sz="2000" b="1" dirty="0">
                <a:solidFill>
                  <a:srgbClr val="FF0000"/>
                </a:solidFill>
              </a:rPr>
              <a:t>3.</a:t>
            </a:r>
          </a:p>
        </p:txBody>
      </p:sp>
      <p:sp>
        <p:nvSpPr>
          <p:cNvPr id="23" name="TextBox 22"/>
          <p:cNvSpPr txBox="1"/>
          <p:nvPr/>
        </p:nvSpPr>
        <p:spPr>
          <a:xfrm>
            <a:off x="6418480" y="3733800"/>
            <a:ext cx="383438" cy="400110"/>
          </a:xfrm>
          <a:prstGeom prst="rect">
            <a:avLst/>
          </a:prstGeom>
          <a:noFill/>
        </p:spPr>
        <p:txBody>
          <a:bodyPr wrap="none" rtlCol="0">
            <a:spAutoFit/>
          </a:bodyPr>
          <a:lstStyle/>
          <a:p>
            <a:r>
              <a:rPr lang="en-US" sz="2000" b="1" dirty="0">
                <a:solidFill>
                  <a:srgbClr val="FF0000"/>
                </a:solidFill>
              </a:rPr>
              <a:t>4.</a:t>
            </a:r>
          </a:p>
        </p:txBody>
      </p:sp>
      <p:sp>
        <p:nvSpPr>
          <p:cNvPr id="24" name="TextBox 23"/>
          <p:cNvSpPr txBox="1"/>
          <p:nvPr/>
        </p:nvSpPr>
        <p:spPr>
          <a:xfrm>
            <a:off x="8150962" y="4705290"/>
            <a:ext cx="383438" cy="400110"/>
          </a:xfrm>
          <a:prstGeom prst="rect">
            <a:avLst/>
          </a:prstGeom>
          <a:noFill/>
        </p:spPr>
        <p:txBody>
          <a:bodyPr wrap="none" rtlCol="0">
            <a:spAutoFit/>
          </a:bodyPr>
          <a:lstStyle/>
          <a:p>
            <a:r>
              <a:rPr lang="en-US" sz="2000" b="1" dirty="0">
                <a:solidFill>
                  <a:srgbClr val="FF0000"/>
                </a:solidFill>
              </a:rPr>
              <a:t>5.</a:t>
            </a:r>
          </a:p>
        </p:txBody>
      </p:sp>
      <p:sp>
        <p:nvSpPr>
          <p:cNvPr id="25" name="TextBox 24"/>
          <p:cNvSpPr txBox="1"/>
          <p:nvPr/>
        </p:nvSpPr>
        <p:spPr>
          <a:xfrm>
            <a:off x="5788762" y="5410200"/>
            <a:ext cx="383438" cy="400110"/>
          </a:xfrm>
          <a:prstGeom prst="rect">
            <a:avLst/>
          </a:prstGeom>
          <a:noFill/>
        </p:spPr>
        <p:txBody>
          <a:bodyPr wrap="none" rtlCol="0">
            <a:spAutoFit/>
          </a:bodyPr>
          <a:lstStyle/>
          <a:p>
            <a:r>
              <a:rPr lang="en-US" sz="2000" b="1" dirty="0">
                <a:solidFill>
                  <a:srgbClr val="FF0000"/>
                </a:solidFill>
              </a:rPr>
              <a:t>6.</a:t>
            </a:r>
          </a:p>
        </p:txBody>
      </p:sp>
      <p:sp>
        <p:nvSpPr>
          <p:cNvPr id="26" name="TextBox 25"/>
          <p:cNvSpPr txBox="1"/>
          <p:nvPr/>
        </p:nvSpPr>
        <p:spPr>
          <a:xfrm>
            <a:off x="5780146" y="5878902"/>
            <a:ext cx="383438" cy="400110"/>
          </a:xfrm>
          <a:prstGeom prst="rect">
            <a:avLst/>
          </a:prstGeom>
          <a:noFill/>
        </p:spPr>
        <p:txBody>
          <a:bodyPr wrap="none" rtlCol="0">
            <a:spAutoFit/>
          </a:bodyPr>
          <a:lstStyle/>
          <a:p>
            <a:r>
              <a:rPr lang="en-US" sz="2000" b="1" dirty="0">
                <a:solidFill>
                  <a:srgbClr val="FF0000"/>
                </a:solidFill>
              </a:rPr>
              <a:t>7.</a:t>
            </a:r>
          </a:p>
        </p:txBody>
      </p:sp>
    </p:spTree>
    <p:extLst>
      <p:ext uri="{BB962C8B-B14F-4D97-AF65-F5344CB8AC3E}">
        <p14:creationId xmlns:p14="http://schemas.microsoft.com/office/powerpoint/2010/main" val="3017545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381000"/>
            <a:ext cx="2608984"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User Interface (2/4)</a:t>
            </a:r>
          </a:p>
        </p:txBody>
      </p:sp>
      <p:sp>
        <p:nvSpPr>
          <p:cNvPr id="4" name="TextBox 3"/>
          <p:cNvSpPr txBox="1"/>
          <p:nvPr/>
        </p:nvSpPr>
        <p:spPr>
          <a:xfrm>
            <a:off x="304800" y="1066800"/>
            <a:ext cx="5925948" cy="4826962"/>
          </a:xfrm>
          <a:prstGeom prst="rect">
            <a:avLst/>
          </a:prstGeom>
          <a:noFill/>
        </p:spPr>
        <p:txBody>
          <a:bodyPr wrap="square" rtlCol="0">
            <a:spAutoFit/>
          </a:bodyPr>
          <a:lstStyle/>
          <a:p>
            <a:pPr>
              <a:spcBef>
                <a:spcPts val="1400"/>
              </a:spcBef>
            </a:pPr>
            <a:r>
              <a:rPr lang="en-US" b="1" dirty="0"/>
              <a:t>8.</a:t>
            </a:r>
            <a:r>
              <a:rPr lang="en-US" dirty="0"/>
              <a:t> </a:t>
            </a:r>
            <a:r>
              <a:rPr lang="en-US" u="sng" dirty="0"/>
              <a:t>Pop-up tooltips</a:t>
            </a:r>
            <a:r>
              <a:rPr lang="en-US" dirty="0"/>
              <a:t> on most of the UI components</a:t>
            </a:r>
          </a:p>
          <a:p>
            <a:pPr>
              <a:spcBef>
                <a:spcPts val="1400"/>
              </a:spcBef>
            </a:pPr>
            <a:r>
              <a:rPr lang="en-US" b="1" dirty="0"/>
              <a:t>9.</a:t>
            </a:r>
            <a:r>
              <a:rPr lang="en-US" dirty="0"/>
              <a:t> Latency test that does not require hardware</a:t>
            </a:r>
            <a:br>
              <a:rPr lang="en-US" dirty="0"/>
            </a:br>
            <a:r>
              <a:rPr lang="en-US" dirty="0"/>
              <a:t>   configuration</a:t>
            </a:r>
          </a:p>
          <a:p>
            <a:pPr>
              <a:spcBef>
                <a:spcPts val="1400"/>
              </a:spcBef>
            </a:pPr>
            <a:r>
              <a:rPr lang="en-US" b="1" dirty="0"/>
              <a:t>10.</a:t>
            </a:r>
            <a:r>
              <a:rPr lang="en-US" dirty="0"/>
              <a:t> Fallback window that can substitute for the subject screen</a:t>
            </a:r>
            <a:br>
              <a:rPr lang="en-US" dirty="0"/>
            </a:br>
            <a:r>
              <a:rPr lang="en-US" dirty="0"/>
              <a:t>   </a:t>
            </a:r>
            <a:r>
              <a:rPr lang="en-US" sz="1400" dirty="0"/>
              <a:t>- The contents of the subject screen can be presented in a window</a:t>
            </a:r>
            <a:br>
              <a:rPr lang="en-US" sz="1400" dirty="0"/>
            </a:br>
            <a:r>
              <a:rPr lang="en-US" sz="1400" dirty="0"/>
              <a:t>      so that </a:t>
            </a:r>
            <a:r>
              <a:rPr lang="en-US" sz="1400" u="sng" dirty="0" err="1"/>
              <a:t>MonkeyLogic</a:t>
            </a:r>
            <a:r>
              <a:rPr lang="en-US" sz="1400" u="sng" dirty="0"/>
              <a:t> can be run just with one monitor</a:t>
            </a:r>
            <a:r>
              <a:rPr lang="en-US" sz="1400" dirty="0"/>
              <a:t>.</a:t>
            </a:r>
          </a:p>
          <a:p>
            <a:pPr>
              <a:spcBef>
                <a:spcPts val="1400"/>
              </a:spcBef>
            </a:pPr>
            <a:r>
              <a:rPr lang="en-US" b="1" dirty="0"/>
              <a:t>11.</a:t>
            </a:r>
            <a:r>
              <a:rPr lang="en-US" dirty="0"/>
              <a:t> The use of the fallback window can be forced</a:t>
            </a:r>
            <a:br>
              <a:rPr lang="en-US" dirty="0"/>
            </a:br>
            <a:r>
              <a:rPr lang="en-US" dirty="0"/>
              <a:t>   </a:t>
            </a:r>
            <a:r>
              <a:rPr lang="en-US" sz="1200" dirty="0"/>
              <a:t>- </a:t>
            </a:r>
            <a:r>
              <a:rPr lang="en-US" sz="1400" dirty="0"/>
              <a:t>This is useful to </a:t>
            </a:r>
            <a:r>
              <a:rPr lang="en-US" sz="1400" u="sng" dirty="0"/>
              <a:t>create the subject screen across multiple</a:t>
            </a:r>
            <a:br>
              <a:rPr lang="en-US" sz="1400" u="sng" dirty="0"/>
            </a:br>
            <a:r>
              <a:rPr lang="en-US" sz="1400" dirty="0"/>
              <a:t>      </a:t>
            </a:r>
            <a:r>
              <a:rPr lang="en-US" sz="1400" u="sng" dirty="0"/>
              <a:t>monitors</a:t>
            </a:r>
            <a:r>
              <a:rPr lang="en-US" sz="1400" dirty="0"/>
              <a:t>. There can be some conditions and limitations.</a:t>
            </a:r>
          </a:p>
          <a:p>
            <a:pPr>
              <a:spcBef>
                <a:spcPts val="1400"/>
              </a:spcBef>
            </a:pPr>
            <a:r>
              <a:rPr lang="en-US" b="1" dirty="0"/>
              <a:t>12.</a:t>
            </a:r>
            <a:r>
              <a:rPr lang="en-US" dirty="0"/>
              <a:t> The wait time for screen flips is adjustable.</a:t>
            </a:r>
          </a:p>
          <a:p>
            <a:pPr>
              <a:spcBef>
                <a:spcPts val="1400"/>
              </a:spcBef>
            </a:pPr>
            <a:r>
              <a:rPr lang="en-US" b="1" dirty="0"/>
              <a:t>13. </a:t>
            </a:r>
            <a:r>
              <a:rPr lang="en-US" u="sng" dirty="0"/>
              <a:t>The circle sizes are all in radius in NIMH ML 2</a:t>
            </a:r>
            <a:r>
              <a:rPr lang="en-US" dirty="0"/>
              <a:t>.</a:t>
            </a:r>
          </a:p>
          <a:p>
            <a:pPr>
              <a:spcBef>
                <a:spcPts val="1400"/>
              </a:spcBef>
            </a:pPr>
            <a:r>
              <a:rPr lang="en-US" b="1" dirty="0"/>
              <a:t>14. </a:t>
            </a:r>
            <a:r>
              <a:rPr lang="en-US" dirty="0"/>
              <a:t>Touchscreen tracer</a:t>
            </a:r>
          </a:p>
          <a:p>
            <a:pPr>
              <a:spcBef>
                <a:spcPts val="1400"/>
              </a:spcBef>
            </a:pPr>
            <a:r>
              <a:rPr lang="en-US" b="1" dirty="0"/>
              <a:t>15. </a:t>
            </a:r>
            <a:r>
              <a:rPr lang="en-US" dirty="0"/>
              <a:t>Transparent image by </a:t>
            </a:r>
            <a:r>
              <a:rPr lang="en-US" u="sng" dirty="0"/>
              <a:t>alpha blending</a:t>
            </a:r>
            <a:r>
              <a:rPr lang="en-US" dirty="0"/>
              <a:t> (PNG format)</a:t>
            </a:r>
          </a:p>
        </p:txBody>
      </p:sp>
      <p:grpSp>
        <p:nvGrpSpPr>
          <p:cNvPr id="12" name="Group 11"/>
          <p:cNvGrpSpPr/>
          <p:nvPr/>
        </p:nvGrpSpPr>
        <p:grpSpPr>
          <a:xfrm>
            <a:off x="5867400" y="581640"/>
            <a:ext cx="3048000" cy="5762625"/>
            <a:chOff x="5724525" y="581640"/>
            <a:chExt cx="3048000" cy="576262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581640"/>
              <a:ext cx="2752725" cy="576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124755" y="1102743"/>
              <a:ext cx="383438" cy="400110"/>
            </a:xfrm>
            <a:prstGeom prst="rect">
              <a:avLst/>
            </a:prstGeom>
            <a:noFill/>
          </p:spPr>
          <p:txBody>
            <a:bodyPr wrap="none" rtlCol="0">
              <a:spAutoFit/>
            </a:bodyPr>
            <a:lstStyle/>
            <a:p>
              <a:r>
                <a:rPr lang="en-US" sz="2000" b="1" dirty="0">
                  <a:solidFill>
                    <a:srgbClr val="FF0000"/>
                  </a:solidFill>
                </a:rPr>
                <a:t>8.</a:t>
              </a:r>
            </a:p>
          </p:txBody>
        </p:sp>
        <p:sp>
          <p:nvSpPr>
            <p:cNvPr id="5" name="TextBox 4"/>
            <p:cNvSpPr txBox="1"/>
            <p:nvPr/>
          </p:nvSpPr>
          <p:spPr>
            <a:xfrm>
              <a:off x="7636600" y="1443335"/>
              <a:ext cx="383438" cy="400110"/>
            </a:xfrm>
            <a:prstGeom prst="rect">
              <a:avLst/>
            </a:prstGeom>
            <a:noFill/>
          </p:spPr>
          <p:txBody>
            <a:bodyPr wrap="none" rtlCol="0">
              <a:spAutoFit/>
            </a:bodyPr>
            <a:lstStyle/>
            <a:p>
              <a:r>
                <a:rPr lang="en-US" sz="2000" b="1" dirty="0">
                  <a:solidFill>
                    <a:srgbClr val="FF0000"/>
                  </a:solidFill>
                </a:rPr>
                <a:t>9.</a:t>
              </a:r>
            </a:p>
          </p:txBody>
        </p:sp>
        <p:sp>
          <p:nvSpPr>
            <p:cNvPr id="6" name="TextBox 5"/>
            <p:cNvSpPr txBox="1"/>
            <p:nvPr/>
          </p:nvSpPr>
          <p:spPr>
            <a:xfrm>
              <a:off x="5726354" y="3012056"/>
              <a:ext cx="513282" cy="400110"/>
            </a:xfrm>
            <a:prstGeom prst="rect">
              <a:avLst/>
            </a:prstGeom>
            <a:noFill/>
          </p:spPr>
          <p:txBody>
            <a:bodyPr wrap="none" rtlCol="0">
              <a:spAutoFit/>
            </a:bodyPr>
            <a:lstStyle/>
            <a:p>
              <a:r>
                <a:rPr lang="en-US" sz="2000" b="1" dirty="0">
                  <a:solidFill>
                    <a:srgbClr val="FF0000"/>
                  </a:solidFill>
                </a:rPr>
                <a:t>10.</a:t>
              </a:r>
            </a:p>
          </p:txBody>
        </p:sp>
        <p:sp>
          <p:nvSpPr>
            <p:cNvPr id="7" name="TextBox 6"/>
            <p:cNvSpPr txBox="1"/>
            <p:nvPr/>
          </p:nvSpPr>
          <p:spPr>
            <a:xfrm>
              <a:off x="5724525" y="3255123"/>
              <a:ext cx="513282" cy="400110"/>
            </a:xfrm>
            <a:prstGeom prst="rect">
              <a:avLst/>
            </a:prstGeom>
            <a:noFill/>
          </p:spPr>
          <p:txBody>
            <a:bodyPr wrap="none" rtlCol="0">
              <a:spAutoFit/>
            </a:bodyPr>
            <a:lstStyle/>
            <a:p>
              <a:r>
                <a:rPr lang="en-US" sz="2000" b="1" dirty="0">
                  <a:solidFill>
                    <a:srgbClr val="FF0000"/>
                  </a:solidFill>
                </a:rPr>
                <a:t>11.</a:t>
              </a:r>
            </a:p>
          </p:txBody>
        </p:sp>
        <p:sp>
          <p:nvSpPr>
            <p:cNvPr id="8" name="TextBox 7"/>
            <p:cNvSpPr txBox="1"/>
            <p:nvPr/>
          </p:nvSpPr>
          <p:spPr>
            <a:xfrm>
              <a:off x="5727399" y="3505290"/>
              <a:ext cx="513282" cy="400110"/>
            </a:xfrm>
            <a:prstGeom prst="rect">
              <a:avLst/>
            </a:prstGeom>
            <a:noFill/>
          </p:spPr>
          <p:txBody>
            <a:bodyPr wrap="none" rtlCol="0">
              <a:spAutoFit/>
            </a:bodyPr>
            <a:lstStyle/>
            <a:p>
              <a:r>
                <a:rPr lang="en-US" sz="2000" b="1" dirty="0">
                  <a:solidFill>
                    <a:srgbClr val="FF0000"/>
                  </a:solidFill>
                </a:rPr>
                <a:t>12.</a:t>
              </a:r>
            </a:p>
          </p:txBody>
        </p:sp>
        <p:sp>
          <p:nvSpPr>
            <p:cNvPr id="9" name="TextBox 8"/>
            <p:cNvSpPr txBox="1"/>
            <p:nvPr/>
          </p:nvSpPr>
          <p:spPr>
            <a:xfrm>
              <a:off x="7829370" y="4307037"/>
              <a:ext cx="513282" cy="400110"/>
            </a:xfrm>
            <a:prstGeom prst="rect">
              <a:avLst/>
            </a:prstGeom>
            <a:noFill/>
          </p:spPr>
          <p:txBody>
            <a:bodyPr wrap="none" rtlCol="0">
              <a:spAutoFit/>
            </a:bodyPr>
            <a:lstStyle/>
            <a:p>
              <a:r>
                <a:rPr lang="en-US" sz="2000" b="1" dirty="0">
                  <a:solidFill>
                    <a:srgbClr val="FF0000"/>
                  </a:solidFill>
                </a:rPr>
                <a:t>13.</a:t>
              </a:r>
            </a:p>
          </p:txBody>
        </p:sp>
        <p:sp>
          <p:nvSpPr>
            <p:cNvPr id="10" name="TextBox 9"/>
            <p:cNvSpPr txBox="1"/>
            <p:nvPr/>
          </p:nvSpPr>
          <p:spPr>
            <a:xfrm>
              <a:off x="5740777" y="5402592"/>
              <a:ext cx="513282" cy="400110"/>
            </a:xfrm>
            <a:prstGeom prst="rect">
              <a:avLst/>
            </a:prstGeom>
            <a:noFill/>
          </p:spPr>
          <p:txBody>
            <a:bodyPr wrap="none" rtlCol="0">
              <a:spAutoFit/>
            </a:bodyPr>
            <a:lstStyle/>
            <a:p>
              <a:r>
                <a:rPr lang="en-US" sz="2000" b="1" dirty="0">
                  <a:solidFill>
                    <a:srgbClr val="FF0000"/>
                  </a:solidFill>
                </a:rPr>
                <a:t>14.</a:t>
              </a:r>
            </a:p>
          </p:txBody>
        </p:sp>
        <p:sp>
          <p:nvSpPr>
            <p:cNvPr id="11" name="TextBox 10"/>
            <p:cNvSpPr txBox="1"/>
            <p:nvPr/>
          </p:nvSpPr>
          <p:spPr>
            <a:xfrm>
              <a:off x="6940299" y="5391090"/>
              <a:ext cx="513282" cy="400110"/>
            </a:xfrm>
            <a:prstGeom prst="rect">
              <a:avLst/>
            </a:prstGeom>
            <a:noFill/>
          </p:spPr>
          <p:txBody>
            <a:bodyPr wrap="none" rtlCol="0">
              <a:spAutoFit/>
            </a:bodyPr>
            <a:lstStyle/>
            <a:p>
              <a:r>
                <a:rPr lang="en-US" sz="2000" b="1" dirty="0">
                  <a:solidFill>
                    <a:srgbClr val="FF0000"/>
                  </a:solidFill>
                </a:rPr>
                <a:t>15.</a:t>
              </a:r>
            </a:p>
          </p:txBody>
        </p:sp>
      </p:grpSp>
    </p:spTree>
    <p:extLst>
      <p:ext uri="{BB962C8B-B14F-4D97-AF65-F5344CB8AC3E}">
        <p14:creationId xmlns:p14="http://schemas.microsoft.com/office/powerpoint/2010/main" val="200572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2633028"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User Interface (3/4)</a:t>
            </a:r>
          </a:p>
        </p:txBody>
      </p:sp>
      <p:sp>
        <p:nvSpPr>
          <p:cNvPr id="16" name="TextBox 15"/>
          <p:cNvSpPr txBox="1"/>
          <p:nvPr/>
        </p:nvSpPr>
        <p:spPr>
          <a:xfrm>
            <a:off x="304800" y="1066800"/>
            <a:ext cx="5728478" cy="5119350"/>
          </a:xfrm>
          <a:prstGeom prst="rect">
            <a:avLst/>
          </a:prstGeom>
          <a:noFill/>
        </p:spPr>
        <p:txBody>
          <a:bodyPr wrap="square" rtlCol="0">
            <a:spAutoFit/>
          </a:bodyPr>
          <a:lstStyle/>
          <a:p>
            <a:pPr>
              <a:spcBef>
                <a:spcPts val="800"/>
              </a:spcBef>
            </a:pPr>
            <a:r>
              <a:rPr lang="en-US" b="1" dirty="0"/>
              <a:t>16.</a:t>
            </a:r>
            <a:r>
              <a:rPr lang="en-US" dirty="0"/>
              <a:t> </a:t>
            </a:r>
            <a:r>
              <a:rPr lang="en-US" u="sng" dirty="0"/>
              <a:t>Error-free DAQ setup</a:t>
            </a:r>
            <a:br>
              <a:rPr lang="en-US" dirty="0"/>
            </a:br>
            <a:r>
              <a:rPr lang="en-US" dirty="0"/>
              <a:t>   </a:t>
            </a:r>
            <a:r>
              <a:rPr lang="en-US" sz="1200" dirty="0"/>
              <a:t>- </a:t>
            </a:r>
            <a:r>
              <a:rPr lang="en-US" sz="1400" dirty="0"/>
              <a:t>Boards and subsystems that do not support the selected signal type</a:t>
            </a:r>
            <a:br>
              <a:rPr lang="en-US" sz="1400" dirty="0"/>
            </a:br>
            <a:r>
              <a:rPr lang="en-US" sz="1400" dirty="0"/>
              <a:t>      and channels/ports and lines assigned already are hidden from the UI.</a:t>
            </a:r>
          </a:p>
          <a:p>
            <a:pPr>
              <a:spcBef>
                <a:spcPts val="800"/>
              </a:spcBef>
            </a:pPr>
            <a:r>
              <a:rPr lang="en-US" b="1" dirty="0"/>
              <a:t>17.</a:t>
            </a:r>
            <a:r>
              <a:rPr lang="en-US" dirty="0"/>
              <a:t> </a:t>
            </a:r>
            <a:r>
              <a:rPr lang="en-US" u="sng" dirty="0"/>
              <a:t>Touchscreen support</a:t>
            </a:r>
          </a:p>
          <a:p>
            <a:pPr>
              <a:spcBef>
                <a:spcPts val="800"/>
              </a:spcBef>
            </a:pPr>
            <a:r>
              <a:rPr lang="en-US" b="1" dirty="0"/>
              <a:t>18.</a:t>
            </a:r>
            <a:r>
              <a:rPr lang="en-US" dirty="0"/>
              <a:t> USB/Serial joystick support</a:t>
            </a:r>
          </a:p>
          <a:p>
            <a:pPr>
              <a:spcBef>
                <a:spcPts val="800"/>
              </a:spcBef>
            </a:pPr>
            <a:r>
              <a:rPr lang="en-US" b="1" dirty="0"/>
              <a:t>19.</a:t>
            </a:r>
            <a:r>
              <a:rPr lang="en-US" dirty="0"/>
              <a:t> AI Sample rate affects only the data saved to the file.</a:t>
            </a:r>
            <a:br>
              <a:rPr lang="en-US" dirty="0"/>
            </a:br>
            <a:r>
              <a:rPr lang="en-US" dirty="0"/>
              <a:t>     </a:t>
            </a:r>
            <a:r>
              <a:rPr lang="en-US" sz="1400" dirty="0"/>
              <a:t>- The internal sampling rate is always 1 kHz for behavior monitoring.</a:t>
            </a:r>
            <a:br>
              <a:rPr lang="en-US" sz="1200" dirty="0"/>
            </a:br>
            <a:r>
              <a:rPr lang="en-US" b="1" dirty="0"/>
              <a:t>20.</a:t>
            </a:r>
            <a:r>
              <a:rPr lang="en-US" dirty="0"/>
              <a:t> Online smoothing of analog input signals</a:t>
            </a:r>
          </a:p>
          <a:p>
            <a:pPr>
              <a:spcBef>
                <a:spcPts val="800"/>
              </a:spcBef>
            </a:pPr>
            <a:r>
              <a:rPr lang="en-US" b="1" dirty="0"/>
              <a:t>21. </a:t>
            </a:r>
            <a:r>
              <a:rPr lang="en-US" dirty="0"/>
              <a:t>Reward function customization</a:t>
            </a:r>
            <a:br>
              <a:rPr lang="en-US" u="sng" dirty="0"/>
            </a:br>
            <a:r>
              <a:rPr lang="en-US" sz="1400" dirty="0"/>
              <a:t>     - Now </a:t>
            </a:r>
            <a:r>
              <a:rPr lang="en-US" sz="1400" u="sng" dirty="0"/>
              <a:t>multichannel reward devices</a:t>
            </a:r>
            <a:r>
              <a:rPr lang="en-US" sz="1400" dirty="0"/>
              <a:t> can be triggered via </a:t>
            </a:r>
            <a:r>
              <a:rPr lang="en-US" sz="1400" dirty="0" err="1"/>
              <a:t>goodmonkey</a:t>
            </a:r>
            <a:r>
              <a:rPr lang="en-US" sz="1400" dirty="0"/>
              <a:t>().</a:t>
            </a:r>
            <a:br>
              <a:rPr lang="en-US" sz="1200" dirty="0"/>
            </a:br>
            <a:r>
              <a:rPr lang="en-US" b="1" dirty="0"/>
              <a:t>22.</a:t>
            </a:r>
            <a:r>
              <a:rPr lang="en-US" dirty="0"/>
              <a:t> Edit button for the custom reward function</a:t>
            </a:r>
          </a:p>
          <a:p>
            <a:pPr>
              <a:spcBef>
                <a:spcPts val="800"/>
              </a:spcBef>
            </a:pPr>
            <a:r>
              <a:rPr lang="en-US" b="1" dirty="0"/>
              <a:t>23.</a:t>
            </a:r>
            <a:r>
              <a:rPr lang="en-US" dirty="0"/>
              <a:t> </a:t>
            </a:r>
            <a:r>
              <a:rPr lang="en-US" u="sng" dirty="0"/>
              <a:t>New strobe option</a:t>
            </a:r>
            <a:r>
              <a:rPr lang="en-US" dirty="0"/>
              <a:t> (“send and clear”) that does not</a:t>
            </a:r>
            <a:br>
              <a:rPr lang="en-US" dirty="0"/>
            </a:br>
            <a:r>
              <a:rPr lang="en-US" dirty="0"/>
              <a:t>      require Strobe Bit.</a:t>
            </a:r>
          </a:p>
          <a:p>
            <a:pPr>
              <a:spcBef>
                <a:spcPts val="800"/>
              </a:spcBef>
            </a:pPr>
            <a:r>
              <a:rPr lang="en-US" b="1" dirty="0"/>
              <a:t>24.</a:t>
            </a:r>
            <a:r>
              <a:rPr lang="en-US" dirty="0"/>
              <a:t> </a:t>
            </a:r>
            <a:r>
              <a:rPr lang="en-US" u="sng" dirty="0"/>
              <a:t>New calibration method option</a:t>
            </a:r>
            <a:r>
              <a:rPr lang="en-US" dirty="0"/>
              <a:t> (“Origin &amp; Gain”)</a:t>
            </a:r>
          </a:p>
          <a:p>
            <a:pPr>
              <a:spcBef>
                <a:spcPts val="800"/>
              </a:spcBef>
            </a:pPr>
            <a:r>
              <a:rPr lang="en-US" b="1" dirty="0"/>
              <a:t>25.</a:t>
            </a:r>
            <a:r>
              <a:rPr lang="en-US" dirty="0"/>
              <a:t> </a:t>
            </a:r>
            <a:r>
              <a:rPr lang="en-US" u="sng" dirty="0"/>
              <a:t>New drift correction method</a:t>
            </a:r>
            <a:r>
              <a:rPr lang="en-US" dirty="0"/>
              <a:t> that does not need</a:t>
            </a:r>
            <a:br>
              <a:rPr lang="en-US" dirty="0"/>
            </a:br>
            <a:r>
              <a:rPr lang="en-US" dirty="0"/>
              <a:t>      signal smoothing</a:t>
            </a:r>
          </a:p>
        </p:txBody>
      </p:sp>
      <p:grpSp>
        <p:nvGrpSpPr>
          <p:cNvPr id="3" name="Group 2"/>
          <p:cNvGrpSpPr/>
          <p:nvPr/>
        </p:nvGrpSpPr>
        <p:grpSpPr>
          <a:xfrm>
            <a:off x="5694861" y="609600"/>
            <a:ext cx="3220539" cy="5762625"/>
            <a:chOff x="5658918" y="609600"/>
            <a:chExt cx="3220539" cy="5762625"/>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707" y="609600"/>
              <a:ext cx="2952750" cy="576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153493" y="891396"/>
              <a:ext cx="513282" cy="400110"/>
            </a:xfrm>
            <a:prstGeom prst="rect">
              <a:avLst/>
            </a:prstGeom>
            <a:noFill/>
          </p:spPr>
          <p:txBody>
            <a:bodyPr wrap="none" rtlCol="0">
              <a:spAutoFit/>
            </a:bodyPr>
            <a:lstStyle/>
            <a:p>
              <a:r>
                <a:rPr lang="en-US" sz="2000" b="1" dirty="0">
                  <a:solidFill>
                    <a:srgbClr val="FF0000"/>
                  </a:solidFill>
                </a:rPr>
                <a:t>16.</a:t>
              </a:r>
            </a:p>
          </p:txBody>
        </p:sp>
        <p:sp>
          <p:nvSpPr>
            <p:cNvPr id="5" name="TextBox 4"/>
            <p:cNvSpPr txBox="1"/>
            <p:nvPr/>
          </p:nvSpPr>
          <p:spPr>
            <a:xfrm>
              <a:off x="5658918" y="3141453"/>
              <a:ext cx="513282" cy="400110"/>
            </a:xfrm>
            <a:prstGeom prst="rect">
              <a:avLst/>
            </a:prstGeom>
            <a:noFill/>
          </p:spPr>
          <p:txBody>
            <a:bodyPr wrap="none" rtlCol="0">
              <a:spAutoFit/>
            </a:bodyPr>
            <a:lstStyle/>
            <a:p>
              <a:r>
                <a:rPr lang="en-US" sz="2000" b="1" dirty="0">
                  <a:solidFill>
                    <a:srgbClr val="FF0000"/>
                  </a:solidFill>
                </a:rPr>
                <a:t>17.</a:t>
              </a:r>
            </a:p>
          </p:txBody>
        </p:sp>
        <p:sp>
          <p:nvSpPr>
            <p:cNvPr id="6" name="TextBox 5"/>
            <p:cNvSpPr txBox="1"/>
            <p:nvPr/>
          </p:nvSpPr>
          <p:spPr>
            <a:xfrm>
              <a:off x="6987396" y="3135702"/>
              <a:ext cx="513282" cy="400110"/>
            </a:xfrm>
            <a:prstGeom prst="rect">
              <a:avLst/>
            </a:prstGeom>
            <a:noFill/>
          </p:spPr>
          <p:txBody>
            <a:bodyPr wrap="none" rtlCol="0">
              <a:spAutoFit/>
            </a:bodyPr>
            <a:lstStyle/>
            <a:p>
              <a:r>
                <a:rPr lang="en-US" sz="2000" b="1" dirty="0">
                  <a:solidFill>
                    <a:srgbClr val="FF0000"/>
                  </a:solidFill>
                </a:rPr>
                <a:t>18.</a:t>
              </a:r>
            </a:p>
          </p:txBody>
        </p:sp>
        <p:sp>
          <p:nvSpPr>
            <p:cNvPr id="7" name="TextBox 6"/>
            <p:cNvSpPr txBox="1"/>
            <p:nvPr/>
          </p:nvSpPr>
          <p:spPr>
            <a:xfrm>
              <a:off x="5658918" y="3663351"/>
              <a:ext cx="513282" cy="400110"/>
            </a:xfrm>
            <a:prstGeom prst="rect">
              <a:avLst/>
            </a:prstGeom>
            <a:noFill/>
          </p:spPr>
          <p:txBody>
            <a:bodyPr wrap="none" rtlCol="0">
              <a:spAutoFit/>
            </a:bodyPr>
            <a:lstStyle/>
            <a:p>
              <a:r>
                <a:rPr lang="en-US" sz="2000" b="1" dirty="0">
                  <a:solidFill>
                    <a:srgbClr val="FF0000"/>
                  </a:solidFill>
                </a:rPr>
                <a:t>19.</a:t>
              </a:r>
            </a:p>
          </p:txBody>
        </p:sp>
        <p:sp>
          <p:nvSpPr>
            <p:cNvPr id="8" name="TextBox 7"/>
            <p:cNvSpPr txBox="1"/>
            <p:nvPr/>
          </p:nvSpPr>
          <p:spPr>
            <a:xfrm>
              <a:off x="5658918" y="3919268"/>
              <a:ext cx="513282" cy="400110"/>
            </a:xfrm>
            <a:prstGeom prst="rect">
              <a:avLst/>
            </a:prstGeom>
            <a:noFill/>
          </p:spPr>
          <p:txBody>
            <a:bodyPr wrap="none" rtlCol="0">
              <a:spAutoFit/>
            </a:bodyPr>
            <a:lstStyle/>
            <a:p>
              <a:r>
                <a:rPr lang="en-US" sz="2000" b="1" dirty="0">
                  <a:solidFill>
                    <a:srgbClr val="FF0000"/>
                  </a:solidFill>
                </a:rPr>
                <a:t>20.</a:t>
              </a:r>
            </a:p>
          </p:txBody>
        </p:sp>
        <p:sp>
          <p:nvSpPr>
            <p:cNvPr id="9" name="TextBox 8"/>
            <p:cNvSpPr txBox="1"/>
            <p:nvPr/>
          </p:nvSpPr>
          <p:spPr>
            <a:xfrm>
              <a:off x="7391400" y="4191000"/>
              <a:ext cx="513282" cy="400110"/>
            </a:xfrm>
            <a:prstGeom prst="rect">
              <a:avLst/>
            </a:prstGeom>
            <a:noFill/>
          </p:spPr>
          <p:txBody>
            <a:bodyPr wrap="none" rtlCol="0">
              <a:spAutoFit/>
            </a:bodyPr>
            <a:lstStyle/>
            <a:p>
              <a:r>
                <a:rPr lang="en-US" sz="2000" b="1" dirty="0">
                  <a:solidFill>
                    <a:srgbClr val="FF0000"/>
                  </a:solidFill>
                </a:rPr>
                <a:t>21.</a:t>
              </a:r>
            </a:p>
          </p:txBody>
        </p:sp>
        <p:sp>
          <p:nvSpPr>
            <p:cNvPr id="10" name="TextBox 9"/>
            <p:cNvSpPr txBox="1"/>
            <p:nvPr/>
          </p:nvSpPr>
          <p:spPr>
            <a:xfrm>
              <a:off x="8001000" y="4192438"/>
              <a:ext cx="513282" cy="400110"/>
            </a:xfrm>
            <a:prstGeom prst="rect">
              <a:avLst/>
            </a:prstGeom>
            <a:noFill/>
          </p:spPr>
          <p:txBody>
            <a:bodyPr wrap="none" rtlCol="0">
              <a:spAutoFit/>
            </a:bodyPr>
            <a:lstStyle/>
            <a:p>
              <a:r>
                <a:rPr lang="en-US" sz="2000" b="1" dirty="0">
                  <a:solidFill>
                    <a:srgbClr val="FF0000"/>
                  </a:solidFill>
                </a:rPr>
                <a:t>22.</a:t>
              </a:r>
            </a:p>
          </p:txBody>
        </p:sp>
        <p:sp>
          <p:nvSpPr>
            <p:cNvPr id="12" name="TextBox 11"/>
            <p:cNvSpPr txBox="1"/>
            <p:nvPr/>
          </p:nvSpPr>
          <p:spPr>
            <a:xfrm>
              <a:off x="6646653" y="4694208"/>
              <a:ext cx="513282" cy="400110"/>
            </a:xfrm>
            <a:prstGeom prst="rect">
              <a:avLst/>
            </a:prstGeom>
            <a:noFill/>
          </p:spPr>
          <p:txBody>
            <a:bodyPr wrap="none" rtlCol="0">
              <a:spAutoFit/>
            </a:bodyPr>
            <a:lstStyle/>
            <a:p>
              <a:r>
                <a:rPr lang="en-US" sz="2000" b="1" dirty="0">
                  <a:solidFill>
                    <a:srgbClr val="FF0000"/>
                  </a:solidFill>
                </a:rPr>
                <a:t>23.</a:t>
              </a:r>
            </a:p>
          </p:txBody>
        </p:sp>
        <p:sp>
          <p:nvSpPr>
            <p:cNvPr id="13" name="TextBox 12"/>
            <p:cNvSpPr txBox="1"/>
            <p:nvPr/>
          </p:nvSpPr>
          <p:spPr>
            <a:xfrm>
              <a:off x="6643767" y="4976004"/>
              <a:ext cx="513282" cy="400110"/>
            </a:xfrm>
            <a:prstGeom prst="rect">
              <a:avLst/>
            </a:prstGeom>
            <a:noFill/>
          </p:spPr>
          <p:txBody>
            <a:bodyPr wrap="none" rtlCol="0">
              <a:spAutoFit/>
            </a:bodyPr>
            <a:lstStyle/>
            <a:p>
              <a:r>
                <a:rPr lang="en-US" sz="2000" b="1" dirty="0">
                  <a:solidFill>
                    <a:srgbClr val="FF0000"/>
                  </a:solidFill>
                </a:rPr>
                <a:t>24.</a:t>
              </a:r>
            </a:p>
          </p:txBody>
        </p:sp>
        <p:sp>
          <p:nvSpPr>
            <p:cNvPr id="15" name="TextBox 14"/>
            <p:cNvSpPr txBox="1"/>
            <p:nvPr/>
          </p:nvSpPr>
          <p:spPr>
            <a:xfrm>
              <a:off x="6632265" y="5438955"/>
              <a:ext cx="513282" cy="400110"/>
            </a:xfrm>
            <a:prstGeom prst="rect">
              <a:avLst/>
            </a:prstGeom>
            <a:noFill/>
          </p:spPr>
          <p:txBody>
            <a:bodyPr wrap="none" rtlCol="0">
              <a:spAutoFit/>
            </a:bodyPr>
            <a:lstStyle/>
            <a:p>
              <a:r>
                <a:rPr lang="en-US" sz="2000" b="1" dirty="0">
                  <a:solidFill>
                    <a:srgbClr val="FF0000"/>
                  </a:solidFill>
                </a:rPr>
                <a:t>25.</a:t>
              </a:r>
            </a:p>
          </p:txBody>
        </p:sp>
      </p:grpSp>
    </p:spTree>
    <p:extLst>
      <p:ext uri="{BB962C8B-B14F-4D97-AF65-F5344CB8AC3E}">
        <p14:creationId xmlns:p14="http://schemas.microsoft.com/office/powerpoint/2010/main" val="295233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2633028"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User Interface (4/4)</a:t>
            </a:r>
          </a:p>
        </p:txBody>
      </p:sp>
      <p:sp>
        <p:nvSpPr>
          <p:cNvPr id="16" name="TextBox 15"/>
          <p:cNvSpPr txBox="1"/>
          <p:nvPr/>
        </p:nvSpPr>
        <p:spPr>
          <a:xfrm>
            <a:off x="457200" y="1066800"/>
            <a:ext cx="8077199" cy="3118803"/>
          </a:xfrm>
          <a:prstGeom prst="rect">
            <a:avLst/>
          </a:prstGeom>
          <a:noFill/>
        </p:spPr>
        <p:txBody>
          <a:bodyPr wrap="square" rtlCol="0">
            <a:spAutoFit/>
          </a:bodyPr>
          <a:lstStyle/>
          <a:p>
            <a:pPr>
              <a:spcBef>
                <a:spcPts val="1400"/>
              </a:spcBef>
            </a:pPr>
            <a:r>
              <a:rPr lang="en-US" b="1" dirty="0"/>
              <a:t>26.</a:t>
            </a:r>
            <a:r>
              <a:rPr lang="en-US" dirty="0"/>
              <a:t> Button that opens the online manual for error handling, condition selection and</a:t>
            </a:r>
            <a:br>
              <a:rPr lang="en-US" dirty="0"/>
            </a:br>
            <a:r>
              <a:rPr lang="en-US" dirty="0"/>
              <a:t>     block selection</a:t>
            </a:r>
          </a:p>
          <a:p>
            <a:pPr>
              <a:spcBef>
                <a:spcPts val="1400"/>
              </a:spcBef>
            </a:pPr>
            <a:r>
              <a:rPr lang="en-US" b="1" dirty="0"/>
              <a:t>27.</a:t>
            </a:r>
            <a:r>
              <a:rPr lang="en-US" dirty="0"/>
              <a:t> Alert ON/OFF</a:t>
            </a:r>
            <a:br>
              <a:rPr lang="en-US" dirty="0"/>
            </a:br>
            <a:r>
              <a:rPr lang="en-US" sz="1400" dirty="0"/>
              <a:t>       - When enabled, </a:t>
            </a:r>
            <a:r>
              <a:rPr lang="en-US" sz="1400" u="sng" dirty="0"/>
              <a:t>a customizable alert function (</a:t>
            </a:r>
            <a:r>
              <a:rPr lang="en-US" sz="1400" u="sng" dirty="0" err="1"/>
              <a:t>alert_function.m</a:t>
            </a:r>
            <a:r>
              <a:rPr lang="en-US" sz="1400" u="sng" dirty="0"/>
              <a:t>) is called when the task </a:t>
            </a:r>
            <a:br>
              <a:rPr lang="en-US" sz="1400" u="sng" dirty="0"/>
            </a:br>
            <a:r>
              <a:rPr lang="en-US" sz="1400" dirty="0"/>
              <a:t>          </a:t>
            </a:r>
            <a:r>
              <a:rPr lang="en-US" sz="1400" u="sng" dirty="0"/>
              <a:t>starts/ends, when a new block starts/ends and when a new trial starts/ends</a:t>
            </a:r>
            <a:br>
              <a:rPr lang="en-US" sz="1400" dirty="0"/>
            </a:br>
            <a:r>
              <a:rPr lang="en-US" sz="1400" dirty="0"/>
              <a:t>          so that the function can notify users of the progress of the experiment.</a:t>
            </a:r>
          </a:p>
          <a:p>
            <a:pPr>
              <a:spcBef>
                <a:spcPts val="1400"/>
              </a:spcBef>
            </a:pPr>
            <a:r>
              <a:rPr lang="en-US" b="1" dirty="0"/>
              <a:t>28.</a:t>
            </a:r>
            <a:r>
              <a:rPr lang="en-US" dirty="0"/>
              <a:t> Edit button for the custom alert function</a:t>
            </a:r>
          </a:p>
          <a:p>
            <a:pPr>
              <a:spcBef>
                <a:spcPts val="1400"/>
              </a:spcBef>
            </a:pPr>
            <a:r>
              <a:rPr lang="en-US" b="1" dirty="0"/>
              <a:t>29.</a:t>
            </a:r>
            <a:r>
              <a:rPr lang="en-US" dirty="0"/>
              <a:t> Summary screen during the inter-trial interval can be turned off.</a:t>
            </a:r>
          </a:p>
          <a:p>
            <a:pPr>
              <a:spcBef>
                <a:spcPts val="1400"/>
              </a:spcBef>
            </a:pPr>
            <a:r>
              <a:rPr lang="en-US" b="1" dirty="0"/>
              <a:t>30.</a:t>
            </a:r>
            <a:r>
              <a:rPr lang="en-US" dirty="0"/>
              <a:t> Button that opens the configuration file folder (usually the task file directory).</a:t>
            </a:r>
          </a:p>
        </p:txBody>
      </p:sp>
      <p:grpSp>
        <p:nvGrpSpPr>
          <p:cNvPr id="3" name="Group 2"/>
          <p:cNvGrpSpPr/>
          <p:nvPr/>
        </p:nvGrpSpPr>
        <p:grpSpPr>
          <a:xfrm>
            <a:off x="762000" y="4457460"/>
            <a:ext cx="5657850" cy="1642267"/>
            <a:chOff x="762000" y="4457460"/>
            <a:chExt cx="5657850" cy="1642267"/>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09052"/>
              <a:ext cx="56578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2571750" y="4505325"/>
              <a:ext cx="513282" cy="400110"/>
            </a:xfrm>
            <a:prstGeom prst="rect">
              <a:avLst/>
            </a:prstGeom>
            <a:noFill/>
          </p:spPr>
          <p:txBody>
            <a:bodyPr wrap="none" rtlCol="0">
              <a:spAutoFit/>
            </a:bodyPr>
            <a:lstStyle/>
            <a:p>
              <a:r>
                <a:rPr lang="en-US" sz="2000" b="1" dirty="0">
                  <a:solidFill>
                    <a:srgbClr val="FF0000"/>
                  </a:solidFill>
                </a:rPr>
                <a:t>26.</a:t>
              </a:r>
            </a:p>
          </p:txBody>
        </p:sp>
        <p:sp>
          <p:nvSpPr>
            <p:cNvPr id="18" name="TextBox 17"/>
            <p:cNvSpPr txBox="1"/>
            <p:nvPr/>
          </p:nvSpPr>
          <p:spPr>
            <a:xfrm>
              <a:off x="4774096" y="4457880"/>
              <a:ext cx="513282" cy="400110"/>
            </a:xfrm>
            <a:prstGeom prst="rect">
              <a:avLst/>
            </a:prstGeom>
            <a:noFill/>
          </p:spPr>
          <p:txBody>
            <a:bodyPr wrap="none" rtlCol="0">
              <a:spAutoFit/>
            </a:bodyPr>
            <a:lstStyle/>
            <a:p>
              <a:r>
                <a:rPr lang="en-US" sz="2000" b="1" dirty="0">
                  <a:solidFill>
                    <a:srgbClr val="FF0000"/>
                  </a:solidFill>
                </a:rPr>
                <a:t>27.</a:t>
              </a:r>
            </a:p>
          </p:txBody>
        </p:sp>
        <p:sp>
          <p:nvSpPr>
            <p:cNvPr id="19" name="TextBox 18"/>
            <p:cNvSpPr txBox="1"/>
            <p:nvPr/>
          </p:nvSpPr>
          <p:spPr>
            <a:xfrm>
              <a:off x="5629013" y="4457460"/>
              <a:ext cx="513282" cy="400110"/>
            </a:xfrm>
            <a:prstGeom prst="rect">
              <a:avLst/>
            </a:prstGeom>
            <a:noFill/>
          </p:spPr>
          <p:txBody>
            <a:bodyPr wrap="none" rtlCol="0">
              <a:spAutoFit/>
            </a:bodyPr>
            <a:lstStyle/>
            <a:p>
              <a:r>
                <a:rPr lang="en-US" sz="2000" b="1" dirty="0">
                  <a:solidFill>
                    <a:srgbClr val="FF0000"/>
                  </a:solidFill>
                </a:rPr>
                <a:t>28.</a:t>
              </a:r>
            </a:p>
          </p:txBody>
        </p:sp>
        <p:sp>
          <p:nvSpPr>
            <p:cNvPr id="20" name="TextBox 19"/>
            <p:cNvSpPr txBox="1"/>
            <p:nvPr/>
          </p:nvSpPr>
          <p:spPr>
            <a:xfrm>
              <a:off x="3227358" y="4996611"/>
              <a:ext cx="513282" cy="400110"/>
            </a:xfrm>
            <a:prstGeom prst="rect">
              <a:avLst/>
            </a:prstGeom>
            <a:noFill/>
          </p:spPr>
          <p:txBody>
            <a:bodyPr wrap="none" rtlCol="0">
              <a:spAutoFit/>
            </a:bodyPr>
            <a:lstStyle/>
            <a:p>
              <a:r>
                <a:rPr lang="en-US" sz="2000" b="1" dirty="0">
                  <a:solidFill>
                    <a:srgbClr val="FF0000"/>
                  </a:solidFill>
                </a:rPr>
                <a:t>29.</a:t>
              </a:r>
            </a:p>
          </p:txBody>
        </p:sp>
        <p:sp>
          <p:nvSpPr>
            <p:cNvPr id="21" name="TextBox 20"/>
            <p:cNvSpPr txBox="1"/>
            <p:nvPr/>
          </p:nvSpPr>
          <p:spPr>
            <a:xfrm>
              <a:off x="5526297" y="5507427"/>
              <a:ext cx="513282" cy="400110"/>
            </a:xfrm>
            <a:prstGeom prst="rect">
              <a:avLst/>
            </a:prstGeom>
            <a:noFill/>
          </p:spPr>
          <p:txBody>
            <a:bodyPr wrap="none" rtlCol="0">
              <a:spAutoFit/>
            </a:bodyPr>
            <a:lstStyle/>
            <a:p>
              <a:r>
                <a:rPr lang="en-US" sz="2000" b="1" dirty="0">
                  <a:solidFill>
                    <a:srgbClr val="FF0000"/>
                  </a:solidFill>
                </a:rPr>
                <a:t>30.</a:t>
              </a:r>
            </a:p>
          </p:txBody>
        </p:sp>
      </p:grpSp>
    </p:spTree>
    <p:extLst>
      <p:ext uri="{BB962C8B-B14F-4D97-AF65-F5344CB8AC3E}">
        <p14:creationId xmlns:p14="http://schemas.microsoft.com/office/powerpoint/2010/main" val="3911929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6757106"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Changes of the Conditions File Syntax in NIMH ML 2</a:t>
            </a:r>
          </a:p>
        </p:txBody>
      </p:sp>
      <p:sp>
        <p:nvSpPr>
          <p:cNvPr id="3" name="TextBox 2"/>
          <p:cNvSpPr txBox="1"/>
          <p:nvPr/>
        </p:nvSpPr>
        <p:spPr>
          <a:xfrm>
            <a:off x="533400" y="1219200"/>
            <a:ext cx="8229600" cy="4862870"/>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err="1"/>
              <a:t>TaskObjects</a:t>
            </a:r>
            <a:endParaRPr lang="en-US" sz="2000" b="1" dirty="0"/>
          </a:p>
          <a:p>
            <a:endParaRPr lang="en-US" dirty="0"/>
          </a:p>
          <a:p>
            <a:r>
              <a:rPr lang="en-US" dirty="0"/>
              <a:t>   - You can specify a transparent color for the PIC objects when the image does not</a:t>
            </a:r>
            <a:br>
              <a:rPr lang="en-US" dirty="0"/>
            </a:br>
            <a:r>
              <a:rPr lang="en-US" dirty="0"/>
              <a:t>     contain the alpha channel data.</a:t>
            </a:r>
          </a:p>
          <a:p>
            <a:endParaRPr lang="en-US" dirty="0"/>
          </a:p>
          <a:p>
            <a:r>
              <a:rPr lang="en-US" dirty="0"/>
              <a:t>          pic(filename, </a:t>
            </a:r>
            <a:r>
              <a:rPr lang="en-US" dirty="0" err="1"/>
              <a:t>Xpos</a:t>
            </a:r>
            <a:r>
              <a:rPr lang="en-US" dirty="0"/>
              <a:t>, </a:t>
            </a:r>
            <a:r>
              <a:rPr lang="en-US" dirty="0" err="1"/>
              <a:t>Ypos</a:t>
            </a:r>
            <a:r>
              <a:rPr lang="en-US" dirty="0">
                <a:solidFill>
                  <a:srgbClr val="FF0000"/>
                </a:solidFill>
              </a:rPr>
              <a:t>[, </a:t>
            </a:r>
            <a:r>
              <a:rPr lang="en-US" dirty="0" err="1">
                <a:solidFill>
                  <a:srgbClr val="FF0000"/>
                </a:solidFill>
              </a:rPr>
              <a:t>colorkey</a:t>
            </a:r>
            <a:r>
              <a:rPr lang="en-US" dirty="0">
                <a:solidFill>
                  <a:srgbClr val="FF0000"/>
                </a:solidFill>
              </a:rPr>
              <a:t>]</a:t>
            </a:r>
            <a:r>
              <a:rPr lang="en-US" dirty="0"/>
              <a:t>)</a:t>
            </a:r>
            <a:r>
              <a:rPr lang="en-US" dirty="0">
                <a:solidFill>
                  <a:srgbClr val="00B050"/>
                </a:solidFill>
              </a:rPr>
              <a:t>   % [r g b]</a:t>
            </a:r>
            <a:br>
              <a:rPr lang="en-US" dirty="0"/>
            </a:br>
            <a:r>
              <a:rPr lang="en-US" dirty="0"/>
              <a:t>          pic(filename, </a:t>
            </a:r>
            <a:r>
              <a:rPr lang="en-US" dirty="0" err="1"/>
              <a:t>Xpos</a:t>
            </a:r>
            <a:r>
              <a:rPr lang="en-US" dirty="0"/>
              <a:t>, </a:t>
            </a:r>
            <a:r>
              <a:rPr lang="en-US" dirty="0" err="1"/>
              <a:t>Ypos</a:t>
            </a:r>
            <a:r>
              <a:rPr lang="en-US" dirty="0"/>
              <a:t>, Width, Height</a:t>
            </a:r>
            <a:r>
              <a:rPr lang="en-US" dirty="0">
                <a:solidFill>
                  <a:srgbClr val="FF0000"/>
                </a:solidFill>
              </a:rPr>
              <a:t>[, </a:t>
            </a:r>
            <a:r>
              <a:rPr lang="en-US" dirty="0" err="1">
                <a:solidFill>
                  <a:srgbClr val="FF0000"/>
                </a:solidFill>
              </a:rPr>
              <a:t>colorkey</a:t>
            </a:r>
            <a:r>
              <a:rPr lang="en-US" dirty="0">
                <a:solidFill>
                  <a:srgbClr val="FF0000"/>
                </a:solidFill>
              </a:rPr>
              <a:t>]</a:t>
            </a:r>
            <a:r>
              <a:rPr lang="en-US" dirty="0"/>
              <a:t>)</a:t>
            </a:r>
          </a:p>
          <a:p>
            <a:endParaRPr lang="en-US" dirty="0"/>
          </a:p>
          <a:p>
            <a:r>
              <a:rPr lang="en-US" dirty="0"/>
              <a:t>   - The STM object can be re-armed immediately </a:t>
            </a:r>
            <a:r>
              <a:rPr lang="en-US"/>
              <a:t>after stimulation, </a:t>
            </a:r>
            <a:r>
              <a:rPr lang="en-US" dirty="0"/>
              <a:t>for multiple</a:t>
            </a:r>
            <a:br>
              <a:rPr lang="en-US" dirty="0"/>
            </a:br>
            <a:r>
              <a:rPr lang="en-US" dirty="0"/>
              <a:t>     triggering.</a:t>
            </a:r>
          </a:p>
          <a:p>
            <a:endParaRPr lang="en-US" dirty="0"/>
          </a:p>
          <a:p>
            <a:r>
              <a:rPr lang="en-US" dirty="0"/>
              <a:t>          </a:t>
            </a:r>
            <a:r>
              <a:rPr lang="en-US" dirty="0" err="1"/>
              <a:t>stm</a:t>
            </a:r>
            <a:r>
              <a:rPr lang="en-US" dirty="0"/>
              <a:t>(port, </a:t>
            </a:r>
            <a:r>
              <a:rPr lang="en-US" dirty="0" err="1"/>
              <a:t>datasource</a:t>
            </a:r>
            <a:r>
              <a:rPr lang="en-US" dirty="0">
                <a:solidFill>
                  <a:srgbClr val="FF0000"/>
                </a:solidFill>
              </a:rPr>
              <a:t>[, retriggering]</a:t>
            </a:r>
            <a:r>
              <a:rPr lang="en-US" dirty="0"/>
              <a:t>)</a:t>
            </a:r>
            <a:r>
              <a:rPr lang="en-US" dirty="0">
                <a:solidFill>
                  <a:srgbClr val="00B050"/>
                </a:solidFill>
              </a:rPr>
              <a:t>  % 0 or 1</a:t>
            </a:r>
          </a:p>
          <a:p>
            <a:endParaRPr lang="en-US" dirty="0">
              <a:solidFill>
                <a:srgbClr val="00B050"/>
              </a:solidFill>
            </a:endParaRPr>
          </a:p>
          <a:p>
            <a:pPr marL="285750" indent="-285750">
              <a:buFont typeface="Wingdings" panose="05000000000000000000" pitchFamily="2" charset="2"/>
              <a:buChar char="§"/>
            </a:pPr>
            <a:r>
              <a:rPr lang="en-US" sz="2000" b="1" dirty="0"/>
              <a:t>Subdirectory name &amp; file extension of the stimulus file/data source</a:t>
            </a:r>
          </a:p>
          <a:p>
            <a:endParaRPr lang="en-US" dirty="0"/>
          </a:p>
          <a:p>
            <a:r>
              <a:rPr lang="en-US" dirty="0"/>
              <a:t>   - You can add the subdirectory name and the file extension to the filename or the</a:t>
            </a:r>
            <a:br>
              <a:rPr lang="en-US" dirty="0"/>
            </a:br>
            <a:r>
              <a:rPr lang="en-US" dirty="0"/>
              <a:t>     data source name in the conditions file.</a:t>
            </a:r>
            <a:endParaRPr lang="en-US" dirty="0">
              <a:solidFill>
                <a:srgbClr val="00B050"/>
              </a:solidFill>
            </a:endParaRPr>
          </a:p>
        </p:txBody>
      </p:sp>
    </p:spTree>
    <p:extLst>
      <p:ext uri="{BB962C8B-B14F-4D97-AF65-F5344CB8AC3E}">
        <p14:creationId xmlns:p14="http://schemas.microsoft.com/office/powerpoint/2010/main" val="107232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6947864"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Changes of the Timing File Syntax in NIMH ML 2 (1/3)</a:t>
            </a:r>
          </a:p>
        </p:txBody>
      </p:sp>
      <p:sp>
        <p:nvSpPr>
          <p:cNvPr id="3" name="TextBox 2"/>
          <p:cNvSpPr txBox="1"/>
          <p:nvPr/>
        </p:nvSpPr>
        <p:spPr>
          <a:xfrm>
            <a:off x="533401" y="1219200"/>
            <a:ext cx="8382000" cy="1785104"/>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t>Changes in trial-specific functions</a:t>
            </a:r>
          </a:p>
          <a:p>
            <a:endParaRPr lang="en-US" dirty="0"/>
          </a:p>
          <a:p>
            <a:r>
              <a:rPr lang="en-US" dirty="0"/>
              <a:t>   - </a:t>
            </a:r>
            <a:r>
              <a:rPr lang="en-US" dirty="0" err="1"/>
              <a:t>trialtime</a:t>
            </a:r>
            <a:r>
              <a:rPr lang="en-US" dirty="0"/>
              <a:t>() does not return the frame number any more.</a:t>
            </a:r>
          </a:p>
          <a:p>
            <a:endParaRPr lang="en-US" dirty="0"/>
          </a:p>
          <a:p>
            <a:r>
              <a:rPr lang="en-US" dirty="0"/>
              <a:t>          [t, </a:t>
            </a:r>
            <a:r>
              <a:rPr lang="en-US" dirty="0" err="1"/>
              <a:t>framenumber</a:t>
            </a:r>
            <a:r>
              <a:rPr lang="en-US" dirty="0"/>
              <a:t>] = </a:t>
            </a:r>
            <a:r>
              <a:rPr lang="en-US" dirty="0" err="1"/>
              <a:t>trialtime</a:t>
            </a:r>
            <a:r>
              <a:rPr lang="en-US" dirty="0"/>
              <a:t>;  </a:t>
            </a:r>
            <a:r>
              <a:rPr lang="en-US" dirty="0">
                <a:solidFill>
                  <a:srgbClr val="00B050"/>
                </a:solidFill>
              </a:rPr>
              <a:t>% not correct any more in NIMH ML 2</a:t>
            </a:r>
            <a:endParaRPr lang="en-US" dirty="0"/>
          </a:p>
          <a:p>
            <a:r>
              <a:rPr lang="en-US" dirty="0"/>
              <a:t>          t = </a:t>
            </a:r>
            <a:r>
              <a:rPr lang="en-US" dirty="0" err="1"/>
              <a:t>trialtime</a:t>
            </a:r>
            <a:r>
              <a:rPr lang="en-US" dirty="0"/>
              <a:t>;  </a:t>
            </a:r>
            <a:r>
              <a:rPr lang="en-US" dirty="0">
                <a:solidFill>
                  <a:srgbClr val="00B050"/>
                </a:solidFill>
              </a:rPr>
              <a:t>% correct</a:t>
            </a:r>
          </a:p>
        </p:txBody>
      </p:sp>
    </p:spTree>
    <p:extLst>
      <p:ext uri="{BB962C8B-B14F-4D97-AF65-F5344CB8AC3E}">
        <p14:creationId xmlns:p14="http://schemas.microsoft.com/office/powerpoint/2010/main" val="1271464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1" y="1219200"/>
            <a:ext cx="8229599" cy="4555093"/>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t>New trial-specific functions</a:t>
            </a:r>
          </a:p>
          <a:p>
            <a:endParaRPr lang="en-US" dirty="0"/>
          </a:p>
          <a:p>
            <a:r>
              <a:rPr lang="en-US" dirty="0"/>
              <a:t>  - </a:t>
            </a:r>
            <a:r>
              <a:rPr lang="en-US" dirty="0" err="1">
                <a:solidFill>
                  <a:srgbClr val="0070C0"/>
                </a:solidFill>
              </a:rPr>
              <a:t>mouse_position</a:t>
            </a:r>
            <a:r>
              <a:rPr lang="en-US" dirty="0"/>
              <a:t>()  returns the current position of the mouse and its button status.</a:t>
            </a:r>
          </a:p>
          <a:p>
            <a:r>
              <a:rPr lang="en-US" dirty="0"/>
              <a:t>          [</a:t>
            </a:r>
            <a:r>
              <a:rPr lang="en-US" dirty="0" err="1"/>
              <a:t>xy</a:t>
            </a:r>
            <a:r>
              <a:rPr lang="en-US" dirty="0"/>
              <a:t> button] = </a:t>
            </a:r>
            <a:r>
              <a:rPr lang="en-US" dirty="0" err="1">
                <a:solidFill>
                  <a:srgbClr val="0070C0"/>
                </a:solidFill>
              </a:rPr>
              <a:t>mouse_position</a:t>
            </a:r>
            <a:r>
              <a:rPr lang="en-US" dirty="0"/>
              <a:t>();</a:t>
            </a:r>
          </a:p>
          <a:p>
            <a:endParaRPr lang="en-US" dirty="0"/>
          </a:p>
          <a:p>
            <a:r>
              <a:rPr lang="en-US" dirty="0"/>
              <a:t>  - </a:t>
            </a:r>
            <a:r>
              <a:rPr lang="en-US" dirty="0" err="1">
                <a:solidFill>
                  <a:srgbClr val="0070C0"/>
                </a:solidFill>
              </a:rPr>
              <a:t>rewind_movie</a:t>
            </a:r>
            <a:r>
              <a:rPr lang="en-US" dirty="0"/>
              <a:t>() moves the playback position of the given movie.</a:t>
            </a:r>
          </a:p>
          <a:p>
            <a:r>
              <a:rPr lang="en-US" dirty="0"/>
              <a:t>          </a:t>
            </a:r>
            <a:r>
              <a:rPr lang="en-US" dirty="0" err="1">
                <a:solidFill>
                  <a:srgbClr val="0070C0"/>
                </a:solidFill>
              </a:rPr>
              <a:t>rewind_movie</a:t>
            </a:r>
            <a:r>
              <a:rPr lang="en-US" dirty="0"/>
              <a:t>(</a:t>
            </a:r>
            <a:r>
              <a:rPr lang="en-US" dirty="0" err="1"/>
              <a:t>taskobject_no</a:t>
            </a:r>
            <a:r>
              <a:rPr lang="en-US" dirty="0"/>
              <a:t>, </a:t>
            </a:r>
            <a:r>
              <a:rPr lang="en-US" dirty="0" err="1"/>
              <a:t>time_in_msec</a:t>
            </a:r>
            <a:r>
              <a:rPr lang="en-US" dirty="0"/>
              <a:t>);</a:t>
            </a:r>
          </a:p>
          <a:p>
            <a:endParaRPr lang="en-US" dirty="0"/>
          </a:p>
          <a:p>
            <a:r>
              <a:rPr lang="en-US" dirty="0"/>
              <a:t>  - </a:t>
            </a:r>
            <a:r>
              <a:rPr lang="en-US" dirty="0" err="1">
                <a:solidFill>
                  <a:srgbClr val="0070C0"/>
                </a:solidFill>
              </a:rPr>
              <a:t>get_movie_duration</a:t>
            </a:r>
            <a:r>
              <a:rPr lang="en-US" dirty="0"/>
              <a:t>() returns the length of the selected movie.</a:t>
            </a:r>
          </a:p>
          <a:p>
            <a:r>
              <a:rPr lang="en-US" dirty="0"/>
              <a:t>          </a:t>
            </a:r>
            <a:r>
              <a:rPr lang="en-US" dirty="0" err="1"/>
              <a:t>duration_in_msec</a:t>
            </a:r>
            <a:r>
              <a:rPr lang="en-US" dirty="0"/>
              <a:t> = </a:t>
            </a:r>
            <a:r>
              <a:rPr lang="en-US" dirty="0" err="1">
                <a:solidFill>
                  <a:srgbClr val="0070C0"/>
                </a:solidFill>
              </a:rPr>
              <a:t>get_movie_duration</a:t>
            </a:r>
            <a:r>
              <a:rPr lang="en-US" dirty="0"/>
              <a:t>(</a:t>
            </a:r>
            <a:r>
              <a:rPr lang="en-US" dirty="0" err="1"/>
              <a:t>taskobject_no</a:t>
            </a:r>
            <a:r>
              <a:rPr lang="en-US" dirty="0"/>
              <a:t>);</a:t>
            </a:r>
          </a:p>
          <a:p>
            <a:endParaRPr lang="en-US" dirty="0"/>
          </a:p>
          <a:p>
            <a:r>
              <a:rPr lang="en-US" dirty="0"/>
              <a:t>  - </a:t>
            </a:r>
            <a:r>
              <a:rPr lang="en-US" dirty="0">
                <a:solidFill>
                  <a:srgbClr val="0070C0"/>
                </a:solidFill>
              </a:rPr>
              <a:t>dashboard</a:t>
            </a:r>
            <a:r>
              <a:rPr lang="en-US" dirty="0"/>
              <a:t>() displays 3 lines of user strings on the top of the control screen.</a:t>
            </a:r>
          </a:p>
          <a:p>
            <a:r>
              <a:rPr lang="en-US" dirty="0"/>
              <a:t>    In NIMH </a:t>
            </a:r>
            <a:r>
              <a:rPr lang="en-US" dirty="0" err="1"/>
              <a:t>MonkeyLogic</a:t>
            </a:r>
            <a:r>
              <a:rPr lang="en-US" dirty="0"/>
              <a:t> 2, </a:t>
            </a:r>
            <a:r>
              <a:rPr lang="en-US" dirty="0" err="1"/>
              <a:t>user_text</a:t>
            </a:r>
            <a:r>
              <a:rPr lang="en-US" dirty="0"/>
              <a:t>() and </a:t>
            </a:r>
            <a:r>
              <a:rPr lang="en-US" dirty="0" err="1"/>
              <a:t>user_warning</a:t>
            </a:r>
            <a:r>
              <a:rPr lang="en-US" dirty="0"/>
              <a:t>() are updated only at the</a:t>
            </a:r>
            <a:br>
              <a:rPr lang="en-US" dirty="0"/>
            </a:br>
            <a:r>
              <a:rPr lang="en-US" dirty="0"/>
              <a:t>   end of a trial. However, </a:t>
            </a:r>
            <a:r>
              <a:rPr lang="en-US" dirty="0">
                <a:solidFill>
                  <a:srgbClr val="0070C0"/>
                </a:solidFill>
              </a:rPr>
              <a:t>dashboard</a:t>
            </a:r>
            <a:r>
              <a:rPr lang="en-US" dirty="0"/>
              <a:t>() is updated immediately as soon as the new</a:t>
            </a:r>
            <a:br>
              <a:rPr lang="en-US" dirty="0"/>
            </a:br>
            <a:r>
              <a:rPr lang="en-US" dirty="0"/>
              <a:t>   string is set.</a:t>
            </a:r>
          </a:p>
          <a:p>
            <a:r>
              <a:rPr lang="en-US" dirty="0"/>
              <a:t>           </a:t>
            </a:r>
            <a:r>
              <a:rPr lang="en-US" dirty="0">
                <a:solidFill>
                  <a:srgbClr val="0070C0"/>
                </a:solidFill>
              </a:rPr>
              <a:t>dashboard</a:t>
            </a:r>
            <a:r>
              <a:rPr lang="en-US" dirty="0"/>
              <a:t>(</a:t>
            </a:r>
            <a:r>
              <a:rPr lang="en-US" dirty="0" err="1"/>
              <a:t>line_no</a:t>
            </a:r>
            <a:r>
              <a:rPr lang="en-US" dirty="0"/>
              <a:t>, text, </a:t>
            </a:r>
            <a:r>
              <a:rPr lang="en-US" dirty="0" err="1"/>
              <a:t>text_color</a:t>
            </a:r>
            <a:r>
              <a:rPr lang="en-US" dirty="0"/>
              <a:t>);</a:t>
            </a:r>
            <a:r>
              <a:rPr lang="en-US" dirty="0">
                <a:solidFill>
                  <a:srgbClr val="00B050"/>
                </a:solidFill>
              </a:rPr>
              <a:t>  % </a:t>
            </a:r>
            <a:r>
              <a:rPr lang="en-US" dirty="0" err="1">
                <a:solidFill>
                  <a:srgbClr val="00B050"/>
                </a:solidFill>
              </a:rPr>
              <a:t>line_no</a:t>
            </a:r>
            <a:r>
              <a:rPr lang="en-US" dirty="0">
                <a:solidFill>
                  <a:srgbClr val="00B050"/>
                </a:solidFill>
              </a:rPr>
              <a:t>: 1-3</a:t>
            </a:r>
          </a:p>
        </p:txBody>
      </p:sp>
      <p:sp>
        <p:nvSpPr>
          <p:cNvPr id="4" name="TextBox 3"/>
          <p:cNvSpPr txBox="1"/>
          <p:nvPr/>
        </p:nvSpPr>
        <p:spPr>
          <a:xfrm>
            <a:off x="533400" y="381000"/>
            <a:ext cx="6947864"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Changes of the Timing File Syntax in NIMH ML 2 (2/3)</a:t>
            </a:r>
          </a:p>
        </p:txBody>
      </p:sp>
    </p:spTree>
    <p:extLst>
      <p:ext uri="{BB962C8B-B14F-4D97-AF65-F5344CB8AC3E}">
        <p14:creationId xmlns:p14="http://schemas.microsoft.com/office/powerpoint/2010/main" val="3738052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1" y="1219200"/>
            <a:ext cx="8077200" cy="4524315"/>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t>The </a:t>
            </a:r>
            <a:r>
              <a:rPr lang="en-US" sz="2000" b="1" dirty="0" err="1"/>
              <a:t>TrialRecord</a:t>
            </a:r>
            <a:r>
              <a:rPr lang="en-US" sz="2000" b="1" dirty="0"/>
              <a:t> Structure</a:t>
            </a:r>
          </a:p>
          <a:p>
            <a:endParaRPr lang="en-US" dirty="0"/>
          </a:p>
          <a:p>
            <a:r>
              <a:rPr lang="en-US" dirty="0"/>
              <a:t>  - </a:t>
            </a:r>
            <a:r>
              <a:rPr lang="en-US" dirty="0" err="1"/>
              <a:t>TrialRecord</a:t>
            </a:r>
            <a:r>
              <a:rPr lang="en-US" dirty="0"/>
              <a:t> is now a class object, not a </a:t>
            </a:r>
            <a:r>
              <a:rPr lang="en-US" dirty="0" err="1"/>
              <a:t>struct</a:t>
            </a:r>
            <a:r>
              <a:rPr lang="en-US" dirty="0"/>
              <a:t>, so it is not allowed to add new fields</a:t>
            </a:r>
            <a:br>
              <a:rPr lang="en-US" dirty="0"/>
            </a:br>
            <a:r>
              <a:rPr lang="en-US" dirty="0"/>
              <a:t>    to it.</a:t>
            </a:r>
          </a:p>
          <a:p>
            <a:r>
              <a:rPr lang="en-US" dirty="0"/>
              <a:t>      → </a:t>
            </a:r>
            <a:r>
              <a:rPr lang="en-US" dirty="0">
                <a:solidFill>
                  <a:srgbClr val="0070C0"/>
                </a:solidFill>
              </a:rPr>
              <a:t>Move user-defined fields under the “User” field.</a:t>
            </a:r>
          </a:p>
          <a:p>
            <a:r>
              <a:rPr lang="en-US" dirty="0"/>
              <a:t>              TrialRecord.var1 = 200;</a:t>
            </a:r>
            <a:r>
              <a:rPr lang="en-US" dirty="0">
                <a:solidFill>
                  <a:srgbClr val="00B050"/>
                </a:solidFill>
              </a:rPr>
              <a:t>  % fine in the old ML, but not in NIMH ML 2</a:t>
            </a:r>
          </a:p>
          <a:p>
            <a:r>
              <a:rPr lang="en-US" dirty="0"/>
              <a:t>              TrialRecord</a:t>
            </a:r>
            <a:r>
              <a:rPr lang="en-US" dirty="0">
                <a:solidFill>
                  <a:srgbClr val="FF0000"/>
                </a:solidFill>
              </a:rPr>
              <a:t>.User</a:t>
            </a:r>
            <a:r>
              <a:rPr lang="en-US" dirty="0"/>
              <a:t>.var1 = 200;</a:t>
            </a:r>
            <a:r>
              <a:rPr lang="en-US" dirty="0">
                <a:solidFill>
                  <a:srgbClr val="00B050"/>
                </a:solidFill>
              </a:rPr>
              <a:t>  % good with NIMH ML 2</a:t>
            </a:r>
            <a:br>
              <a:rPr lang="en-US" dirty="0"/>
            </a:br>
            <a:endParaRPr lang="en-US" dirty="0"/>
          </a:p>
          <a:p>
            <a:r>
              <a:rPr lang="en-US" dirty="0"/>
              <a:t>  - </a:t>
            </a:r>
            <a:r>
              <a:rPr lang="en-US" dirty="0" err="1"/>
              <a:t>TrialRecord</a:t>
            </a:r>
            <a:r>
              <a:rPr lang="en-US" dirty="0"/>
              <a:t> has 3 additional fields that users can set freely in the timing code.</a:t>
            </a:r>
          </a:p>
          <a:p>
            <a:endParaRPr lang="en-US" dirty="0"/>
          </a:p>
          <a:p>
            <a:r>
              <a:rPr lang="en-US" dirty="0"/>
              <a:t>       </a:t>
            </a:r>
            <a:r>
              <a:rPr lang="en-US" dirty="0" err="1"/>
              <a:t>TrialRecord.BlockChange</a:t>
            </a:r>
            <a:r>
              <a:rPr lang="en-US" dirty="0"/>
              <a:t>: When set to be true (or 1), a new block begins in the</a:t>
            </a:r>
            <a:br>
              <a:rPr lang="en-US" dirty="0"/>
            </a:br>
            <a:r>
              <a:rPr lang="en-US" dirty="0"/>
              <a:t>                                                     next trial.</a:t>
            </a:r>
          </a:p>
          <a:p>
            <a:r>
              <a:rPr lang="en-US" dirty="0"/>
              <a:t>       </a:t>
            </a:r>
            <a:r>
              <a:rPr lang="en-US" dirty="0" err="1"/>
              <a:t>TrialRecord.Pause</a:t>
            </a:r>
            <a:r>
              <a:rPr lang="en-US" dirty="0"/>
              <a:t>: When set to be true (or 1), the task stops and the pause</a:t>
            </a:r>
            <a:br>
              <a:rPr lang="en-US" dirty="0"/>
            </a:br>
            <a:r>
              <a:rPr lang="en-US" dirty="0"/>
              <a:t>                                         menu is displayed after the current trial ends.</a:t>
            </a:r>
          </a:p>
          <a:p>
            <a:r>
              <a:rPr lang="en-US" dirty="0"/>
              <a:t>       </a:t>
            </a:r>
            <a:r>
              <a:rPr lang="en-US" dirty="0" err="1"/>
              <a:t>TrialRecord.Quit</a:t>
            </a:r>
            <a:r>
              <a:rPr lang="en-US" dirty="0"/>
              <a:t>:  When set to be true (or 1), the task exits at the end of the</a:t>
            </a:r>
            <a:br>
              <a:rPr lang="en-US" dirty="0"/>
            </a:br>
            <a:r>
              <a:rPr lang="en-US" dirty="0"/>
              <a:t>                                       current trial without showing the pause menu.</a:t>
            </a:r>
          </a:p>
        </p:txBody>
      </p:sp>
      <p:sp>
        <p:nvSpPr>
          <p:cNvPr id="4" name="TextBox 3"/>
          <p:cNvSpPr txBox="1"/>
          <p:nvPr/>
        </p:nvSpPr>
        <p:spPr>
          <a:xfrm>
            <a:off x="533400" y="381000"/>
            <a:ext cx="6947864"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Changes of the Timing File Syntax in NIMH ML 2 (3/3)</a:t>
            </a:r>
          </a:p>
        </p:txBody>
      </p:sp>
    </p:spTree>
    <p:extLst>
      <p:ext uri="{BB962C8B-B14F-4D97-AF65-F5344CB8AC3E}">
        <p14:creationId xmlns:p14="http://schemas.microsoft.com/office/powerpoint/2010/main" val="3677080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2525948"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BHV2 Format (1/4)</a:t>
            </a:r>
          </a:p>
        </p:txBody>
      </p:sp>
      <p:sp>
        <p:nvSpPr>
          <p:cNvPr id="3" name="TextBox 2"/>
          <p:cNvSpPr txBox="1"/>
          <p:nvPr/>
        </p:nvSpPr>
        <p:spPr>
          <a:xfrm>
            <a:off x="533400" y="1090958"/>
            <a:ext cx="8077200"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t>BHV2 has no file header and just contains the contents of variables.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Each variable block starts with 6 fields like the following.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2801517595"/>
              </p:ext>
            </p:extLst>
          </p:nvPr>
        </p:nvGraphicFramePr>
        <p:xfrm>
          <a:off x="685800" y="3764280"/>
          <a:ext cx="6019799" cy="2590800"/>
        </p:xfrm>
        <a:graphic>
          <a:graphicData uri="http://schemas.openxmlformats.org/drawingml/2006/table">
            <a:tbl>
              <a:tblPr firstRow="1" bandRow="1">
                <a:tableStyleId>{5C22544A-7EE6-4342-B048-85BDC9FD1C3A}</a:tableStyleId>
              </a:tblPr>
              <a:tblGrid>
                <a:gridCol w="3144772">
                  <a:extLst>
                    <a:ext uri="{9D8B030D-6E8A-4147-A177-3AD203B41FA5}">
                      <a16:colId xmlns:a16="http://schemas.microsoft.com/office/drawing/2014/main" val="20000"/>
                    </a:ext>
                  </a:extLst>
                </a:gridCol>
                <a:gridCol w="1555619">
                  <a:extLst>
                    <a:ext uri="{9D8B030D-6E8A-4147-A177-3AD203B41FA5}">
                      <a16:colId xmlns:a16="http://schemas.microsoft.com/office/drawing/2014/main" val="20001"/>
                    </a:ext>
                  </a:extLst>
                </a:gridCol>
                <a:gridCol w="1319408">
                  <a:extLst>
                    <a:ext uri="{9D8B030D-6E8A-4147-A177-3AD203B41FA5}">
                      <a16:colId xmlns:a16="http://schemas.microsoft.com/office/drawing/2014/main" val="20002"/>
                    </a:ext>
                  </a:extLst>
                </a:gridCol>
              </a:tblGrid>
              <a:tr h="318450">
                <a:tc>
                  <a:txBody>
                    <a:bodyPr/>
                    <a:lstStyle/>
                    <a:p>
                      <a:pPr algn="ctr"/>
                      <a:r>
                        <a:rPr lang="en-US" dirty="0"/>
                        <a:t>Field</a:t>
                      </a:r>
                    </a:p>
                  </a:txBody>
                  <a:tcPr/>
                </a:tc>
                <a:tc>
                  <a:txBody>
                    <a:bodyPr/>
                    <a:lstStyle/>
                    <a:p>
                      <a:pPr algn="ctr"/>
                      <a:r>
                        <a:rPr lang="en-US" dirty="0"/>
                        <a:t>Type</a:t>
                      </a:r>
                    </a:p>
                  </a:txBody>
                  <a:tcPr/>
                </a:tc>
                <a:tc>
                  <a:txBody>
                    <a:bodyPr/>
                    <a:lstStyle/>
                    <a:p>
                      <a:pPr algn="ctr"/>
                      <a:r>
                        <a:rPr lang="en-US" dirty="0"/>
                        <a:t>Length</a:t>
                      </a:r>
                    </a:p>
                  </a:txBody>
                  <a:tcPr/>
                </a:tc>
                <a:extLst>
                  <a:ext uri="{0D108BD9-81ED-4DB2-BD59-A6C34878D82A}">
                    <a16:rowId xmlns:a16="http://schemas.microsoft.com/office/drawing/2014/main" val="10000"/>
                  </a:ext>
                </a:extLst>
              </a:tr>
              <a:tr h="318450">
                <a:tc>
                  <a:txBody>
                    <a:bodyPr/>
                    <a:lstStyle/>
                    <a:p>
                      <a:pPr algn="ctr"/>
                      <a:r>
                        <a:rPr lang="en-US" dirty="0">
                          <a:solidFill>
                            <a:schemeClr val="bg1"/>
                          </a:solidFill>
                        </a:rPr>
                        <a:t>Length of Variable Name (LN)</a:t>
                      </a:r>
                    </a:p>
                  </a:txBody>
                  <a:tcPr>
                    <a:solidFill>
                      <a:schemeClr val="accent2"/>
                    </a:solidFill>
                  </a:tcPr>
                </a:tc>
                <a:tc>
                  <a:txBody>
                    <a:bodyPr/>
                    <a:lstStyle/>
                    <a:p>
                      <a:pPr algn="ctr"/>
                      <a:r>
                        <a:rPr lang="en-US" dirty="0">
                          <a:solidFill>
                            <a:schemeClr val="bg1"/>
                          </a:solidFill>
                        </a:rPr>
                        <a:t>uint64</a:t>
                      </a:r>
                    </a:p>
                  </a:txBody>
                  <a:tcPr>
                    <a:solidFill>
                      <a:schemeClr val="accent2"/>
                    </a:solidFill>
                  </a:tcPr>
                </a:tc>
                <a:tc>
                  <a:txBody>
                    <a:bodyPr/>
                    <a:lstStyle/>
                    <a:p>
                      <a:pPr algn="ctr"/>
                      <a:r>
                        <a:rPr lang="en-US" dirty="0">
                          <a:solidFill>
                            <a:schemeClr val="bg1"/>
                          </a:solidFill>
                        </a:rPr>
                        <a:t>1</a:t>
                      </a:r>
                    </a:p>
                  </a:txBody>
                  <a:tcPr>
                    <a:solidFill>
                      <a:schemeClr val="accent2"/>
                    </a:solidFill>
                  </a:tcPr>
                </a:tc>
                <a:extLst>
                  <a:ext uri="{0D108BD9-81ED-4DB2-BD59-A6C34878D82A}">
                    <a16:rowId xmlns:a16="http://schemas.microsoft.com/office/drawing/2014/main" val="10001"/>
                  </a:ext>
                </a:extLst>
              </a:tr>
              <a:tr h="318450">
                <a:tc>
                  <a:txBody>
                    <a:bodyPr/>
                    <a:lstStyle/>
                    <a:p>
                      <a:pPr algn="ctr"/>
                      <a:r>
                        <a:rPr lang="en-US" dirty="0">
                          <a:solidFill>
                            <a:schemeClr val="bg1"/>
                          </a:solidFill>
                        </a:rPr>
                        <a:t>Variable Name</a:t>
                      </a:r>
                    </a:p>
                  </a:txBody>
                  <a:tcPr>
                    <a:solidFill>
                      <a:schemeClr val="accent2"/>
                    </a:solidFill>
                  </a:tcPr>
                </a:tc>
                <a:tc>
                  <a:txBody>
                    <a:bodyPr/>
                    <a:lstStyle/>
                    <a:p>
                      <a:pPr algn="ctr"/>
                      <a:r>
                        <a:rPr lang="en-US" dirty="0">
                          <a:solidFill>
                            <a:schemeClr val="bg1"/>
                          </a:solidFill>
                        </a:rPr>
                        <a:t>char*1</a:t>
                      </a:r>
                    </a:p>
                  </a:txBody>
                  <a:tcPr>
                    <a:solidFill>
                      <a:schemeClr val="accent2"/>
                    </a:solidFill>
                  </a:tcPr>
                </a:tc>
                <a:tc>
                  <a:txBody>
                    <a:bodyPr/>
                    <a:lstStyle/>
                    <a:p>
                      <a:pPr algn="ctr"/>
                      <a:r>
                        <a:rPr lang="en-US" dirty="0">
                          <a:solidFill>
                            <a:schemeClr val="bg1"/>
                          </a:solidFill>
                        </a:rPr>
                        <a:t>LN</a:t>
                      </a:r>
                    </a:p>
                  </a:txBody>
                  <a:tcPr>
                    <a:solidFill>
                      <a:schemeClr val="accent2"/>
                    </a:solidFill>
                  </a:tcPr>
                </a:tc>
                <a:extLst>
                  <a:ext uri="{0D108BD9-81ED-4DB2-BD59-A6C34878D82A}">
                    <a16:rowId xmlns:a16="http://schemas.microsoft.com/office/drawing/2014/main" val="10002"/>
                  </a:ext>
                </a:extLst>
              </a:tr>
              <a:tr h="318450">
                <a:tc>
                  <a:txBody>
                    <a:bodyPr/>
                    <a:lstStyle/>
                    <a:p>
                      <a:pPr algn="ctr"/>
                      <a:r>
                        <a:rPr lang="en-US" dirty="0">
                          <a:solidFill>
                            <a:schemeClr val="bg1"/>
                          </a:solidFill>
                        </a:rPr>
                        <a:t>Length of Variable</a:t>
                      </a:r>
                      <a:r>
                        <a:rPr lang="en-US" baseline="0" dirty="0">
                          <a:solidFill>
                            <a:schemeClr val="bg1"/>
                          </a:solidFill>
                        </a:rPr>
                        <a:t> Type (LT)</a:t>
                      </a:r>
                      <a:endParaRPr lang="en-US" dirty="0">
                        <a:solidFill>
                          <a:schemeClr val="bg1"/>
                        </a:solidFill>
                      </a:endParaRPr>
                    </a:p>
                  </a:txBody>
                  <a:tcPr>
                    <a:solidFill>
                      <a:schemeClr val="accent2"/>
                    </a:solidFill>
                  </a:tcPr>
                </a:tc>
                <a:tc>
                  <a:txBody>
                    <a:bodyPr/>
                    <a:lstStyle/>
                    <a:p>
                      <a:pPr algn="ctr"/>
                      <a:r>
                        <a:rPr lang="en-US" dirty="0">
                          <a:solidFill>
                            <a:schemeClr val="bg1"/>
                          </a:solidFill>
                        </a:rPr>
                        <a:t>uint64</a:t>
                      </a:r>
                    </a:p>
                  </a:txBody>
                  <a:tcPr>
                    <a:solidFill>
                      <a:schemeClr val="accent2"/>
                    </a:solidFill>
                  </a:tcPr>
                </a:tc>
                <a:tc>
                  <a:txBody>
                    <a:bodyPr/>
                    <a:lstStyle/>
                    <a:p>
                      <a:pPr algn="ctr"/>
                      <a:r>
                        <a:rPr lang="en-US" dirty="0">
                          <a:solidFill>
                            <a:schemeClr val="bg1"/>
                          </a:solidFill>
                        </a:rPr>
                        <a:t>1</a:t>
                      </a:r>
                    </a:p>
                  </a:txBody>
                  <a:tcPr>
                    <a:solidFill>
                      <a:schemeClr val="accent2"/>
                    </a:solidFill>
                  </a:tcPr>
                </a:tc>
                <a:extLst>
                  <a:ext uri="{0D108BD9-81ED-4DB2-BD59-A6C34878D82A}">
                    <a16:rowId xmlns:a16="http://schemas.microsoft.com/office/drawing/2014/main" val="10003"/>
                  </a:ext>
                </a:extLst>
              </a:tr>
              <a:tr h="318450">
                <a:tc>
                  <a:txBody>
                    <a:bodyPr/>
                    <a:lstStyle/>
                    <a:p>
                      <a:pPr algn="ctr"/>
                      <a:r>
                        <a:rPr lang="en-US" dirty="0">
                          <a:solidFill>
                            <a:schemeClr val="bg1"/>
                          </a:solidFill>
                        </a:rPr>
                        <a:t>Variable Type</a:t>
                      </a:r>
                    </a:p>
                  </a:txBody>
                  <a:tcPr>
                    <a:solidFill>
                      <a:schemeClr val="accent2"/>
                    </a:solidFill>
                  </a:tcPr>
                </a:tc>
                <a:tc>
                  <a:txBody>
                    <a:bodyPr/>
                    <a:lstStyle/>
                    <a:p>
                      <a:pPr algn="ctr"/>
                      <a:r>
                        <a:rPr lang="en-US" dirty="0">
                          <a:solidFill>
                            <a:schemeClr val="bg1"/>
                          </a:solidFill>
                        </a:rPr>
                        <a:t>char*1</a:t>
                      </a:r>
                    </a:p>
                  </a:txBody>
                  <a:tcPr>
                    <a:solidFill>
                      <a:schemeClr val="accent2"/>
                    </a:solidFill>
                  </a:tcPr>
                </a:tc>
                <a:tc>
                  <a:txBody>
                    <a:bodyPr/>
                    <a:lstStyle/>
                    <a:p>
                      <a:pPr algn="ctr"/>
                      <a:r>
                        <a:rPr lang="en-US" dirty="0">
                          <a:solidFill>
                            <a:schemeClr val="bg1"/>
                          </a:solidFill>
                        </a:rPr>
                        <a:t>LT</a:t>
                      </a:r>
                    </a:p>
                  </a:txBody>
                  <a:tcPr>
                    <a:solidFill>
                      <a:schemeClr val="accent2"/>
                    </a:solidFill>
                  </a:tcPr>
                </a:tc>
                <a:extLst>
                  <a:ext uri="{0D108BD9-81ED-4DB2-BD59-A6C34878D82A}">
                    <a16:rowId xmlns:a16="http://schemas.microsoft.com/office/drawing/2014/main" val="10004"/>
                  </a:ext>
                </a:extLst>
              </a:tr>
              <a:tr h="318450">
                <a:tc>
                  <a:txBody>
                    <a:bodyPr/>
                    <a:lstStyle/>
                    <a:p>
                      <a:pPr algn="ctr"/>
                      <a:r>
                        <a:rPr lang="en-US" dirty="0">
                          <a:solidFill>
                            <a:schemeClr val="bg1"/>
                          </a:solidFill>
                        </a:rPr>
                        <a:t>Dimension</a:t>
                      </a:r>
                      <a:r>
                        <a:rPr lang="en-US" baseline="0" dirty="0">
                          <a:solidFill>
                            <a:schemeClr val="bg1"/>
                          </a:solidFill>
                        </a:rPr>
                        <a:t> of Variable (DV)</a:t>
                      </a:r>
                      <a:endParaRPr lang="en-US" dirty="0">
                        <a:solidFill>
                          <a:schemeClr val="bg1"/>
                        </a:solidFill>
                      </a:endParaRPr>
                    </a:p>
                  </a:txBody>
                  <a:tcPr>
                    <a:solidFill>
                      <a:schemeClr val="accent2"/>
                    </a:solidFill>
                  </a:tcPr>
                </a:tc>
                <a:tc>
                  <a:txBody>
                    <a:bodyPr/>
                    <a:lstStyle/>
                    <a:p>
                      <a:pPr algn="ctr"/>
                      <a:r>
                        <a:rPr lang="en-US" dirty="0">
                          <a:solidFill>
                            <a:schemeClr val="bg1"/>
                          </a:solidFill>
                        </a:rPr>
                        <a:t>uint64</a:t>
                      </a:r>
                    </a:p>
                  </a:txBody>
                  <a:tcPr>
                    <a:solidFill>
                      <a:schemeClr val="accent2"/>
                    </a:solidFill>
                  </a:tcPr>
                </a:tc>
                <a:tc>
                  <a:txBody>
                    <a:bodyPr/>
                    <a:lstStyle/>
                    <a:p>
                      <a:pPr algn="ctr"/>
                      <a:r>
                        <a:rPr lang="en-US" dirty="0">
                          <a:solidFill>
                            <a:schemeClr val="bg1"/>
                          </a:solidFill>
                        </a:rPr>
                        <a:t>1</a:t>
                      </a:r>
                    </a:p>
                  </a:txBody>
                  <a:tcPr>
                    <a:solidFill>
                      <a:schemeClr val="accent2"/>
                    </a:solidFill>
                  </a:tcPr>
                </a:tc>
                <a:extLst>
                  <a:ext uri="{0D108BD9-81ED-4DB2-BD59-A6C34878D82A}">
                    <a16:rowId xmlns:a16="http://schemas.microsoft.com/office/drawing/2014/main" val="10005"/>
                  </a:ext>
                </a:extLst>
              </a:tr>
              <a:tr h="318450">
                <a:tc>
                  <a:txBody>
                    <a:bodyPr/>
                    <a:lstStyle/>
                    <a:p>
                      <a:pPr algn="ctr"/>
                      <a:r>
                        <a:rPr lang="en-US" dirty="0">
                          <a:solidFill>
                            <a:schemeClr val="bg1"/>
                          </a:solidFill>
                        </a:rPr>
                        <a:t>Size of Variable</a:t>
                      </a:r>
                    </a:p>
                  </a:txBody>
                  <a:tcPr>
                    <a:solidFill>
                      <a:schemeClr val="accent2"/>
                    </a:solidFill>
                  </a:tcPr>
                </a:tc>
                <a:tc>
                  <a:txBody>
                    <a:bodyPr/>
                    <a:lstStyle/>
                    <a:p>
                      <a:pPr algn="ctr"/>
                      <a:r>
                        <a:rPr lang="en-US" dirty="0">
                          <a:solidFill>
                            <a:schemeClr val="bg1"/>
                          </a:solidFill>
                        </a:rPr>
                        <a:t>uint64</a:t>
                      </a:r>
                    </a:p>
                  </a:txBody>
                  <a:tcPr>
                    <a:solidFill>
                      <a:schemeClr val="accent2"/>
                    </a:solidFill>
                  </a:tcPr>
                </a:tc>
                <a:tc>
                  <a:txBody>
                    <a:bodyPr/>
                    <a:lstStyle/>
                    <a:p>
                      <a:pPr algn="ctr"/>
                      <a:r>
                        <a:rPr lang="en-US" dirty="0">
                          <a:solidFill>
                            <a:schemeClr val="bg1"/>
                          </a:solidFill>
                        </a:rPr>
                        <a:t>D</a:t>
                      </a:r>
                      <a:r>
                        <a:rPr lang="en-US" sz="2000" dirty="0">
                          <a:solidFill>
                            <a:schemeClr val="bg1"/>
                          </a:solidFill>
                        </a:rPr>
                        <a:t>V</a:t>
                      </a:r>
                      <a:endParaRPr lang="en-US" dirty="0">
                        <a:solidFill>
                          <a:schemeClr val="bg1"/>
                        </a:solidFill>
                      </a:endParaRPr>
                    </a:p>
                  </a:txBody>
                  <a:tcPr>
                    <a:solidFill>
                      <a:schemeClr val="accent2"/>
                    </a:solidFill>
                  </a:tcPr>
                </a:tc>
                <a:extLst>
                  <a:ext uri="{0D108BD9-81ED-4DB2-BD59-A6C34878D82A}">
                    <a16:rowId xmlns:a16="http://schemas.microsoft.com/office/drawing/2014/main" val="10006"/>
                  </a:ext>
                </a:extLst>
              </a:tr>
            </a:tbl>
          </a:graphicData>
        </a:graphic>
      </p:graphicFrame>
      <p:grpSp>
        <p:nvGrpSpPr>
          <p:cNvPr id="26" name="Group 25"/>
          <p:cNvGrpSpPr/>
          <p:nvPr/>
        </p:nvGrpSpPr>
        <p:grpSpPr>
          <a:xfrm>
            <a:off x="2514600" y="1456598"/>
            <a:ext cx="1613357" cy="1743802"/>
            <a:chOff x="7149643" y="1580833"/>
            <a:chExt cx="1613357" cy="1743802"/>
          </a:xfrm>
        </p:grpSpPr>
        <p:sp>
          <p:nvSpPr>
            <p:cNvPr id="5" name="Rectangle 4"/>
            <p:cNvSpPr/>
            <p:nvPr/>
          </p:nvSpPr>
          <p:spPr>
            <a:xfrm>
              <a:off x="7881234" y="1765499"/>
              <a:ext cx="881766" cy="260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Var</a:t>
              </a:r>
              <a:r>
                <a:rPr lang="en-US" dirty="0"/>
                <a:t> 1</a:t>
              </a:r>
            </a:p>
          </p:txBody>
        </p:sp>
        <p:sp>
          <p:nvSpPr>
            <p:cNvPr id="8" name="TextBox 7"/>
            <p:cNvSpPr txBox="1"/>
            <p:nvPr/>
          </p:nvSpPr>
          <p:spPr>
            <a:xfrm>
              <a:off x="7999410" y="2252930"/>
              <a:ext cx="645414" cy="369332"/>
            </a:xfrm>
            <a:prstGeom prst="rect">
              <a:avLst/>
            </a:prstGeom>
            <a:noFill/>
          </p:spPr>
          <p:txBody>
            <a:bodyPr wrap="square" rtlCol="0">
              <a:spAutoFit/>
            </a:bodyPr>
            <a:lstStyle/>
            <a:p>
              <a:pPr algn="ctr"/>
              <a:r>
                <a:rPr lang="en-US" dirty="0"/>
                <a:t>⁞</a:t>
              </a:r>
            </a:p>
          </p:txBody>
        </p:sp>
        <p:cxnSp>
          <p:nvCxnSpPr>
            <p:cNvPr id="12" name="Straight Arrow Connector 11"/>
            <p:cNvCxnSpPr/>
            <p:nvPr/>
          </p:nvCxnSpPr>
          <p:spPr>
            <a:xfrm>
              <a:off x="7606843" y="1765499"/>
              <a:ext cx="2286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606843" y="3163609"/>
              <a:ext cx="2286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49643" y="1580833"/>
              <a:ext cx="533400" cy="369332"/>
            </a:xfrm>
            <a:prstGeom prst="rect">
              <a:avLst/>
            </a:prstGeom>
            <a:noFill/>
          </p:spPr>
          <p:txBody>
            <a:bodyPr wrap="square" rtlCol="0">
              <a:spAutoFit/>
            </a:bodyPr>
            <a:lstStyle/>
            <a:p>
              <a:r>
                <a:rPr lang="en-US" dirty="0" err="1">
                  <a:solidFill>
                    <a:schemeClr val="accent1">
                      <a:lumMod val="50000"/>
                    </a:schemeClr>
                  </a:solidFill>
                </a:rPr>
                <a:t>bof</a:t>
              </a:r>
              <a:endParaRPr lang="en-US" dirty="0">
                <a:solidFill>
                  <a:schemeClr val="accent1">
                    <a:lumMod val="50000"/>
                  </a:schemeClr>
                </a:solidFill>
              </a:endParaRPr>
            </a:p>
          </p:txBody>
        </p:sp>
        <p:sp>
          <p:nvSpPr>
            <p:cNvPr id="15" name="TextBox 14"/>
            <p:cNvSpPr txBox="1"/>
            <p:nvPr/>
          </p:nvSpPr>
          <p:spPr>
            <a:xfrm>
              <a:off x="7149643" y="2955303"/>
              <a:ext cx="533400" cy="369332"/>
            </a:xfrm>
            <a:prstGeom prst="rect">
              <a:avLst/>
            </a:prstGeom>
            <a:noFill/>
          </p:spPr>
          <p:txBody>
            <a:bodyPr wrap="square" rtlCol="0">
              <a:spAutoFit/>
            </a:bodyPr>
            <a:lstStyle/>
            <a:p>
              <a:r>
                <a:rPr lang="en-US" dirty="0" err="1">
                  <a:solidFill>
                    <a:schemeClr val="accent1">
                      <a:lumMod val="50000"/>
                    </a:schemeClr>
                  </a:solidFill>
                </a:rPr>
                <a:t>eof</a:t>
              </a:r>
              <a:endParaRPr lang="en-US" dirty="0">
                <a:solidFill>
                  <a:schemeClr val="accent1">
                    <a:lumMod val="50000"/>
                  </a:schemeClr>
                </a:solidFill>
              </a:endParaRPr>
            </a:p>
          </p:txBody>
        </p:sp>
        <p:sp>
          <p:nvSpPr>
            <p:cNvPr id="20" name="Rectangle 19"/>
            <p:cNvSpPr/>
            <p:nvPr/>
          </p:nvSpPr>
          <p:spPr>
            <a:xfrm>
              <a:off x="7881234" y="2025727"/>
              <a:ext cx="881766" cy="260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Var</a:t>
              </a:r>
              <a:r>
                <a:rPr lang="en-US" dirty="0"/>
                <a:t> 2</a:t>
              </a:r>
            </a:p>
          </p:txBody>
        </p:sp>
        <p:sp>
          <p:nvSpPr>
            <p:cNvPr id="22" name="Rectangle 21"/>
            <p:cNvSpPr/>
            <p:nvPr/>
          </p:nvSpPr>
          <p:spPr>
            <a:xfrm>
              <a:off x="7873226" y="2616678"/>
              <a:ext cx="881766" cy="260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Var</a:t>
              </a:r>
              <a:r>
                <a:rPr lang="en-US" dirty="0"/>
                <a:t> N-1</a:t>
              </a:r>
            </a:p>
          </p:txBody>
        </p:sp>
        <p:sp>
          <p:nvSpPr>
            <p:cNvPr id="23" name="Rectangle 22"/>
            <p:cNvSpPr/>
            <p:nvPr/>
          </p:nvSpPr>
          <p:spPr>
            <a:xfrm>
              <a:off x="7873226" y="2879741"/>
              <a:ext cx="881766" cy="260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Var</a:t>
              </a:r>
              <a:r>
                <a:rPr lang="en-US" dirty="0"/>
                <a:t> N</a:t>
              </a:r>
            </a:p>
          </p:txBody>
        </p:sp>
      </p:grpSp>
      <p:sp>
        <p:nvSpPr>
          <p:cNvPr id="4" name="TextBox 3"/>
          <p:cNvSpPr txBox="1"/>
          <p:nvPr/>
        </p:nvSpPr>
        <p:spPr>
          <a:xfrm>
            <a:off x="6858000" y="4114800"/>
            <a:ext cx="2127121" cy="1200329"/>
          </a:xfrm>
          <a:prstGeom prst="rect">
            <a:avLst/>
          </a:prstGeom>
          <a:noFill/>
        </p:spPr>
        <p:txBody>
          <a:bodyPr wrap="none" rtlCol="0">
            <a:spAutoFit/>
          </a:bodyPr>
          <a:lstStyle/>
          <a:p>
            <a:r>
              <a:rPr lang="en-US" dirty="0"/>
              <a:t>The 1</a:t>
            </a:r>
            <a:r>
              <a:rPr lang="en-US" baseline="30000" dirty="0"/>
              <a:t>st</a:t>
            </a:r>
            <a:r>
              <a:rPr lang="en-US" dirty="0"/>
              <a:t>, 3</a:t>
            </a:r>
            <a:r>
              <a:rPr lang="en-US" baseline="30000" dirty="0"/>
              <a:t>rd</a:t>
            </a:r>
            <a:r>
              <a:rPr lang="en-US" dirty="0"/>
              <a:t>, 5</a:t>
            </a:r>
            <a:r>
              <a:rPr lang="en-US" baseline="30000" dirty="0"/>
              <a:t>th</a:t>
            </a:r>
            <a:r>
              <a:rPr lang="en-US" dirty="0"/>
              <a:t> fields</a:t>
            </a:r>
          </a:p>
          <a:p>
            <a:r>
              <a:rPr lang="en-US" dirty="0"/>
              <a:t>Indicates the lengths</a:t>
            </a:r>
            <a:br>
              <a:rPr lang="en-US" dirty="0"/>
            </a:br>
            <a:r>
              <a:rPr lang="en-US" dirty="0"/>
              <a:t>of the 2</a:t>
            </a:r>
            <a:r>
              <a:rPr lang="en-US" baseline="30000" dirty="0"/>
              <a:t>nd</a:t>
            </a:r>
            <a:r>
              <a:rPr lang="en-US" dirty="0"/>
              <a:t>, 4</a:t>
            </a:r>
            <a:r>
              <a:rPr lang="en-US" baseline="30000" dirty="0"/>
              <a:t>th</a:t>
            </a:r>
            <a:r>
              <a:rPr lang="en-US" dirty="0"/>
              <a:t>, 6</a:t>
            </a:r>
            <a:r>
              <a:rPr lang="en-US" baseline="30000" dirty="0"/>
              <a:t>th</a:t>
            </a:r>
            <a:br>
              <a:rPr lang="en-US" baseline="30000" dirty="0"/>
            </a:br>
            <a:r>
              <a:rPr lang="en-US" dirty="0"/>
              <a:t>fields, respectively.</a:t>
            </a:r>
          </a:p>
        </p:txBody>
      </p:sp>
    </p:spTree>
    <p:extLst>
      <p:ext uri="{BB962C8B-B14F-4D97-AF65-F5344CB8AC3E}">
        <p14:creationId xmlns:p14="http://schemas.microsoft.com/office/powerpoint/2010/main" val="164858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381000"/>
            <a:ext cx="2853025"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NIMH </a:t>
            </a:r>
            <a:r>
              <a:rPr lang="en-US" sz="2400" u="sng" dirty="0" err="1">
                <a:effectLst>
                  <a:outerShdw blurRad="38100" dist="38100" dir="2700000" algn="tl">
                    <a:srgbClr val="000000">
                      <a:alpha val="43137"/>
                    </a:srgbClr>
                  </a:outerShdw>
                </a:effectLst>
              </a:rPr>
              <a:t>MonkeyLogic</a:t>
            </a:r>
            <a:r>
              <a:rPr lang="en-US" sz="2400" u="sng" dirty="0">
                <a:effectLst>
                  <a:outerShdw blurRad="38100" dist="38100" dir="2700000" algn="tl">
                    <a:srgbClr val="000000">
                      <a:alpha val="43137"/>
                    </a:srgbClr>
                  </a:outerShdw>
                </a:effectLst>
              </a:rPr>
              <a:t> 2</a:t>
            </a:r>
          </a:p>
        </p:txBody>
      </p:sp>
      <p:sp>
        <p:nvSpPr>
          <p:cNvPr id="4" name="TextBox 3"/>
          <p:cNvSpPr txBox="1"/>
          <p:nvPr/>
        </p:nvSpPr>
        <p:spPr>
          <a:xfrm>
            <a:off x="552960" y="1061667"/>
            <a:ext cx="8133840"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a:t>NIMH </a:t>
            </a:r>
            <a:r>
              <a:rPr lang="en-US" dirty="0" err="1"/>
              <a:t>MonkeyLogic</a:t>
            </a:r>
            <a:r>
              <a:rPr lang="en-US" dirty="0"/>
              <a:t> (Feb 17, 2017 or earlier) inherited most of its code from the original </a:t>
            </a:r>
            <a:r>
              <a:rPr lang="en-US" dirty="0" err="1"/>
              <a:t>MonkeyLogic</a:t>
            </a:r>
            <a:r>
              <a:rPr lang="en-US" dirty="0"/>
              <a:t> (Oct 2014) and was built by patching the old code.</a:t>
            </a:r>
          </a:p>
          <a:p>
            <a:endParaRPr lang="en-US" dirty="0"/>
          </a:p>
          <a:p>
            <a:r>
              <a:rPr lang="en-US" dirty="0"/>
              <a:t>    → The UI was not organized well and did not reflect the newly added features.</a:t>
            </a:r>
          </a:p>
          <a:p>
            <a:endParaRPr lang="en-US" dirty="0"/>
          </a:p>
          <a:p>
            <a:r>
              <a:rPr lang="en-US" dirty="0"/>
              <a:t>    → Some issues due to the structure of the software were difficult to fix.</a:t>
            </a:r>
            <a:br>
              <a:rPr lang="en-US" dirty="0"/>
            </a:br>
            <a:r>
              <a:rPr lang="en-US" dirty="0"/>
              <a:t>        (lack of support for multiple DAQ boards, other </a:t>
            </a:r>
            <a:r>
              <a:rPr lang="en-US" dirty="0" err="1"/>
              <a:t>datafile</a:t>
            </a:r>
            <a:r>
              <a:rPr lang="en-US" dirty="0"/>
              <a:t> formats, etc.)</a:t>
            </a:r>
          </a:p>
          <a:p>
            <a:endParaRPr lang="en-US" dirty="0"/>
          </a:p>
          <a:p>
            <a:pPr marL="285750" indent="-285750">
              <a:buFont typeface="Wingdings" panose="05000000000000000000" pitchFamily="2" charset="2"/>
              <a:buChar char="§"/>
            </a:pPr>
            <a:r>
              <a:rPr lang="en-US" dirty="0"/>
              <a:t>NIMH </a:t>
            </a:r>
            <a:r>
              <a:rPr lang="en-US" dirty="0" err="1"/>
              <a:t>MonkeyLogic</a:t>
            </a:r>
            <a:r>
              <a:rPr lang="en-US" dirty="0"/>
              <a:t> 2 (ML2) is re-written from scratch in the object-oriented programming style.</a:t>
            </a:r>
          </a:p>
          <a:p>
            <a:pPr marL="285750" indent="-285750">
              <a:buFont typeface="Wingdings" panose="05000000000000000000" pitchFamily="2" charset="2"/>
              <a:buChar char="§"/>
            </a:pPr>
            <a:endParaRPr lang="en-US" dirty="0"/>
          </a:p>
          <a:p>
            <a:r>
              <a:rPr lang="en-US" dirty="0"/>
              <a:t>    → The size of the code is reduced significantly while ML2 supports more functions</a:t>
            </a:r>
            <a:br>
              <a:rPr lang="en-US" dirty="0"/>
            </a:br>
            <a:r>
              <a:rPr lang="en-US" dirty="0"/>
              <a:t>        and new features.</a:t>
            </a:r>
          </a:p>
          <a:p>
            <a:endParaRPr lang="en-US" dirty="0"/>
          </a:p>
          <a:p>
            <a:r>
              <a:rPr lang="en-US" dirty="0"/>
              <a:t>   → All codes are modularized. The extensibility of the code is improved and the</a:t>
            </a:r>
            <a:br>
              <a:rPr lang="en-US" dirty="0"/>
            </a:br>
            <a:r>
              <a:rPr lang="en-US" dirty="0"/>
              <a:t>       maintenance is easier.</a:t>
            </a:r>
            <a:br>
              <a:rPr lang="en-US" dirty="0"/>
            </a:br>
            <a:endParaRPr lang="en-US" dirty="0"/>
          </a:p>
        </p:txBody>
      </p:sp>
    </p:spTree>
    <p:extLst>
      <p:ext uri="{BB962C8B-B14F-4D97-AF65-F5344CB8AC3E}">
        <p14:creationId xmlns:p14="http://schemas.microsoft.com/office/powerpoint/2010/main" val="366974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2525948"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BHV2 Format (2/4)</a:t>
            </a:r>
          </a:p>
        </p:txBody>
      </p:sp>
      <p:sp>
        <p:nvSpPr>
          <p:cNvPr id="3" name="TextBox 2"/>
          <p:cNvSpPr txBox="1"/>
          <p:nvPr/>
        </p:nvSpPr>
        <p:spPr>
          <a:xfrm>
            <a:off x="533400" y="1066800"/>
            <a:ext cx="8305799"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a:t>If the variable type is one of the MATLAB primitive data types (char, integers, single, double, logical), then </a:t>
            </a:r>
            <a:r>
              <a:rPr lang="en-US" u="sng" dirty="0"/>
              <a:t>the content of the variable follows those 6 fields in </a:t>
            </a:r>
            <a:r>
              <a:rPr lang="en-US" b="1" u="sng" dirty="0"/>
              <a:t>column-major order</a:t>
            </a:r>
            <a:r>
              <a:rPr lang="en-US" dirty="0"/>
              <a:t>. For example, if A = rand(2,2), the byte order of A will be like this.</a:t>
            </a:r>
          </a:p>
          <a:p>
            <a:pPr marL="285750" indent="-285750">
              <a:buFont typeface="Wingdings" panose="05000000000000000000" pitchFamily="2" charset="2"/>
              <a:buChar char="§"/>
            </a:pPr>
            <a:endParaRPr lang="en-US" dirty="0"/>
          </a:p>
          <a:p>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If the variable type is </a:t>
            </a:r>
            <a:r>
              <a:rPr lang="en-US" b="1" dirty="0" err="1"/>
              <a:t>struct</a:t>
            </a:r>
            <a:r>
              <a:rPr lang="en-US" dirty="0"/>
              <a:t>, </a:t>
            </a:r>
            <a:r>
              <a:rPr lang="en-US" u="sng" dirty="0"/>
              <a:t>there is one more field of uint64 that indicates the number of fields.</a:t>
            </a:r>
            <a:r>
              <a:rPr lang="en-US" dirty="0"/>
              <a:t> Then the first field of the first </a:t>
            </a:r>
            <a:r>
              <a:rPr lang="en-US" dirty="0" err="1"/>
              <a:t>struct</a:t>
            </a:r>
            <a:r>
              <a:rPr lang="en-US" dirty="0"/>
              <a:t> array starts.</a:t>
            </a:r>
          </a:p>
          <a:p>
            <a:r>
              <a:rPr lang="en-US" dirty="0"/>
              <a:t>    ex) A = [</a:t>
            </a:r>
            <a:r>
              <a:rPr lang="en-US" dirty="0" err="1"/>
              <a:t>struct</a:t>
            </a:r>
            <a:r>
              <a:rPr lang="en-US" dirty="0"/>
              <a:t>('a',1,'b','xyz') </a:t>
            </a:r>
            <a:r>
              <a:rPr lang="en-US" dirty="0" err="1"/>
              <a:t>struct</a:t>
            </a:r>
            <a:r>
              <a:rPr lang="en-US" dirty="0"/>
              <a:t>('a',9,'b','')]</a:t>
            </a:r>
            <a:r>
              <a:rPr lang="en-US" dirty="0">
                <a:solidFill>
                  <a:srgbClr val="00B050"/>
                </a:solidFill>
              </a:rPr>
              <a:t>  % the number of fields is 2; a &amp; b.</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If the variable type is </a:t>
            </a:r>
            <a:r>
              <a:rPr lang="en-US" b="1" dirty="0"/>
              <a:t>cell</a:t>
            </a:r>
            <a:r>
              <a:rPr lang="en-US" dirty="0"/>
              <a:t>, the cells of the cell array comes in column-major order.  ex) A = cell(3,2)</a:t>
            </a:r>
            <a:endParaRPr lang="en-US" b="1" dirty="0"/>
          </a:p>
          <a:p>
            <a:pPr marL="285750" indent="-285750">
              <a:buFont typeface="Wingdings" panose="05000000000000000000" pitchFamily="2" charset="2"/>
              <a:buChar char="§"/>
            </a:pPr>
            <a:endParaRPr lang="en-US" b="1" dirty="0"/>
          </a:p>
        </p:txBody>
      </p:sp>
      <p:graphicFrame>
        <p:nvGraphicFramePr>
          <p:cNvPr id="17" name="Table 16"/>
          <p:cNvGraphicFramePr>
            <a:graphicFrameLocks noGrp="1"/>
          </p:cNvGraphicFramePr>
          <p:nvPr>
            <p:extLst>
              <p:ext uri="{D42A27DB-BD31-4B8C-83A1-F6EECF244321}">
                <p14:modId xmlns:p14="http://schemas.microsoft.com/office/powerpoint/2010/main" val="2161667477"/>
              </p:ext>
            </p:extLst>
          </p:nvPr>
        </p:nvGraphicFramePr>
        <p:xfrm>
          <a:off x="457200" y="2143760"/>
          <a:ext cx="8458200" cy="370840"/>
        </p:xfrm>
        <a:graphic>
          <a:graphicData uri="http://schemas.openxmlformats.org/drawingml/2006/table">
            <a:tbl>
              <a:tblPr firstRow="1" bandRow="1">
                <a:tableStyleId>{5C22544A-7EE6-4342-B048-85BDC9FD1C3A}</a:tableStyleId>
              </a:tblPr>
              <a:tblGrid>
                <a:gridCol w="845820">
                  <a:extLst>
                    <a:ext uri="{9D8B030D-6E8A-4147-A177-3AD203B41FA5}">
                      <a16:colId xmlns:a16="http://schemas.microsoft.com/office/drawing/2014/main" val="20000"/>
                    </a:ext>
                  </a:extLst>
                </a:gridCol>
                <a:gridCol w="845820">
                  <a:extLst>
                    <a:ext uri="{9D8B030D-6E8A-4147-A177-3AD203B41FA5}">
                      <a16:colId xmlns:a16="http://schemas.microsoft.com/office/drawing/2014/main" val="20001"/>
                    </a:ext>
                  </a:extLst>
                </a:gridCol>
                <a:gridCol w="845820">
                  <a:extLst>
                    <a:ext uri="{9D8B030D-6E8A-4147-A177-3AD203B41FA5}">
                      <a16:colId xmlns:a16="http://schemas.microsoft.com/office/drawing/2014/main" val="20002"/>
                    </a:ext>
                  </a:extLst>
                </a:gridCol>
                <a:gridCol w="845820">
                  <a:extLst>
                    <a:ext uri="{9D8B030D-6E8A-4147-A177-3AD203B41FA5}">
                      <a16:colId xmlns:a16="http://schemas.microsoft.com/office/drawing/2014/main" val="20003"/>
                    </a:ext>
                  </a:extLst>
                </a:gridCol>
                <a:gridCol w="845820">
                  <a:extLst>
                    <a:ext uri="{9D8B030D-6E8A-4147-A177-3AD203B41FA5}">
                      <a16:colId xmlns:a16="http://schemas.microsoft.com/office/drawing/2014/main" val="20004"/>
                    </a:ext>
                  </a:extLst>
                </a:gridCol>
                <a:gridCol w="845820">
                  <a:extLst>
                    <a:ext uri="{9D8B030D-6E8A-4147-A177-3AD203B41FA5}">
                      <a16:colId xmlns:a16="http://schemas.microsoft.com/office/drawing/2014/main" val="20005"/>
                    </a:ext>
                  </a:extLst>
                </a:gridCol>
                <a:gridCol w="845820">
                  <a:extLst>
                    <a:ext uri="{9D8B030D-6E8A-4147-A177-3AD203B41FA5}">
                      <a16:colId xmlns:a16="http://schemas.microsoft.com/office/drawing/2014/main" val="20006"/>
                    </a:ext>
                  </a:extLst>
                </a:gridCol>
                <a:gridCol w="845820">
                  <a:extLst>
                    <a:ext uri="{9D8B030D-6E8A-4147-A177-3AD203B41FA5}">
                      <a16:colId xmlns:a16="http://schemas.microsoft.com/office/drawing/2014/main" val="20007"/>
                    </a:ext>
                  </a:extLst>
                </a:gridCol>
                <a:gridCol w="845820">
                  <a:extLst>
                    <a:ext uri="{9D8B030D-6E8A-4147-A177-3AD203B41FA5}">
                      <a16:colId xmlns:a16="http://schemas.microsoft.com/office/drawing/2014/main" val="20008"/>
                    </a:ext>
                  </a:extLst>
                </a:gridCol>
                <a:gridCol w="845820">
                  <a:extLst>
                    <a:ext uri="{9D8B030D-6E8A-4147-A177-3AD203B41FA5}">
                      <a16:colId xmlns:a16="http://schemas.microsoft.com/office/drawing/2014/main" val="20009"/>
                    </a:ext>
                  </a:extLst>
                </a:gridCol>
              </a:tblGrid>
              <a:tr h="370840">
                <a:tc>
                  <a:txBody>
                    <a:bodyPr/>
                    <a:lstStyle/>
                    <a:p>
                      <a:pPr algn="ctr"/>
                      <a:r>
                        <a:rPr lang="en-US" dirty="0"/>
                        <a:t>1</a:t>
                      </a:r>
                    </a:p>
                  </a:txBody>
                  <a:tcPr>
                    <a:solidFill>
                      <a:schemeClr val="accent2"/>
                    </a:solidFill>
                  </a:tcPr>
                </a:tc>
                <a:tc>
                  <a:txBody>
                    <a:bodyPr/>
                    <a:lstStyle/>
                    <a:p>
                      <a:pPr algn="ctr"/>
                      <a:r>
                        <a:rPr lang="en-US" dirty="0"/>
                        <a:t>A</a:t>
                      </a:r>
                    </a:p>
                  </a:txBody>
                  <a:tcPr>
                    <a:solidFill>
                      <a:schemeClr val="accent2"/>
                    </a:solidFill>
                  </a:tcPr>
                </a:tc>
                <a:tc>
                  <a:txBody>
                    <a:bodyPr/>
                    <a:lstStyle/>
                    <a:p>
                      <a:pPr algn="ctr"/>
                      <a:r>
                        <a:rPr lang="en-US" dirty="0"/>
                        <a:t>6</a:t>
                      </a:r>
                    </a:p>
                  </a:txBody>
                  <a:tcPr>
                    <a:solidFill>
                      <a:schemeClr val="accent2"/>
                    </a:solidFill>
                  </a:tcPr>
                </a:tc>
                <a:tc>
                  <a:txBody>
                    <a:bodyPr/>
                    <a:lstStyle/>
                    <a:p>
                      <a:pPr algn="ctr"/>
                      <a:r>
                        <a:rPr lang="en-US" dirty="0"/>
                        <a:t>double</a:t>
                      </a:r>
                    </a:p>
                  </a:txBody>
                  <a:tcPr>
                    <a:solidFill>
                      <a:schemeClr val="accent2"/>
                    </a:solidFill>
                  </a:tcPr>
                </a:tc>
                <a:tc>
                  <a:txBody>
                    <a:bodyPr/>
                    <a:lstStyle/>
                    <a:p>
                      <a:pPr algn="ctr"/>
                      <a:r>
                        <a:rPr lang="en-US" dirty="0"/>
                        <a:t>2</a:t>
                      </a:r>
                    </a:p>
                  </a:txBody>
                  <a:tcPr>
                    <a:solidFill>
                      <a:schemeClr val="accent2"/>
                    </a:solidFill>
                  </a:tcPr>
                </a:tc>
                <a:tc>
                  <a:txBody>
                    <a:bodyPr/>
                    <a:lstStyle/>
                    <a:p>
                      <a:pPr algn="ctr"/>
                      <a:r>
                        <a:rPr lang="en-US" dirty="0"/>
                        <a:t>[2 2]</a:t>
                      </a:r>
                    </a:p>
                  </a:txBody>
                  <a:tcPr>
                    <a:solidFill>
                      <a:schemeClr val="accent2"/>
                    </a:solidFill>
                  </a:tcPr>
                </a:tc>
                <a:tc>
                  <a:txBody>
                    <a:bodyPr/>
                    <a:lstStyle/>
                    <a:p>
                      <a:pPr algn="ctr"/>
                      <a:r>
                        <a:rPr lang="en-US" dirty="0"/>
                        <a:t>A(1,1)</a:t>
                      </a:r>
                    </a:p>
                  </a:txBody>
                  <a:tcPr/>
                </a:tc>
                <a:tc>
                  <a:txBody>
                    <a:bodyPr/>
                    <a:lstStyle/>
                    <a:p>
                      <a:pPr algn="ctr"/>
                      <a:r>
                        <a:rPr lang="en-US" dirty="0"/>
                        <a:t>A(2,1)</a:t>
                      </a:r>
                    </a:p>
                  </a:txBody>
                  <a:tcPr/>
                </a:tc>
                <a:tc>
                  <a:txBody>
                    <a:bodyPr/>
                    <a:lstStyle/>
                    <a:p>
                      <a:pPr algn="ctr"/>
                      <a:r>
                        <a:rPr lang="en-US" dirty="0"/>
                        <a:t>A(1,2)</a:t>
                      </a:r>
                    </a:p>
                  </a:txBody>
                  <a:tcPr/>
                </a:tc>
                <a:tc>
                  <a:txBody>
                    <a:bodyPr/>
                    <a:lstStyle/>
                    <a:p>
                      <a:pPr algn="ctr"/>
                      <a:r>
                        <a:rPr lang="en-US" dirty="0"/>
                        <a:t>A(2,2)</a:t>
                      </a:r>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371632956"/>
              </p:ext>
            </p:extLst>
          </p:nvPr>
        </p:nvGraphicFramePr>
        <p:xfrm>
          <a:off x="457200" y="3810000"/>
          <a:ext cx="8458200" cy="370840"/>
        </p:xfrm>
        <a:graphic>
          <a:graphicData uri="http://schemas.openxmlformats.org/drawingml/2006/table">
            <a:tbl>
              <a:tblPr firstRow="1" bandRow="1">
                <a:tableStyleId>{5C22544A-7EE6-4342-B048-85BDC9FD1C3A}</a:tableStyleId>
              </a:tblPr>
              <a:tblGrid>
                <a:gridCol w="845820">
                  <a:extLst>
                    <a:ext uri="{9D8B030D-6E8A-4147-A177-3AD203B41FA5}">
                      <a16:colId xmlns:a16="http://schemas.microsoft.com/office/drawing/2014/main" val="20000"/>
                    </a:ext>
                  </a:extLst>
                </a:gridCol>
                <a:gridCol w="845820">
                  <a:extLst>
                    <a:ext uri="{9D8B030D-6E8A-4147-A177-3AD203B41FA5}">
                      <a16:colId xmlns:a16="http://schemas.microsoft.com/office/drawing/2014/main" val="20001"/>
                    </a:ext>
                  </a:extLst>
                </a:gridCol>
                <a:gridCol w="845820">
                  <a:extLst>
                    <a:ext uri="{9D8B030D-6E8A-4147-A177-3AD203B41FA5}">
                      <a16:colId xmlns:a16="http://schemas.microsoft.com/office/drawing/2014/main" val="20002"/>
                    </a:ext>
                  </a:extLst>
                </a:gridCol>
                <a:gridCol w="845820">
                  <a:extLst>
                    <a:ext uri="{9D8B030D-6E8A-4147-A177-3AD203B41FA5}">
                      <a16:colId xmlns:a16="http://schemas.microsoft.com/office/drawing/2014/main" val="20003"/>
                    </a:ext>
                  </a:extLst>
                </a:gridCol>
                <a:gridCol w="845820">
                  <a:extLst>
                    <a:ext uri="{9D8B030D-6E8A-4147-A177-3AD203B41FA5}">
                      <a16:colId xmlns:a16="http://schemas.microsoft.com/office/drawing/2014/main" val="20004"/>
                    </a:ext>
                  </a:extLst>
                </a:gridCol>
                <a:gridCol w="845820">
                  <a:extLst>
                    <a:ext uri="{9D8B030D-6E8A-4147-A177-3AD203B41FA5}">
                      <a16:colId xmlns:a16="http://schemas.microsoft.com/office/drawing/2014/main" val="20005"/>
                    </a:ext>
                  </a:extLst>
                </a:gridCol>
                <a:gridCol w="845820">
                  <a:extLst>
                    <a:ext uri="{9D8B030D-6E8A-4147-A177-3AD203B41FA5}">
                      <a16:colId xmlns:a16="http://schemas.microsoft.com/office/drawing/2014/main" val="20006"/>
                    </a:ext>
                  </a:extLst>
                </a:gridCol>
                <a:gridCol w="845820">
                  <a:extLst>
                    <a:ext uri="{9D8B030D-6E8A-4147-A177-3AD203B41FA5}">
                      <a16:colId xmlns:a16="http://schemas.microsoft.com/office/drawing/2014/main" val="20007"/>
                    </a:ext>
                  </a:extLst>
                </a:gridCol>
                <a:gridCol w="845820">
                  <a:extLst>
                    <a:ext uri="{9D8B030D-6E8A-4147-A177-3AD203B41FA5}">
                      <a16:colId xmlns:a16="http://schemas.microsoft.com/office/drawing/2014/main" val="20008"/>
                    </a:ext>
                  </a:extLst>
                </a:gridCol>
                <a:gridCol w="845820">
                  <a:extLst>
                    <a:ext uri="{9D8B030D-6E8A-4147-A177-3AD203B41FA5}">
                      <a16:colId xmlns:a16="http://schemas.microsoft.com/office/drawing/2014/main" val="20009"/>
                    </a:ext>
                  </a:extLst>
                </a:gridCol>
              </a:tblGrid>
              <a:tr h="370840">
                <a:tc>
                  <a:txBody>
                    <a:bodyPr/>
                    <a:lstStyle/>
                    <a:p>
                      <a:pPr algn="ctr"/>
                      <a:r>
                        <a:rPr lang="en-US" dirty="0"/>
                        <a:t>1</a:t>
                      </a:r>
                    </a:p>
                  </a:txBody>
                  <a:tcPr>
                    <a:solidFill>
                      <a:schemeClr val="accent2"/>
                    </a:solidFill>
                  </a:tcPr>
                </a:tc>
                <a:tc>
                  <a:txBody>
                    <a:bodyPr/>
                    <a:lstStyle/>
                    <a:p>
                      <a:pPr algn="ctr"/>
                      <a:r>
                        <a:rPr lang="en-US" dirty="0"/>
                        <a:t>A</a:t>
                      </a:r>
                    </a:p>
                  </a:txBody>
                  <a:tcPr>
                    <a:solidFill>
                      <a:schemeClr val="accent2"/>
                    </a:solidFill>
                  </a:tcPr>
                </a:tc>
                <a:tc>
                  <a:txBody>
                    <a:bodyPr/>
                    <a:lstStyle/>
                    <a:p>
                      <a:pPr algn="ctr"/>
                      <a:r>
                        <a:rPr lang="en-US" dirty="0"/>
                        <a:t>6</a:t>
                      </a:r>
                    </a:p>
                  </a:txBody>
                  <a:tcPr>
                    <a:solidFill>
                      <a:schemeClr val="accent2"/>
                    </a:solidFill>
                  </a:tcPr>
                </a:tc>
                <a:tc>
                  <a:txBody>
                    <a:bodyPr/>
                    <a:lstStyle/>
                    <a:p>
                      <a:pPr algn="ctr"/>
                      <a:r>
                        <a:rPr lang="en-US" dirty="0" err="1"/>
                        <a:t>struct</a:t>
                      </a:r>
                      <a:endParaRPr lang="en-US" dirty="0"/>
                    </a:p>
                  </a:txBody>
                  <a:tcPr>
                    <a:solidFill>
                      <a:schemeClr val="accent2"/>
                    </a:solidFill>
                  </a:tcPr>
                </a:tc>
                <a:tc>
                  <a:txBody>
                    <a:bodyPr/>
                    <a:lstStyle/>
                    <a:p>
                      <a:pPr algn="ctr"/>
                      <a:r>
                        <a:rPr lang="en-US" dirty="0"/>
                        <a:t>2</a:t>
                      </a:r>
                    </a:p>
                  </a:txBody>
                  <a:tcPr>
                    <a:solidFill>
                      <a:schemeClr val="accent2"/>
                    </a:solidFill>
                  </a:tcPr>
                </a:tc>
                <a:tc>
                  <a:txBody>
                    <a:bodyPr/>
                    <a:lstStyle/>
                    <a:p>
                      <a:pPr algn="ctr"/>
                      <a:r>
                        <a:rPr lang="en-US" dirty="0"/>
                        <a:t>[1 2]</a:t>
                      </a:r>
                    </a:p>
                  </a:txBody>
                  <a:tcPr>
                    <a:solidFill>
                      <a:schemeClr val="accent2"/>
                    </a:solidFill>
                  </a:tcPr>
                </a:tc>
                <a:tc>
                  <a:txBody>
                    <a:bodyPr/>
                    <a:lstStyle/>
                    <a:p>
                      <a:pPr algn="ctr"/>
                      <a:r>
                        <a:rPr lang="en-US" dirty="0">
                          <a:solidFill>
                            <a:schemeClr val="bg1"/>
                          </a:solidFill>
                        </a:rPr>
                        <a:t>2</a:t>
                      </a:r>
                    </a:p>
                  </a:txBody>
                  <a:tcPr/>
                </a:tc>
                <a:tc>
                  <a:txBody>
                    <a:bodyPr/>
                    <a:lstStyle/>
                    <a:p>
                      <a:pPr algn="ctr"/>
                      <a:r>
                        <a:rPr lang="en-US" dirty="0"/>
                        <a:t>A(1).a</a:t>
                      </a:r>
                    </a:p>
                  </a:txBody>
                  <a:tcPr/>
                </a:tc>
                <a:tc>
                  <a:txBody>
                    <a:bodyPr/>
                    <a:lstStyle/>
                    <a:p>
                      <a:pPr algn="ctr"/>
                      <a:r>
                        <a:rPr lang="en-US" dirty="0"/>
                        <a:t>A(1).b</a:t>
                      </a:r>
                    </a:p>
                  </a:txBody>
                  <a:tcPr/>
                </a:tc>
                <a:tc>
                  <a:txBody>
                    <a:bodyPr/>
                    <a:lstStyle/>
                    <a:p>
                      <a:pPr algn="ctr"/>
                      <a:r>
                        <a:rPr lang="en-US" dirty="0"/>
                        <a:t>A(2).a</a:t>
                      </a:r>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672377750"/>
              </p:ext>
            </p:extLst>
          </p:nvPr>
        </p:nvGraphicFramePr>
        <p:xfrm>
          <a:off x="457200" y="4267200"/>
          <a:ext cx="8458200" cy="370840"/>
        </p:xfrm>
        <a:graphic>
          <a:graphicData uri="http://schemas.openxmlformats.org/drawingml/2006/table">
            <a:tbl>
              <a:tblPr firstRow="1" bandRow="1">
                <a:tableStyleId>{5C22544A-7EE6-4342-B048-85BDC9FD1C3A}</a:tableStyleId>
              </a:tblPr>
              <a:tblGrid>
                <a:gridCol w="845820">
                  <a:extLst>
                    <a:ext uri="{9D8B030D-6E8A-4147-A177-3AD203B41FA5}">
                      <a16:colId xmlns:a16="http://schemas.microsoft.com/office/drawing/2014/main" val="20000"/>
                    </a:ext>
                  </a:extLst>
                </a:gridCol>
                <a:gridCol w="845820">
                  <a:extLst>
                    <a:ext uri="{9D8B030D-6E8A-4147-A177-3AD203B41FA5}">
                      <a16:colId xmlns:a16="http://schemas.microsoft.com/office/drawing/2014/main" val="20001"/>
                    </a:ext>
                  </a:extLst>
                </a:gridCol>
                <a:gridCol w="845820">
                  <a:extLst>
                    <a:ext uri="{9D8B030D-6E8A-4147-A177-3AD203B41FA5}">
                      <a16:colId xmlns:a16="http://schemas.microsoft.com/office/drawing/2014/main" val="20002"/>
                    </a:ext>
                  </a:extLst>
                </a:gridCol>
                <a:gridCol w="845820">
                  <a:extLst>
                    <a:ext uri="{9D8B030D-6E8A-4147-A177-3AD203B41FA5}">
                      <a16:colId xmlns:a16="http://schemas.microsoft.com/office/drawing/2014/main" val="20003"/>
                    </a:ext>
                  </a:extLst>
                </a:gridCol>
                <a:gridCol w="845820">
                  <a:extLst>
                    <a:ext uri="{9D8B030D-6E8A-4147-A177-3AD203B41FA5}">
                      <a16:colId xmlns:a16="http://schemas.microsoft.com/office/drawing/2014/main" val="20004"/>
                    </a:ext>
                  </a:extLst>
                </a:gridCol>
                <a:gridCol w="845820">
                  <a:extLst>
                    <a:ext uri="{9D8B030D-6E8A-4147-A177-3AD203B41FA5}">
                      <a16:colId xmlns:a16="http://schemas.microsoft.com/office/drawing/2014/main" val="20005"/>
                    </a:ext>
                  </a:extLst>
                </a:gridCol>
                <a:gridCol w="845820">
                  <a:extLst>
                    <a:ext uri="{9D8B030D-6E8A-4147-A177-3AD203B41FA5}">
                      <a16:colId xmlns:a16="http://schemas.microsoft.com/office/drawing/2014/main" val="20006"/>
                    </a:ext>
                  </a:extLst>
                </a:gridCol>
                <a:gridCol w="845820">
                  <a:extLst>
                    <a:ext uri="{9D8B030D-6E8A-4147-A177-3AD203B41FA5}">
                      <a16:colId xmlns:a16="http://schemas.microsoft.com/office/drawing/2014/main" val="20007"/>
                    </a:ext>
                  </a:extLst>
                </a:gridCol>
                <a:gridCol w="845820">
                  <a:extLst>
                    <a:ext uri="{9D8B030D-6E8A-4147-A177-3AD203B41FA5}">
                      <a16:colId xmlns:a16="http://schemas.microsoft.com/office/drawing/2014/main" val="20008"/>
                    </a:ext>
                  </a:extLst>
                </a:gridCol>
                <a:gridCol w="845820">
                  <a:extLst>
                    <a:ext uri="{9D8B030D-6E8A-4147-A177-3AD203B41FA5}">
                      <a16:colId xmlns:a16="http://schemas.microsoft.com/office/drawing/2014/main" val="20009"/>
                    </a:ext>
                  </a:extLst>
                </a:gridCol>
              </a:tblGrid>
              <a:tr h="370840">
                <a:tc>
                  <a:txBody>
                    <a:bodyPr/>
                    <a:lstStyle/>
                    <a:p>
                      <a:pPr algn="ctr"/>
                      <a:r>
                        <a:rPr lang="en-US" dirty="0"/>
                        <a:t>A(2).b</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solidFill>
                          <a:srgbClr val="FF0000"/>
                        </a:solidFill>
                      </a:endParaRP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576435245"/>
              </p:ext>
            </p:extLst>
          </p:nvPr>
        </p:nvGraphicFramePr>
        <p:xfrm>
          <a:off x="457200" y="5562600"/>
          <a:ext cx="8458200" cy="370840"/>
        </p:xfrm>
        <a:graphic>
          <a:graphicData uri="http://schemas.openxmlformats.org/drawingml/2006/table">
            <a:tbl>
              <a:tblPr firstRow="1" bandRow="1">
                <a:tableStyleId>{5C22544A-7EE6-4342-B048-85BDC9FD1C3A}</a:tableStyleId>
              </a:tblPr>
              <a:tblGrid>
                <a:gridCol w="845820">
                  <a:extLst>
                    <a:ext uri="{9D8B030D-6E8A-4147-A177-3AD203B41FA5}">
                      <a16:colId xmlns:a16="http://schemas.microsoft.com/office/drawing/2014/main" val="20000"/>
                    </a:ext>
                  </a:extLst>
                </a:gridCol>
                <a:gridCol w="845820">
                  <a:extLst>
                    <a:ext uri="{9D8B030D-6E8A-4147-A177-3AD203B41FA5}">
                      <a16:colId xmlns:a16="http://schemas.microsoft.com/office/drawing/2014/main" val="20001"/>
                    </a:ext>
                  </a:extLst>
                </a:gridCol>
                <a:gridCol w="845820">
                  <a:extLst>
                    <a:ext uri="{9D8B030D-6E8A-4147-A177-3AD203B41FA5}">
                      <a16:colId xmlns:a16="http://schemas.microsoft.com/office/drawing/2014/main" val="20002"/>
                    </a:ext>
                  </a:extLst>
                </a:gridCol>
                <a:gridCol w="845820">
                  <a:extLst>
                    <a:ext uri="{9D8B030D-6E8A-4147-A177-3AD203B41FA5}">
                      <a16:colId xmlns:a16="http://schemas.microsoft.com/office/drawing/2014/main" val="20003"/>
                    </a:ext>
                  </a:extLst>
                </a:gridCol>
                <a:gridCol w="845820">
                  <a:extLst>
                    <a:ext uri="{9D8B030D-6E8A-4147-A177-3AD203B41FA5}">
                      <a16:colId xmlns:a16="http://schemas.microsoft.com/office/drawing/2014/main" val="20004"/>
                    </a:ext>
                  </a:extLst>
                </a:gridCol>
                <a:gridCol w="845820">
                  <a:extLst>
                    <a:ext uri="{9D8B030D-6E8A-4147-A177-3AD203B41FA5}">
                      <a16:colId xmlns:a16="http://schemas.microsoft.com/office/drawing/2014/main" val="20005"/>
                    </a:ext>
                  </a:extLst>
                </a:gridCol>
                <a:gridCol w="845820">
                  <a:extLst>
                    <a:ext uri="{9D8B030D-6E8A-4147-A177-3AD203B41FA5}">
                      <a16:colId xmlns:a16="http://schemas.microsoft.com/office/drawing/2014/main" val="20006"/>
                    </a:ext>
                  </a:extLst>
                </a:gridCol>
                <a:gridCol w="845820">
                  <a:extLst>
                    <a:ext uri="{9D8B030D-6E8A-4147-A177-3AD203B41FA5}">
                      <a16:colId xmlns:a16="http://schemas.microsoft.com/office/drawing/2014/main" val="20007"/>
                    </a:ext>
                  </a:extLst>
                </a:gridCol>
                <a:gridCol w="845820">
                  <a:extLst>
                    <a:ext uri="{9D8B030D-6E8A-4147-A177-3AD203B41FA5}">
                      <a16:colId xmlns:a16="http://schemas.microsoft.com/office/drawing/2014/main" val="20008"/>
                    </a:ext>
                  </a:extLst>
                </a:gridCol>
                <a:gridCol w="845820">
                  <a:extLst>
                    <a:ext uri="{9D8B030D-6E8A-4147-A177-3AD203B41FA5}">
                      <a16:colId xmlns:a16="http://schemas.microsoft.com/office/drawing/2014/main" val="20009"/>
                    </a:ext>
                  </a:extLst>
                </a:gridCol>
              </a:tblGrid>
              <a:tr h="370840">
                <a:tc>
                  <a:txBody>
                    <a:bodyPr/>
                    <a:lstStyle/>
                    <a:p>
                      <a:pPr algn="ctr"/>
                      <a:r>
                        <a:rPr lang="en-US" dirty="0"/>
                        <a:t>1</a:t>
                      </a:r>
                    </a:p>
                  </a:txBody>
                  <a:tcPr>
                    <a:solidFill>
                      <a:schemeClr val="accent2"/>
                    </a:solidFill>
                  </a:tcPr>
                </a:tc>
                <a:tc>
                  <a:txBody>
                    <a:bodyPr/>
                    <a:lstStyle/>
                    <a:p>
                      <a:pPr algn="ctr"/>
                      <a:r>
                        <a:rPr lang="en-US" dirty="0"/>
                        <a:t>A</a:t>
                      </a:r>
                    </a:p>
                  </a:txBody>
                  <a:tcPr>
                    <a:solidFill>
                      <a:schemeClr val="accent2"/>
                    </a:solidFill>
                  </a:tcPr>
                </a:tc>
                <a:tc>
                  <a:txBody>
                    <a:bodyPr/>
                    <a:lstStyle/>
                    <a:p>
                      <a:pPr algn="ctr"/>
                      <a:r>
                        <a:rPr lang="en-US" dirty="0"/>
                        <a:t>4</a:t>
                      </a:r>
                    </a:p>
                  </a:txBody>
                  <a:tcPr>
                    <a:solidFill>
                      <a:schemeClr val="accent2"/>
                    </a:solidFill>
                  </a:tcPr>
                </a:tc>
                <a:tc>
                  <a:txBody>
                    <a:bodyPr/>
                    <a:lstStyle/>
                    <a:p>
                      <a:pPr algn="ctr"/>
                      <a:r>
                        <a:rPr lang="en-US" dirty="0"/>
                        <a:t>cell</a:t>
                      </a:r>
                    </a:p>
                  </a:txBody>
                  <a:tcPr>
                    <a:solidFill>
                      <a:schemeClr val="accent2"/>
                    </a:solidFill>
                  </a:tcPr>
                </a:tc>
                <a:tc>
                  <a:txBody>
                    <a:bodyPr/>
                    <a:lstStyle/>
                    <a:p>
                      <a:pPr algn="ctr"/>
                      <a:r>
                        <a:rPr lang="en-US" dirty="0"/>
                        <a:t>2</a:t>
                      </a:r>
                    </a:p>
                  </a:txBody>
                  <a:tcPr>
                    <a:solidFill>
                      <a:schemeClr val="accent2"/>
                    </a:solidFill>
                  </a:tcPr>
                </a:tc>
                <a:tc>
                  <a:txBody>
                    <a:bodyPr/>
                    <a:lstStyle/>
                    <a:p>
                      <a:pPr algn="ctr"/>
                      <a:r>
                        <a:rPr lang="en-US" dirty="0"/>
                        <a:t>[3 2]</a:t>
                      </a:r>
                    </a:p>
                  </a:txBody>
                  <a:tcPr>
                    <a:solidFill>
                      <a:schemeClr val="accent2"/>
                    </a:solidFill>
                  </a:tcPr>
                </a:tc>
                <a:tc>
                  <a:txBody>
                    <a:bodyPr/>
                    <a:lstStyle/>
                    <a:p>
                      <a:pPr algn="ctr"/>
                      <a:r>
                        <a:rPr lang="en-US" dirty="0">
                          <a:solidFill>
                            <a:schemeClr val="bg1"/>
                          </a:solidFill>
                        </a:rPr>
                        <a:t>A{1,1}</a:t>
                      </a:r>
                    </a:p>
                  </a:txBody>
                  <a:tcPr/>
                </a:tc>
                <a:tc>
                  <a:txBody>
                    <a:bodyPr/>
                    <a:lstStyle/>
                    <a:p>
                      <a:pPr algn="ctr"/>
                      <a:r>
                        <a:rPr lang="en-US" dirty="0"/>
                        <a:t>A{2,1}</a:t>
                      </a:r>
                    </a:p>
                  </a:txBody>
                  <a:tcPr/>
                </a:tc>
                <a:tc>
                  <a:txBody>
                    <a:bodyPr/>
                    <a:lstStyle/>
                    <a:p>
                      <a:pPr algn="ctr"/>
                      <a:r>
                        <a:rPr lang="en-US" dirty="0"/>
                        <a:t>A{3,1}</a:t>
                      </a:r>
                    </a:p>
                  </a:txBody>
                  <a:tcPr/>
                </a:tc>
                <a:tc>
                  <a:txBody>
                    <a:bodyPr/>
                    <a:lstStyle/>
                    <a:p>
                      <a:pPr algn="ctr"/>
                      <a:r>
                        <a:rPr lang="en-US" dirty="0"/>
                        <a:t>A{1,2}</a:t>
                      </a:r>
                    </a:p>
                  </a:txBody>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767864312"/>
              </p:ext>
            </p:extLst>
          </p:nvPr>
        </p:nvGraphicFramePr>
        <p:xfrm>
          <a:off x="457200" y="6019800"/>
          <a:ext cx="8458200" cy="370840"/>
        </p:xfrm>
        <a:graphic>
          <a:graphicData uri="http://schemas.openxmlformats.org/drawingml/2006/table">
            <a:tbl>
              <a:tblPr firstRow="1" bandRow="1">
                <a:tableStyleId>{5C22544A-7EE6-4342-B048-85BDC9FD1C3A}</a:tableStyleId>
              </a:tblPr>
              <a:tblGrid>
                <a:gridCol w="845820">
                  <a:extLst>
                    <a:ext uri="{9D8B030D-6E8A-4147-A177-3AD203B41FA5}">
                      <a16:colId xmlns:a16="http://schemas.microsoft.com/office/drawing/2014/main" val="20000"/>
                    </a:ext>
                  </a:extLst>
                </a:gridCol>
                <a:gridCol w="845820">
                  <a:extLst>
                    <a:ext uri="{9D8B030D-6E8A-4147-A177-3AD203B41FA5}">
                      <a16:colId xmlns:a16="http://schemas.microsoft.com/office/drawing/2014/main" val="20001"/>
                    </a:ext>
                  </a:extLst>
                </a:gridCol>
                <a:gridCol w="845820">
                  <a:extLst>
                    <a:ext uri="{9D8B030D-6E8A-4147-A177-3AD203B41FA5}">
                      <a16:colId xmlns:a16="http://schemas.microsoft.com/office/drawing/2014/main" val="20002"/>
                    </a:ext>
                  </a:extLst>
                </a:gridCol>
                <a:gridCol w="845820">
                  <a:extLst>
                    <a:ext uri="{9D8B030D-6E8A-4147-A177-3AD203B41FA5}">
                      <a16:colId xmlns:a16="http://schemas.microsoft.com/office/drawing/2014/main" val="20003"/>
                    </a:ext>
                  </a:extLst>
                </a:gridCol>
                <a:gridCol w="845820">
                  <a:extLst>
                    <a:ext uri="{9D8B030D-6E8A-4147-A177-3AD203B41FA5}">
                      <a16:colId xmlns:a16="http://schemas.microsoft.com/office/drawing/2014/main" val="20004"/>
                    </a:ext>
                  </a:extLst>
                </a:gridCol>
                <a:gridCol w="845820">
                  <a:extLst>
                    <a:ext uri="{9D8B030D-6E8A-4147-A177-3AD203B41FA5}">
                      <a16:colId xmlns:a16="http://schemas.microsoft.com/office/drawing/2014/main" val="20005"/>
                    </a:ext>
                  </a:extLst>
                </a:gridCol>
                <a:gridCol w="845820">
                  <a:extLst>
                    <a:ext uri="{9D8B030D-6E8A-4147-A177-3AD203B41FA5}">
                      <a16:colId xmlns:a16="http://schemas.microsoft.com/office/drawing/2014/main" val="20006"/>
                    </a:ext>
                  </a:extLst>
                </a:gridCol>
                <a:gridCol w="845820">
                  <a:extLst>
                    <a:ext uri="{9D8B030D-6E8A-4147-A177-3AD203B41FA5}">
                      <a16:colId xmlns:a16="http://schemas.microsoft.com/office/drawing/2014/main" val="20007"/>
                    </a:ext>
                  </a:extLst>
                </a:gridCol>
                <a:gridCol w="845820">
                  <a:extLst>
                    <a:ext uri="{9D8B030D-6E8A-4147-A177-3AD203B41FA5}">
                      <a16:colId xmlns:a16="http://schemas.microsoft.com/office/drawing/2014/main" val="20008"/>
                    </a:ext>
                  </a:extLst>
                </a:gridCol>
                <a:gridCol w="845820">
                  <a:extLst>
                    <a:ext uri="{9D8B030D-6E8A-4147-A177-3AD203B41FA5}">
                      <a16:colId xmlns:a16="http://schemas.microsoft.com/office/drawing/2014/main" val="20009"/>
                    </a:ext>
                  </a:extLst>
                </a:gridCol>
              </a:tblGrid>
              <a:tr h="370840">
                <a:tc>
                  <a:txBody>
                    <a:bodyPr/>
                    <a:lstStyle/>
                    <a:p>
                      <a:pPr algn="ctr"/>
                      <a:r>
                        <a:rPr lang="en-US" dirty="0"/>
                        <a:t>A{2,2}</a:t>
                      </a:r>
                    </a:p>
                  </a:txBody>
                  <a:tcPr/>
                </a:tc>
                <a:tc>
                  <a:txBody>
                    <a:bodyPr/>
                    <a:lstStyle/>
                    <a:p>
                      <a:pPr algn="ctr"/>
                      <a:r>
                        <a:rPr lang="en-US" dirty="0"/>
                        <a:t>A{3,2}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solidFill>
                          <a:srgbClr val="FF0000"/>
                        </a:solidFill>
                      </a:endParaRP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52263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3534" y="1563231"/>
            <a:ext cx="3631122" cy="4778231"/>
          </a:xfrm>
          <a:prstGeom prst="rect">
            <a:avLst/>
          </a:prstGeom>
          <a:noFill/>
        </p:spPr>
        <p:txBody>
          <a:bodyPr wrap="none" rtlCol="0">
            <a:spAutoFit/>
          </a:bodyPr>
          <a:lstStyle/>
          <a:p>
            <a:r>
              <a:rPr lang="en-US" sz="1050" dirty="0">
                <a:solidFill>
                  <a:srgbClr val="FF0000"/>
                </a:solidFill>
              </a:rPr>
              <a:t>     1	[1x1 uint64]	% length(‘A’)</a:t>
            </a:r>
          </a:p>
          <a:p>
            <a:r>
              <a:rPr lang="en-US" sz="1050" dirty="0">
                <a:solidFill>
                  <a:srgbClr val="FF0000"/>
                </a:solidFill>
              </a:rPr>
              <a:t>     A	[1x1 char]	% </a:t>
            </a:r>
            <a:r>
              <a:rPr lang="en-US" sz="1050" dirty="0" err="1">
                <a:solidFill>
                  <a:srgbClr val="FF0000"/>
                </a:solidFill>
              </a:rPr>
              <a:t>struct</a:t>
            </a:r>
            <a:r>
              <a:rPr lang="en-US" sz="1050" dirty="0">
                <a:solidFill>
                  <a:srgbClr val="FF0000"/>
                </a:solidFill>
              </a:rPr>
              <a:t> name</a:t>
            </a:r>
          </a:p>
          <a:p>
            <a:r>
              <a:rPr lang="en-US" sz="1050" dirty="0">
                <a:solidFill>
                  <a:srgbClr val="FF0000"/>
                </a:solidFill>
              </a:rPr>
              <a:t>     6	[1x1 uint64]	% length(‘</a:t>
            </a:r>
            <a:r>
              <a:rPr lang="en-US" sz="1050" dirty="0" err="1">
                <a:solidFill>
                  <a:srgbClr val="FF0000"/>
                </a:solidFill>
              </a:rPr>
              <a:t>struct</a:t>
            </a:r>
            <a:r>
              <a:rPr lang="en-US" sz="1050" dirty="0">
                <a:solidFill>
                  <a:srgbClr val="FF0000"/>
                </a:solidFill>
              </a:rPr>
              <a:t>’)</a:t>
            </a:r>
          </a:p>
          <a:p>
            <a:r>
              <a:rPr lang="en-US" sz="1050" dirty="0">
                <a:solidFill>
                  <a:srgbClr val="FF0000"/>
                </a:solidFill>
              </a:rPr>
              <a:t>     </a:t>
            </a:r>
            <a:r>
              <a:rPr lang="en-US" sz="1050" dirty="0" err="1">
                <a:solidFill>
                  <a:srgbClr val="FF0000"/>
                </a:solidFill>
              </a:rPr>
              <a:t>struct</a:t>
            </a:r>
            <a:r>
              <a:rPr lang="en-US" sz="1050" dirty="0">
                <a:solidFill>
                  <a:srgbClr val="FF0000"/>
                </a:solidFill>
              </a:rPr>
              <a:t>	[1x6 char]	% variable type</a:t>
            </a:r>
          </a:p>
          <a:p>
            <a:r>
              <a:rPr lang="en-US" sz="1050" dirty="0">
                <a:solidFill>
                  <a:srgbClr val="FF0000"/>
                </a:solidFill>
              </a:rPr>
              <a:t>     2	[1x1 uint64]	% dimension of variable</a:t>
            </a:r>
          </a:p>
          <a:p>
            <a:r>
              <a:rPr lang="en-US" sz="1050" dirty="0">
                <a:solidFill>
                  <a:srgbClr val="FF0000"/>
                </a:solidFill>
              </a:rPr>
              <a:t>     [1 2]	[1x2 double]	% size of </a:t>
            </a:r>
            <a:r>
              <a:rPr lang="en-US" sz="1050" dirty="0" err="1">
                <a:solidFill>
                  <a:srgbClr val="FF0000"/>
                </a:solidFill>
              </a:rPr>
              <a:t>struct</a:t>
            </a:r>
            <a:endParaRPr lang="en-US" sz="1050" dirty="0">
              <a:solidFill>
                <a:srgbClr val="FF0000"/>
              </a:solidFill>
            </a:endParaRPr>
          </a:p>
          <a:p>
            <a:r>
              <a:rPr lang="en-US" sz="1050" dirty="0">
                <a:solidFill>
                  <a:srgbClr val="FF0000"/>
                </a:solidFill>
              </a:rPr>
              <a:t>     2	[1x1 uint64]	% number of fields in A</a:t>
            </a:r>
          </a:p>
          <a:p>
            <a:r>
              <a:rPr lang="en-US" sz="1050" dirty="0"/>
              <a:t>     1	[1x1 uint64]	% length(‘a’)</a:t>
            </a:r>
          </a:p>
          <a:p>
            <a:r>
              <a:rPr lang="en-US" sz="1050" dirty="0"/>
              <a:t>     a	[1x1 char]	% name of the first field</a:t>
            </a:r>
          </a:p>
          <a:p>
            <a:r>
              <a:rPr lang="en-US" sz="1050" dirty="0"/>
              <a:t>     6	[1x1 uint64]	% length(‘double’)</a:t>
            </a:r>
          </a:p>
          <a:p>
            <a:r>
              <a:rPr lang="en-US" sz="1050" dirty="0"/>
              <a:t>     double	[1x6 char]	% variable type</a:t>
            </a:r>
          </a:p>
          <a:p>
            <a:r>
              <a:rPr lang="en-US" sz="1050" dirty="0"/>
              <a:t>     2	[1x1 uint64]	% dimension of variable</a:t>
            </a:r>
          </a:p>
          <a:p>
            <a:r>
              <a:rPr lang="en-US" sz="1050" dirty="0"/>
              <a:t>     [1 3]	[1x2 double]	% size of variable</a:t>
            </a:r>
            <a:br>
              <a:rPr lang="en-US" sz="1050" dirty="0"/>
            </a:br>
            <a:r>
              <a:rPr lang="en-US" sz="1050" dirty="0"/>
              <a:t>     1 2 3 	[1x3 double]	% content of the first field</a:t>
            </a:r>
          </a:p>
          <a:p>
            <a:r>
              <a:rPr lang="en-US" sz="1050" dirty="0">
                <a:solidFill>
                  <a:srgbClr val="0070C0"/>
                </a:solidFill>
              </a:rPr>
              <a:t>     1	[1x1 uint64]	% length(‘b’)</a:t>
            </a:r>
          </a:p>
          <a:p>
            <a:r>
              <a:rPr lang="en-US" sz="1050" dirty="0">
                <a:solidFill>
                  <a:srgbClr val="0070C0"/>
                </a:solidFill>
              </a:rPr>
              <a:t>     b	[1x1 char]	% name of the second field</a:t>
            </a:r>
          </a:p>
          <a:p>
            <a:r>
              <a:rPr lang="en-US" sz="1050" dirty="0">
                <a:solidFill>
                  <a:srgbClr val="0070C0"/>
                </a:solidFill>
              </a:rPr>
              <a:t>     4	[1x1 uint64]	% length(‘char’)</a:t>
            </a:r>
          </a:p>
          <a:p>
            <a:r>
              <a:rPr lang="en-US" sz="1050" dirty="0">
                <a:solidFill>
                  <a:srgbClr val="0070C0"/>
                </a:solidFill>
              </a:rPr>
              <a:t>     char	[1x4 char]	% variable type</a:t>
            </a:r>
          </a:p>
          <a:p>
            <a:r>
              <a:rPr lang="en-US" sz="1050" dirty="0">
                <a:solidFill>
                  <a:srgbClr val="0070C0"/>
                </a:solidFill>
              </a:rPr>
              <a:t>     2	[1x1 uint64]	% dimension of variable</a:t>
            </a:r>
          </a:p>
          <a:p>
            <a:r>
              <a:rPr lang="en-US" sz="1050" dirty="0">
                <a:solidFill>
                  <a:srgbClr val="0070C0"/>
                </a:solidFill>
              </a:rPr>
              <a:t>     [1 3]	[1x3 double]	% size of variable</a:t>
            </a:r>
          </a:p>
          <a:p>
            <a:r>
              <a:rPr lang="en-US" sz="1050" dirty="0">
                <a:solidFill>
                  <a:srgbClr val="0070C0"/>
                </a:solidFill>
              </a:rPr>
              <a:t>     xyz	[1x3 char]	% content of the second field</a:t>
            </a:r>
            <a:br>
              <a:rPr lang="en-US" sz="1050" dirty="0"/>
            </a:br>
            <a:r>
              <a:rPr lang="en-US" sz="1050" dirty="0"/>
              <a:t>     1	[1x1 uint64]	% length(‘a’)</a:t>
            </a:r>
          </a:p>
          <a:p>
            <a:r>
              <a:rPr lang="en-US" sz="1050" dirty="0"/>
              <a:t>     a	[1x1 char]	% name of the first field</a:t>
            </a:r>
          </a:p>
          <a:p>
            <a:r>
              <a:rPr lang="en-US" sz="1050" dirty="0"/>
              <a:t>     6	[1x1 uint64]	% length(‘double’)</a:t>
            </a:r>
          </a:p>
          <a:p>
            <a:r>
              <a:rPr lang="en-US" sz="1050" dirty="0"/>
              <a:t>     double	[1x6 char]	% variable type</a:t>
            </a:r>
          </a:p>
          <a:p>
            <a:r>
              <a:rPr lang="en-US" sz="1050" dirty="0"/>
              <a:t>     2	[1x1 uint64]	% dimension of variable</a:t>
            </a:r>
          </a:p>
          <a:p>
            <a:r>
              <a:rPr lang="en-US" sz="1050" dirty="0"/>
              <a:t>     [2 2]	[1x2 double]	% size of variable</a:t>
            </a:r>
            <a:br>
              <a:rPr lang="en-US" sz="1050" dirty="0"/>
            </a:br>
            <a:r>
              <a:rPr lang="en-US" sz="1050" dirty="0"/>
              <a:t>     5 7 6 8 	[2x2 double]	% content of the first field</a:t>
            </a:r>
          </a:p>
          <a:p>
            <a:r>
              <a:rPr lang="en-US" sz="1050" dirty="0"/>
              <a:t>   (continue on the right column)</a:t>
            </a:r>
          </a:p>
        </p:txBody>
      </p:sp>
      <p:sp>
        <p:nvSpPr>
          <p:cNvPr id="3" name="TextBox 2"/>
          <p:cNvSpPr txBox="1"/>
          <p:nvPr/>
        </p:nvSpPr>
        <p:spPr>
          <a:xfrm>
            <a:off x="4724400" y="2895600"/>
            <a:ext cx="3552576" cy="1323439"/>
          </a:xfrm>
          <a:prstGeom prst="rect">
            <a:avLst/>
          </a:prstGeom>
          <a:noFill/>
        </p:spPr>
        <p:txBody>
          <a:bodyPr wrap="none" rtlCol="0">
            <a:spAutoFit/>
          </a:bodyPr>
          <a:lstStyle/>
          <a:p>
            <a:r>
              <a:rPr lang="en-US" sz="1000" dirty="0">
                <a:solidFill>
                  <a:srgbClr val="0070C0"/>
                </a:solidFill>
              </a:rPr>
              <a:t>     1	[1x1 uint64]	% length(‘b’)</a:t>
            </a:r>
          </a:p>
          <a:p>
            <a:r>
              <a:rPr lang="en-US" sz="1000" dirty="0">
                <a:solidFill>
                  <a:srgbClr val="0070C0"/>
                </a:solidFill>
              </a:rPr>
              <a:t>     b	[1x1 char]	% name of the second field</a:t>
            </a:r>
          </a:p>
          <a:p>
            <a:r>
              <a:rPr lang="en-US" sz="1000" dirty="0">
                <a:solidFill>
                  <a:srgbClr val="0070C0"/>
                </a:solidFill>
              </a:rPr>
              <a:t>     4	[1x1 uint64]	% length(‘char’)</a:t>
            </a:r>
          </a:p>
          <a:p>
            <a:r>
              <a:rPr lang="en-US" sz="1000" dirty="0">
                <a:solidFill>
                  <a:srgbClr val="0070C0"/>
                </a:solidFill>
              </a:rPr>
              <a:t>     char	[1x4 char]	% variable type</a:t>
            </a:r>
          </a:p>
          <a:p>
            <a:r>
              <a:rPr lang="en-US" sz="1000" dirty="0">
                <a:solidFill>
                  <a:srgbClr val="0070C0"/>
                </a:solidFill>
              </a:rPr>
              <a:t>     2	[1x1 uint64]	% dimension of variable</a:t>
            </a:r>
          </a:p>
          <a:p>
            <a:r>
              <a:rPr lang="en-US" sz="1000" dirty="0">
                <a:solidFill>
                  <a:srgbClr val="0070C0"/>
                </a:solidFill>
              </a:rPr>
              <a:t>     [0 0]	[1x2 double]	% size of variable</a:t>
            </a:r>
          </a:p>
          <a:p>
            <a:r>
              <a:rPr lang="en-US" sz="1000" dirty="0">
                <a:solidFill>
                  <a:srgbClr val="0070C0"/>
                </a:solidFill>
              </a:rPr>
              <a:t>     </a:t>
            </a:r>
            <a:r>
              <a:rPr lang="en-US" sz="1000" strike="sngStrike" dirty="0">
                <a:solidFill>
                  <a:srgbClr val="0070C0"/>
                </a:solidFill>
              </a:rPr>
              <a:t>‘’     	[0x0 char]	% content of the second field</a:t>
            </a:r>
          </a:p>
          <a:p>
            <a:r>
              <a:rPr lang="en-US" sz="1000" dirty="0"/>
              <a:t>   (end)</a:t>
            </a:r>
          </a:p>
        </p:txBody>
      </p:sp>
      <p:sp>
        <p:nvSpPr>
          <p:cNvPr id="4" name="TextBox 3"/>
          <p:cNvSpPr txBox="1"/>
          <p:nvPr/>
        </p:nvSpPr>
        <p:spPr>
          <a:xfrm>
            <a:off x="533400" y="381000"/>
            <a:ext cx="2525948"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BHV2 Format (3/4)</a:t>
            </a:r>
          </a:p>
        </p:txBody>
      </p:sp>
      <p:sp>
        <p:nvSpPr>
          <p:cNvPr id="6" name="TextBox 5"/>
          <p:cNvSpPr txBox="1"/>
          <p:nvPr/>
        </p:nvSpPr>
        <p:spPr>
          <a:xfrm>
            <a:off x="533401" y="1066800"/>
            <a:ext cx="8077200"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Example of the byte order of a </a:t>
            </a:r>
            <a:r>
              <a:rPr lang="en-US" dirty="0" err="1"/>
              <a:t>struct</a:t>
            </a:r>
            <a:endParaRPr lang="en-US" dirty="0"/>
          </a:p>
        </p:txBody>
      </p:sp>
      <p:sp>
        <p:nvSpPr>
          <p:cNvPr id="7" name="TextBox 6"/>
          <p:cNvSpPr txBox="1"/>
          <p:nvPr/>
        </p:nvSpPr>
        <p:spPr>
          <a:xfrm>
            <a:off x="4923599" y="1122539"/>
            <a:ext cx="1858201" cy="1477328"/>
          </a:xfrm>
          <a:prstGeom prst="rect">
            <a:avLst/>
          </a:prstGeom>
          <a:noFill/>
          <a:ln w="9525">
            <a:solidFill>
              <a:schemeClr val="tx1"/>
            </a:solidFill>
          </a:ln>
        </p:spPr>
        <p:txBody>
          <a:bodyPr wrap="none" rtlCol="0">
            <a:spAutoFit/>
          </a:bodyPr>
          <a:lstStyle/>
          <a:p>
            <a:r>
              <a:rPr lang="en-US" dirty="0"/>
              <a:t>A(1).a = [1 2 3];</a:t>
            </a:r>
          </a:p>
          <a:p>
            <a:r>
              <a:rPr lang="en-US" dirty="0"/>
              <a:t>A(1).b = ‘xyz’;</a:t>
            </a:r>
          </a:p>
          <a:p>
            <a:endParaRPr lang="en-US" dirty="0"/>
          </a:p>
          <a:p>
            <a:r>
              <a:rPr lang="en-US" dirty="0"/>
              <a:t>A(2).a = [5 6; 7 8];</a:t>
            </a:r>
          </a:p>
          <a:p>
            <a:r>
              <a:rPr lang="en-US" dirty="0"/>
              <a:t>A(2).b = ‘’;</a:t>
            </a:r>
          </a:p>
        </p:txBody>
      </p:sp>
      <p:sp>
        <p:nvSpPr>
          <p:cNvPr id="5" name="TextBox 4"/>
          <p:cNvSpPr txBox="1"/>
          <p:nvPr/>
        </p:nvSpPr>
        <p:spPr>
          <a:xfrm>
            <a:off x="4854579" y="4495800"/>
            <a:ext cx="3977102" cy="1477328"/>
          </a:xfrm>
          <a:prstGeom prst="rect">
            <a:avLst/>
          </a:prstGeom>
          <a:noFill/>
        </p:spPr>
        <p:txBody>
          <a:bodyPr wrap="square" rtlCol="0">
            <a:spAutoFit/>
          </a:bodyPr>
          <a:lstStyle/>
          <a:p>
            <a:r>
              <a:rPr lang="en-US" dirty="0"/>
              <a:t>The last byte in the above example does not exist since its content is blank. Note that the content of A(2).a is written like [5 7 6 8], not [5 6 7 8], since arrays are in column major order in MATLAB.</a:t>
            </a:r>
          </a:p>
        </p:txBody>
      </p:sp>
    </p:spTree>
    <p:extLst>
      <p:ext uri="{BB962C8B-B14F-4D97-AF65-F5344CB8AC3E}">
        <p14:creationId xmlns:p14="http://schemas.microsoft.com/office/powerpoint/2010/main" val="1229393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3534" y="1563231"/>
            <a:ext cx="3631122" cy="4616648"/>
          </a:xfrm>
          <a:prstGeom prst="rect">
            <a:avLst/>
          </a:prstGeom>
          <a:noFill/>
        </p:spPr>
        <p:txBody>
          <a:bodyPr wrap="none" rtlCol="0">
            <a:spAutoFit/>
          </a:bodyPr>
          <a:lstStyle/>
          <a:p>
            <a:r>
              <a:rPr lang="en-US" sz="1050" dirty="0">
                <a:solidFill>
                  <a:srgbClr val="FF0000"/>
                </a:solidFill>
              </a:rPr>
              <a:t>     1	[1x1 uint64]	% length(‘A’)</a:t>
            </a:r>
          </a:p>
          <a:p>
            <a:r>
              <a:rPr lang="en-US" sz="1050" dirty="0">
                <a:solidFill>
                  <a:srgbClr val="FF0000"/>
                </a:solidFill>
              </a:rPr>
              <a:t>     A	[1x1 char]	% cell array name</a:t>
            </a:r>
          </a:p>
          <a:p>
            <a:r>
              <a:rPr lang="en-US" sz="1050" dirty="0">
                <a:solidFill>
                  <a:srgbClr val="FF0000"/>
                </a:solidFill>
              </a:rPr>
              <a:t>     4	[1x1 uint64]	% length(‘cell’)</a:t>
            </a:r>
          </a:p>
          <a:p>
            <a:r>
              <a:rPr lang="en-US" sz="1050" dirty="0">
                <a:solidFill>
                  <a:srgbClr val="FF0000"/>
                </a:solidFill>
              </a:rPr>
              <a:t>     cell	[1x4 char]	% variable type</a:t>
            </a:r>
          </a:p>
          <a:p>
            <a:r>
              <a:rPr lang="en-US" sz="1050" dirty="0">
                <a:solidFill>
                  <a:srgbClr val="FF0000"/>
                </a:solidFill>
              </a:rPr>
              <a:t>     2	[1x1 uint64]	% dimension of variable</a:t>
            </a:r>
          </a:p>
          <a:p>
            <a:r>
              <a:rPr lang="en-US" sz="1050" dirty="0">
                <a:solidFill>
                  <a:srgbClr val="FF0000"/>
                </a:solidFill>
              </a:rPr>
              <a:t>     [2 2]	[1x2 double]	% size of cell array</a:t>
            </a:r>
          </a:p>
          <a:p>
            <a:r>
              <a:rPr lang="en-US" sz="1050" dirty="0"/>
              <a:t>     0	[1x1 uint64]	% A{1,1} doesn’t have name</a:t>
            </a:r>
          </a:p>
          <a:p>
            <a:r>
              <a:rPr lang="en-US" sz="1050" dirty="0"/>
              <a:t>     </a:t>
            </a:r>
            <a:r>
              <a:rPr lang="en-US" sz="1050" strike="sngStrike" dirty="0"/>
              <a:t>‘’	[0x0 char]	% no name</a:t>
            </a:r>
          </a:p>
          <a:p>
            <a:r>
              <a:rPr lang="en-US" sz="1050" dirty="0"/>
              <a:t>     6	[1x1 uint64]	% length(‘double’)</a:t>
            </a:r>
          </a:p>
          <a:p>
            <a:r>
              <a:rPr lang="en-US" sz="1050" dirty="0"/>
              <a:t>     double	[1x6 char]	% variable type</a:t>
            </a:r>
          </a:p>
          <a:p>
            <a:r>
              <a:rPr lang="en-US" sz="1050" dirty="0"/>
              <a:t>     2	[1x1 uint64]	% dimension of variable</a:t>
            </a:r>
          </a:p>
          <a:p>
            <a:r>
              <a:rPr lang="en-US" sz="1050" dirty="0"/>
              <a:t>     [1 3]	[1x2 double]	% size of variable</a:t>
            </a:r>
            <a:br>
              <a:rPr lang="en-US" sz="1050" dirty="0"/>
            </a:br>
            <a:r>
              <a:rPr lang="en-US" sz="1050" dirty="0"/>
              <a:t>     1 2 3 	[1x3 double]	% content of the A{1,1}</a:t>
            </a:r>
          </a:p>
          <a:p>
            <a:r>
              <a:rPr lang="en-US" sz="1050" dirty="0">
                <a:solidFill>
                  <a:srgbClr val="0070C0"/>
                </a:solidFill>
              </a:rPr>
              <a:t>     0	[1x1 uint64]	% A{2,1} doesn’t have name</a:t>
            </a:r>
          </a:p>
          <a:p>
            <a:r>
              <a:rPr lang="en-US" sz="1050" dirty="0">
                <a:solidFill>
                  <a:srgbClr val="0070C0"/>
                </a:solidFill>
              </a:rPr>
              <a:t>     </a:t>
            </a:r>
            <a:r>
              <a:rPr lang="en-US" sz="1050" strike="sngStrike" dirty="0">
                <a:solidFill>
                  <a:srgbClr val="0070C0"/>
                </a:solidFill>
              </a:rPr>
              <a:t>‘’	[0x0 char]	% no name</a:t>
            </a:r>
          </a:p>
          <a:p>
            <a:r>
              <a:rPr lang="en-US" sz="1050" dirty="0">
                <a:solidFill>
                  <a:srgbClr val="0070C0"/>
                </a:solidFill>
              </a:rPr>
              <a:t>     6	[1x1 uint64]	% length(‘double’)</a:t>
            </a:r>
          </a:p>
          <a:p>
            <a:r>
              <a:rPr lang="en-US" sz="1050" dirty="0">
                <a:solidFill>
                  <a:srgbClr val="0070C0"/>
                </a:solidFill>
              </a:rPr>
              <a:t>     double	[1x6 char]	% variable type</a:t>
            </a:r>
          </a:p>
          <a:p>
            <a:r>
              <a:rPr lang="en-US" sz="1050" dirty="0">
                <a:solidFill>
                  <a:srgbClr val="0070C0"/>
                </a:solidFill>
              </a:rPr>
              <a:t>     2	[1x1 uint64]	% dimension of variable</a:t>
            </a:r>
          </a:p>
          <a:p>
            <a:r>
              <a:rPr lang="en-US" sz="1050" dirty="0">
                <a:solidFill>
                  <a:srgbClr val="0070C0"/>
                </a:solidFill>
              </a:rPr>
              <a:t>     [2 2]	[1x2 double]	% size of variable</a:t>
            </a:r>
          </a:p>
          <a:p>
            <a:r>
              <a:rPr lang="en-US" sz="1050" dirty="0">
                <a:solidFill>
                  <a:srgbClr val="0070C0"/>
                </a:solidFill>
              </a:rPr>
              <a:t>     5 7 6 8	[2x2 double]	% content of A{2,1}</a:t>
            </a:r>
            <a:br>
              <a:rPr lang="en-US" sz="1050" dirty="0"/>
            </a:br>
            <a:r>
              <a:rPr lang="en-US" sz="1050" dirty="0"/>
              <a:t>     0	[1x1 uint64]	% A{1,2} has no name</a:t>
            </a:r>
          </a:p>
          <a:p>
            <a:r>
              <a:rPr lang="en-US" sz="1050" dirty="0"/>
              <a:t>     </a:t>
            </a:r>
            <a:r>
              <a:rPr lang="en-US" sz="1050" strike="sngStrike" dirty="0"/>
              <a:t>‘’	[0x0 char]	% no name</a:t>
            </a:r>
          </a:p>
          <a:p>
            <a:r>
              <a:rPr lang="en-US" sz="1050" dirty="0"/>
              <a:t>     4	[1x1 uint64]	% length(‘char’)</a:t>
            </a:r>
          </a:p>
          <a:p>
            <a:r>
              <a:rPr lang="en-US" sz="1050" dirty="0"/>
              <a:t>     char	[1x4 char]	% variable type</a:t>
            </a:r>
          </a:p>
          <a:p>
            <a:r>
              <a:rPr lang="en-US" sz="1050" dirty="0"/>
              <a:t>     2	[1x1 uint64]	% dimension of variable</a:t>
            </a:r>
          </a:p>
          <a:p>
            <a:r>
              <a:rPr lang="en-US" sz="1050" dirty="0"/>
              <a:t>     [1 3]	[1x2 double]	% size of variable</a:t>
            </a:r>
            <a:br>
              <a:rPr lang="en-US" sz="1050" dirty="0"/>
            </a:br>
            <a:r>
              <a:rPr lang="en-US" sz="1050" dirty="0"/>
              <a:t>     xyz 	[1x3 double]	% content of A{1,2}</a:t>
            </a:r>
          </a:p>
          <a:p>
            <a:r>
              <a:rPr lang="en-US" sz="1050" dirty="0"/>
              <a:t>   (continue on the right column)</a:t>
            </a:r>
          </a:p>
        </p:txBody>
      </p:sp>
      <p:sp>
        <p:nvSpPr>
          <p:cNvPr id="3" name="TextBox 2"/>
          <p:cNvSpPr txBox="1"/>
          <p:nvPr/>
        </p:nvSpPr>
        <p:spPr>
          <a:xfrm>
            <a:off x="4724400" y="2895600"/>
            <a:ext cx="3272050" cy="1323439"/>
          </a:xfrm>
          <a:prstGeom prst="rect">
            <a:avLst/>
          </a:prstGeom>
          <a:noFill/>
        </p:spPr>
        <p:txBody>
          <a:bodyPr wrap="none" rtlCol="0">
            <a:spAutoFit/>
          </a:bodyPr>
          <a:lstStyle/>
          <a:p>
            <a:r>
              <a:rPr lang="en-US" sz="1000" dirty="0">
                <a:solidFill>
                  <a:srgbClr val="0070C0"/>
                </a:solidFill>
              </a:rPr>
              <a:t>     0	[1x1 uint64]	% A{2,2} has no name</a:t>
            </a:r>
          </a:p>
          <a:p>
            <a:r>
              <a:rPr lang="en-US" sz="1000" dirty="0">
                <a:solidFill>
                  <a:srgbClr val="0070C0"/>
                </a:solidFill>
              </a:rPr>
              <a:t>     </a:t>
            </a:r>
            <a:r>
              <a:rPr lang="en-US" sz="1000" strike="sngStrike" dirty="0">
                <a:solidFill>
                  <a:srgbClr val="0070C0"/>
                </a:solidFill>
              </a:rPr>
              <a:t>‘’	[0x0 char]	% no name</a:t>
            </a:r>
          </a:p>
          <a:p>
            <a:r>
              <a:rPr lang="en-US" sz="1000" dirty="0">
                <a:solidFill>
                  <a:srgbClr val="0070C0"/>
                </a:solidFill>
              </a:rPr>
              <a:t>     4	[1x1 uint64]	% length(‘char’)</a:t>
            </a:r>
          </a:p>
          <a:p>
            <a:r>
              <a:rPr lang="en-US" sz="1000" dirty="0">
                <a:solidFill>
                  <a:srgbClr val="0070C0"/>
                </a:solidFill>
              </a:rPr>
              <a:t>     char	[1x4 char]	% variable type</a:t>
            </a:r>
          </a:p>
          <a:p>
            <a:r>
              <a:rPr lang="en-US" sz="1000" dirty="0">
                <a:solidFill>
                  <a:srgbClr val="0070C0"/>
                </a:solidFill>
              </a:rPr>
              <a:t>     2	[1x1 uint64]	% dimension of variable</a:t>
            </a:r>
          </a:p>
          <a:p>
            <a:r>
              <a:rPr lang="en-US" sz="1000" dirty="0">
                <a:solidFill>
                  <a:srgbClr val="0070C0"/>
                </a:solidFill>
              </a:rPr>
              <a:t>     [0 0]	[1x2 double]	% size of variable</a:t>
            </a:r>
          </a:p>
          <a:p>
            <a:r>
              <a:rPr lang="en-US" sz="1000" dirty="0">
                <a:solidFill>
                  <a:srgbClr val="0070C0"/>
                </a:solidFill>
              </a:rPr>
              <a:t>     </a:t>
            </a:r>
            <a:r>
              <a:rPr lang="en-US" sz="1000" strike="sngStrike" dirty="0">
                <a:solidFill>
                  <a:srgbClr val="0070C0"/>
                </a:solidFill>
              </a:rPr>
              <a:t>‘’     	[0x0 char]	% content of A{2,2}</a:t>
            </a:r>
          </a:p>
          <a:p>
            <a:r>
              <a:rPr lang="en-US" sz="1000" dirty="0"/>
              <a:t>   (end)</a:t>
            </a:r>
          </a:p>
        </p:txBody>
      </p:sp>
      <p:sp>
        <p:nvSpPr>
          <p:cNvPr id="4" name="TextBox 3"/>
          <p:cNvSpPr txBox="1"/>
          <p:nvPr/>
        </p:nvSpPr>
        <p:spPr>
          <a:xfrm>
            <a:off x="533400" y="381000"/>
            <a:ext cx="2525948"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BHV2 Format (4/4)</a:t>
            </a:r>
          </a:p>
        </p:txBody>
      </p:sp>
      <p:sp>
        <p:nvSpPr>
          <p:cNvPr id="6" name="TextBox 5"/>
          <p:cNvSpPr txBox="1"/>
          <p:nvPr/>
        </p:nvSpPr>
        <p:spPr>
          <a:xfrm>
            <a:off x="533401" y="1066800"/>
            <a:ext cx="8077200"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Example of the byte order of a cell</a:t>
            </a:r>
          </a:p>
        </p:txBody>
      </p:sp>
      <p:sp>
        <p:nvSpPr>
          <p:cNvPr id="7" name="TextBox 6"/>
          <p:cNvSpPr txBox="1"/>
          <p:nvPr/>
        </p:nvSpPr>
        <p:spPr>
          <a:xfrm>
            <a:off x="4913981" y="1122539"/>
            <a:ext cx="1867819" cy="1477328"/>
          </a:xfrm>
          <a:prstGeom prst="rect">
            <a:avLst/>
          </a:prstGeom>
          <a:noFill/>
          <a:ln w="9525">
            <a:solidFill>
              <a:schemeClr val="tx1"/>
            </a:solidFill>
          </a:ln>
        </p:spPr>
        <p:txBody>
          <a:bodyPr wrap="none" rtlCol="0">
            <a:spAutoFit/>
          </a:bodyPr>
          <a:lstStyle/>
          <a:p>
            <a:r>
              <a:rPr lang="en-US" dirty="0"/>
              <a:t>A = cell(2,2);</a:t>
            </a:r>
          </a:p>
          <a:p>
            <a:r>
              <a:rPr lang="en-US" dirty="0"/>
              <a:t>A{1,1} = [1 2 3];</a:t>
            </a:r>
          </a:p>
          <a:p>
            <a:r>
              <a:rPr lang="en-US" dirty="0"/>
              <a:t>A{1,2} = ‘xyz’;</a:t>
            </a:r>
          </a:p>
          <a:p>
            <a:r>
              <a:rPr lang="en-US" dirty="0"/>
              <a:t>A{2,1} = [5 6; 7 8];</a:t>
            </a:r>
          </a:p>
          <a:p>
            <a:r>
              <a:rPr lang="en-US" dirty="0"/>
              <a:t>A{2,2} = ‘’;</a:t>
            </a:r>
          </a:p>
        </p:txBody>
      </p:sp>
      <p:sp>
        <p:nvSpPr>
          <p:cNvPr id="8" name="TextBox 7"/>
          <p:cNvSpPr txBox="1"/>
          <p:nvPr/>
        </p:nvSpPr>
        <p:spPr>
          <a:xfrm>
            <a:off x="4854579" y="4495800"/>
            <a:ext cx="3977102" cy="1477328"/>
          </a:xfrm>
          <a:prstGeom prst="rect">
            <a:avLst/>
          </a:prstGeom>
          <a:noFill/>
        </p:spPr>
        <p:txBody>
          <a:bodyPr wrap="square" rtlCol="0">
            <a:spAutoFit/>
          </a:bodyPr>
          <a:lstStyle/>
          <a:p>
            <a:r>
              <a:rPr lang="en-US" dirty="0"/>
              <a:t>Again the fields that have any 0-sized dimension are not written to the file. And not only a double matrix (A{2,1}) but also a cell array (‘A’ itself) is arranged in column major order.</a:t>
            </a:r>
          </a:p>
        </p:txBody>
      </p:sp>
    </p:spTree>
    <p:extLst>
      <p:ext uri="{BB962C8B-B14F-4D97-AF65-F5344CB8AC3E}">
        <p14:creationId xmlns:p14="http://schemas.microsoft.com/office/powerpoint/2010/main" val="1660657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1500026"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H5 Format</a:t>
            </a:r>
          </a:p>
        </p:txBody>
      </p:sp>
      <p:sp>
        <p:nvSpPr>
          <p:cNvPr id="3" name="TextBox 2"/>
          <p:cNvSpPr txBox="1"/>
          <p:nvPr/>
        </p:nvSpPr>
        <p:spPr>
          <a:xfrm>
            <a:off x="533401" y="1066800"/>
            <a:ext cx="8077200" cy="5078313"/>
          </a:xfrm>
          <a:prstGeom prst="rect">
            <a:avLst/>
          </a:prstGeom>
          <a:noFill/>
        </p:spPr>
        <p:txBody>
          <a:bodyPr wrap="square" rtlCol="0">
            <a:spAutoFit/>
          </a:bodyPr>
          <a:lstStyle/>
          <a:p>
            <a:pPr marL="285750" indent="-285750">
              <a:buFont typeface="Wingdings" panose="05000000000000000000" pitchFamily="2" charset="2"/>
              <a:buChar char="§"/>
            </a:pPr>
            <a:r>
              <a:rPr lang="en-US" dirty="0"/>
              <a:t>Creating and reading .h5 files are </a:t>
            </a:r>
            <a:r>
              <a:rPr lang="en-US"/>
              <a:t>implemented with MATLAB’s </a:t>
            </a:r>
            <a:r>
              <a:rPr lang="en-US" dirty="0"/>
              <a:t>low-level HDF5 access functions. In BHV2, the name, type and size of each variable are stored in the 6 fields that come at the beginning of each variable block. In H5, those fields are stored as attributes of datasets or groups.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HDF5 implementation in MATLAB R2014b or earlier does not allow to create a 0-sized dataspace. So the h5 files created in those versions contains a single ‘0’, even when the variable is empty. When you read those datasets in your application, you should discard ‘0’ when the size of the variable written in the attribute value is 0.</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MATLAB primitive data types are stored in datasets. The </a:t>
            </a:r>
            <a:r>
              <a:rPr lang="en-US" dirty="0" err="1"/>
              <a:t>struct</a:t>
            </a:r>
            <a:r>
              <a:rPr lang="en-US" dirty="0"/>
              <a:t> and cell arrays are created as groups of the fields or cells.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H5 can be read with any common HDF5 tool, like </a:t>
            </a:r>
            <a:r>
              <a:rPr lang="en-US" dirty="0" err="1"/>
              <a:t>HDFView</a:t>
            </a:r>
            <a:r>
              <a:rPr lang="en-US" dirty="0"/>
              <a:t> (https://support.hdfgroup.org/products/java/hdfview/).</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Refer to mlhdf5.m for implementation details.</a:t>
            </a:r>
          </a:p>
        </p:txBody>
      </p:sp>
    </p:spTree>
    <p:extLst>
      <p:ext uri="{BB962C8B-B14F-4D97-AF65-F5344CB8AC3E}">
        <p14:creationId xmlns:p14="http://schemas.microsoft.com/office/powerpoint/2010/main" val="2371155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31409B-C3BB-4D40-A950-7CD481D01373}"/>
              </a:ext>
            </a:extLst>
          </p:cNvPr>
          <p:cNvSpPr txBox="1"/>
          <p:nvPr/>
        </p:nvSpPr>
        <p:spPr>
          <a:xfrm>
            <a:off x="457200" y="381000"/>
            <a:ext cx="3059299"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New runtime functions</a:t>
            </a:r>
          </a:p>
        </p:txBody>
      </p:sp>
      <p:sp>
        <p:nvSpPr>
          <p:cNvPr id="3" name="TextBox 2">
            <a:extLst>
              <a:ext uri="{FF2B5EF4-FFF2-40B4-BE49-F238E27FC236}">
                <a16:creationId xmlns:a16="http://schemas.microsoft.com/office/drawing/2014/main" id="{B063EF2D-F66B-49E5-B608-C7354C0E9EFE}"/>
              </a:ext>
            </a:extLst>
          </p:cNvPr>
          <p:cNvSpPr txBox="1"/>
          <p:nvPr/>
        </p:nvSpPr>
        <p:spPr>
          <a:xfrm>
            <a:off x="838200" y="1295400"/>
            <a:ext cx="7924800"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a:t>Two new functions that replace </a:t>
            </a:r>
            <a:r>
              <a:rPr lang="en-US" dirty="0" err="1"/>
              <a:t>toggleobject</a:t>
            </a:r>
            <a:r>
              <a:rPr lang="en-US" dirty="0"/>
              <a:t>() &amp; </a:t>
            </a:r>
            <a:r>
              <a:rPr lang="en-US" dirty="0" err="1"/>
              <a:t>eyejoytrack</a:t>
            </a:r>
            <a:r>
              <a:rPr lang="en-US" dirty="0"/>
              <a:t>()</a:t>
            </a:r>
          </a:p>
          <a:p>
            <a:pPr marL="285750" indent="-285750">
              <a:buFont typeface="Wingdings" panose="05000000000000000000" pitchFamily="2" charset="2"/>
              <a:buChar char="§"/>
            </a:pPr>
            <a:endParaRPr lang="en-US" dirty="0"/>
          </a:p>
          <a:p>
            <a:pPr marL="742950" lvl="1" indent="-285750">
              <a:buFont typeface="Wingdings" panose="05000000000000000000" pitchFamily="2" charset="2"/>
              <a:buChar char="§"/>
            </a:pPr>
            <a:r>
              <a:rPr lang="en-US" dirty="0"/>
              <a:t>scene  = </a:t>
            </a:r>
            <a:r>
              <a:rPr lang="en-US" dirty="0" err="1"/>
              <a:t>create_scene</a:t>
            </a:r>
            <a:r>
              <a:rPr lang="en-US" dirty="0"/>
              <a:t>(adapter, stimuli);</a:t>
            </a:r>
          </a:p>
          <a:p>
            <a:pPr marL="742950" lvl="1" indent="-285750">
              <a:buFont typeface="Wingdings" panose="05000000000000000000" pitchFamily="2" charset="2"/>
              <a:buChar char="§"/>
            </a:pPr>
            <a:endParaRPr lang="en-US" dirty="0"/>
          </a:p>
          <a:p>
            <a:pPr marL="742950" lvl="1" indent="-285750">
              <a:buFont typeface="Wingdings" panose="05000000000000000000" pitchFamily="2" charset="2"/>
              <a:buChar char="§"/>
            </a:pPr>
            <a:r>
              <a:rPr lang="en-US" dirty="0" err="1"/>
              <a:t>fliptime</a:t>
            </a:r>
            <a:r>
              <a:rPr lang="en-US" dirty="0"/>
              <a:t> = </a:t>
            </a:r>
            <a:r>
              <a:rPr lang="en-US" dirty="0" err="1"/>
              <a:t>run_scene</a:t>
            </a:r>
            <a:r>
              <a:rPr lang="en-US" dirty="0"/>
              <a:t>(scene, </a:t>
            </a:r>
            <a:r>
              <a:rPr lang="en-US" dirty="0" err="1"/>
              <a:t>eventcode</a:t>
            </a:r>
            <a:r>
              <a:rPr lang="en-US" dirty="0"/>
              <a:t>);</a:t>
            </a:r>
          </a:p>
          <a:p>
            <a:endParaRPr lang="en-US" dirty="0"/>
          </a:p>
          <a:p>
            <a:pPr marL="285750" indent="-285750">
              <a:buFont typeface="Wingdings" panose="05000000000000000000" pitchFamily="2" charset="2"/>
              <a:buChar char="q"/>
            </a:pPr>
            <a:r>
              <a:rPr lang="en-US" dirty="0"/>
              <a:t>The “adapter” is a MATLAB class object and a building block of a scene.</a:t>
            </a:r>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
            </a:pPr>
            <a:r>
              <a:rPr lang="en-US" dirty="0"/>
              <a:t>The adapters can be concatenated to handle complex behavior analysis and graphics.</a:t>
            </a:r>
          </a:p>
          <a:p>
            <a:pPr marL="742950" lvl="1" indent="-285750">
              <a:buFont typeface="Wingdings" panose="05000000000000000000" pitchFamily="2" charset="2"/>
              <a:buChar char="§"/>
            </a:pPr>
            <a:endParaRPr lang="en-US" dirty="0"/>
          </a:p>
          <a:p>
            <a:pPr marL="742950" lvl="1" indent="-285750">
              <a:buFont typeface="Wingdings" panose="05000000000000000000" pitchFamily="2" charset="2"/>
              <a:buChar char="§"/>
            </a:pPr>
            <a:r>
              <a:rPr lang="en-US" dirty="0"/>
              <a:t>The adapter has two member functions, analyze() and draw(), which are called by </a:t>
            </a:r>
            <a:r>
              <a:rPr lang="en-US" dirty="0" err="1"/>
              <a:t>run_scene</a:t>
            </a:r>
            <a:r>
              <a:rPr lang="en-US" dirty="0"/>
              <a:t>() every frame.</a:t>
            </a:r>
          </a:p>
          <a:p>
            <a:pPr marL="742950" lvl="1" indent="-285750">
              <a:buFont typeface="Wingdings" panose="05000000000000000000" pitchFamily="2" charset="2"/>
              <a:buChar char="§"/>
            </a:pPr>
            <a:endParaRPr lang="en-US" dirty="0"/>
          </a:p>
          <a:p>
            <a:pPr marL="742950" lvl="1" indent="-285750">
              <a:buFont typeface="Wingdings" panose="05000000000000000000" pitchFamily="2" charset="2"/>
              <a:buChar char="§"/>
            </a:pPr>
            <a:r>
              <a:rPr lang="en-US" dirty="0"/>
              <a:t>analyze() sets two status variables, Success and continue_, to indicate whether the target behavior is detected and whether the next frame will be continued.</a:t>
            </a:r>
          </a:p>
          <a:p>
            <a:pPr marL="742950" lvl="1"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93696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2770182"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System Requirement</a:t>
            </a:r>
          </a:p>
        </p:txBody>
      </p:sp>
      <p:sp>
        <p:nvSpPr>
          <p:cNvPr id="3" name="TextBox 2"/>
          <p:cNvSpPr txBox="1"/>
          <p:nvPr/>
        </p:nvSpPr>
        <p:spPr>
          <a:xfrm>
            <a:off x="552960" y="1061667"/>
            <a:ext cx="7957131" cy="4647426"/>
          </a:xfrm>
          <a:prstGeom prst="rect">
            <a:avLst/>
          </a:prstGeom>
          <a:noFill/>
        </p:spPr>
        <p:txBody>
          <a:bodyPr wrap="square" rtlCol="0">
            <a:spAutoFit/>
          </a:bodyPr>
          <a:lstStyle/>
          <a:p>
            <a:pPr marL="285750" indent="-285750">
              <a:buFont typeface="Wingdings" panose="05000000000000000000" pitchFamily="2" charset="2"/>
              <a:buChar char="§"/>
            </a:pPr>
            <a:r>
              <a:rPr lang="en-US" dirty="0"/>
              <a:t>MATLAB R2011a or later</a:t>
            </a:r>
          </a:p>
          <a:p>
            <a:pPr marL="742950" lvl="1" indent="-285750">
              <a:buFont typeface="Courier New" panose="02070309020205020404" pitchFamily="49" charset="0"/>
              <a:buChar char="o"/>
            </a:pPr>
            <a:r>
              <a:rPr lang="en-US" dirty="0"/>
              <a:t>32-bit or 64-bit</a:t>
            </a:r>
          </a:p>
          <a:p>
            <a:pPr marL="742950" lvl="1" indent="-285750">
              <a:buFont typeface="Courier New" panose="02070309020205020404" pitchFamily="49" charset="0"/>
              <a:buChar char="o"/>
            </a:pPr>
            <a:r>
              <a:rPr lang="en-US" dirty="0"/>
              <a:t>No additional toolbox is required</a:t>
            </a:r>
            <a:endParaRPr lang="en-US" baseline="30000"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Windows 7 or later</a:t>
            </a:r>
          </a:p>
          <a:p>
            <a:endParaRPr lang="en-US" dirty="0"/>
          </a:p>
          <a:p>
            <a:pPr marL="285750" indent="-285750">
              <a:buFont typeface="Wingdings" panose="05000000000000000000" pitchFamily="2" charset="2"/>
              <a:buChar char="§"/>
            </a:pPr>
            <a:r>
              <a:rPr lang="en-US" dirty="0"/>
              <a:t>Microsoft Visual C++ 2013 Redistributable</a:t>
            </a:r>
            <a:r>
              <a:rPr lang="en-US" baseline="30000" dirty="0"/>
              <a:t>†</a:t>
            </a:r>
            <a:br>
              <a:rPr lang="en-US" dirty="0"/>
            </a:br>
            <a:r>
              <a:rPr lang="en-US" dirty="0"/>
              <a:t>(</a:t>
            </a:r>
            <a:r>
              <a:rPr lang="en-US" dirty="0">
                <a:hlinkClick r:id="rId2"/>
              </a:rPr>
              <a:t>https://www.microsoft.com/en-us/download/details.aspx?id=40784</a:t>
            </a:r>
            <a:r>
              <a:rPr lang="en-US" dirty="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DirectX 9.0c runtime</a:t>
            </a:r>
            <a:r>
              <a:rPr lang="en-US" baseline="30000" dirty="0"/>
              <a:t>†</a:t>
            </a:r>
          </a:p>
          <a:p>
            <a:r>
              <a:rPr lang="en-US" dirty="0"/>
              <a:t>     (</a:t>
            </a:r>
            <a:r>
              <a:rPr lang="en-US" dirty="0">
                <a:hlinkClick r:id="rId3"/>
              </a:rPr>
              <a:t>https://www.microsoft.com/en-us/download/details.aspx?id=8109</a:t>
            </a:r>
            <a:r>
              <a:rPr lang="en-US" dirty="0"/>
              <a:t>)</a:t>
            </a:r>
          </a:p>
          <a:p>
            <a:endParaRPr lang="en-US" dirty="0"/>
          </a:p>
          <a:p>
            <a:pPr marL="285750" indent="-285750">
              <a:buFont typeface="Wingdings" panose="05000000000000000000" pitchFamily="2" charset="2"/>
              <a:buChar char="§"/>
            </a:pPr>
            <a:r>
              <a:rPr lang="en-US" dirty="0"/>
              <a:t>Currently the products of National Instruments are the only DAQ devices supported.</a:t>
            </a:r>
          </a:p>
          <a:p>
            <a:pPr marL="285750" indent="-285750">
              <a:buFont typeface="Wingdings" panose="05000000000000000000" pitchFamily="2" charset="2"/>
              <a:buChar char="§"/>
            </a:pPr>
            <a:endParaRPr lang="en-US" dirty="0"/>
          </a:p>
          <a:p>
            <a:endParaRPr lang="en-US" sz="1200" dirty="0"/>
          </a:p>
          <a:p>
            <a:r>
              <a:rPr lang="en-US" sz="1400" dirty="0"/>
              <a:t>† If these libraries are not installed, users will be led to the download website upon starting </a:t>
            </a:r>
            <a:r>
              <a:rPr lang="en-US" sz="1400" dirty="0" err="1"/>
              <a:t>MonkeyLogic</a:t>
            </a:r>
            <a:r>
              <a:rPr lang="en-US" sz="1400" dirty="0"/>
              <a:t> 2.</a:t>
            </a:r>
          </a:p>
        </p:txBody>
      </p:sp>
    </p:spTree>
    <p:extLst>
      <p:ext uri="{BB962C8B-B14F-4D97-AF65-F5344CB8AC3E}">
        <p14:creationId xmlns:p14="http://schemas.microsoft.com/office/powerpoint/2010/main" val="3856605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1569148"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Installation</a:t>
            </a:r>
          </a:p>
        </p:txBody>
      </p:sp>
      <p:sp>
        <p:nvSpPr>
          <p:cNvPr id="3" name="TextBox 2"/>
          <p:cNvSpPr txBox="1"/>
          <p:nvPr/>
        </p:nvSpPr>
        <p:spPr>
          <a:xfrm>
            <a:off x="552960" y="1061667"/>
            <a:ext cx="7957131"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In addition to the traditional ZIP package, NIMH </a:t>
            </a:r>
            <a:r>
              <a:rPr lang="en-US" dirty="0" err="1"/>
              <a:t>MonkeyLogic</a:t>
            </a:r>
            <a:r>
              <a:rPr lang="en-US" dirty="0"/>
              <a:t> 2 is distributed as a MATLAB app.</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One click installation/uninstallation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No other setting (path &amp; directory setup) is necessary.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3181350"/>
            <a:ext cx="3019425"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700" y="3181350"/>
            <a:ext cx="48768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6324600" y="2971800"/>
            <a:ext cx="738186" cy="9144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26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5624553"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New Features in NIMH </a:t>
            </a:r>
            <a:r>
              <a:rPr lang="en-US" sz="2400" u="sng" dirty="0" err="1">
                <a:effectLst>
                  <a:outerShdw blurRad="38100" dist="38100" dir="2700000" algn="tl">
                    <a:srgbClr val="000000">
                      <a:alpha val="43137"/>
                    </a:srgbClr>
                  </a:outerShdw>
                </a:effectLst>
              </a:rPr>
              <a:t>MonkeyLogic</a:t>
            </a:r>
            <a:r>
              <a:rPr lang="en-US" sz="2400" u="sng" dirty="0">
                <a:effectLst>
                  <a:outerShdw blurRad="38100" dist="38100" dir="2700000" algn="tl">
                    <a:srgbClr val="000000">
                      <a:alpha val="43137"/>
                    </a:srgbClr>
                  </a:outerShdw>
                </a:effectLst>
              </a:rPr>
              <a:t> 2 (1/3)</a:t>
            </a:r>
          </a:p>
        </p:txBody>
      </p:sp>
      <p:sp>
        <p:nvSpPr>
          <p:cNvPr id="4" name="TextBox 3"/>
          <p:cNvSpPr txBox="1"/>
          <p:nvPr/>
        </p:nvSpPr>
        <p:spPr>
          <a:xfrm>
            <a:off x="533400" y="1190685"/>
            <a:ext cx="8223085" cy="5078313"/>
          </a:xfrm>
          <a:prstGeom prst="rect">
            <a:avLst/>
          </a:prstGeom>
          <a:noFill/>
        </p:spPr>
        <p:txBody>
          <a:bodyPr wrap="square" rtlCol="0">
            <a:spAutoFit/>
          </a:bodyPr>
          <a:lstStyle/>
          <a:p>
            <a:pPr marL="285750" indent="-285750">
              <a:buFont typeface="Wingdings" panose="05000000000000000000" pitchFamily="2" charset="2"/>
              <a:buChar char="§"/>
            </a:pPr>
            <a:r>
              <a:rPr lang="en-US" dirty="0"/>
              <a:t>Support for multiple DAQ boards</a:t>
            </a:r>
          </a:p>
          <a:p>
            <a:r>
              <a:rPr lang="en-US" dirty="0"/>
              <a:t>     This feature differs from the duplicate board setting of the original </a:t>
            </a:r>
            <a:r>
              <a:rPr lang="en-US" dirty="0" err="1"/>
              <a:t>MonkeyLogic</a:t>
            </a:r>
            <a:r>
              <a:rPr lang="en-US" dirty="0"/>
              <a:t>.</a:t>
            </a:r>
            <a:br>
              <a:rPr lang="en-US" dirty="0"/>
            </a:br>
            <a:r>
              <a:rPr lang="en-US" dirty="0"/>
              <a:t>     If you have many DAQ boards, you can assign analog channels from any of those</a:t>
            </a:r>
            <a:br>
              <a:rPr lang="en-US" dirty="0"/>
            </a:br>
            <a:r>
              <a:rPr lang="en-US" dirty="0"/>
              <a:t>     boards. They don’t have to be all on one board. This is particularly useful for</a:t>
            </a:r>
            <a:br>
              <a:rPr lang="en-US" dirty="0"/>
            </a:br>
            <a:r>
              <a:rPr lang="en-US" dirty="0"/>
              <a:t>     simultaneous stimulations via multiple AO devices. </a:t>
            </a:r>
            <a:r>
              <a:rPr lang="en-US"/>
              <a:t>Also analog </a:t>
            </a:r>
            <a:r>
              <a:rPr lang="en-US" dirty="0"/>
              <a:t>buttons</a:t>
            </a:r>
            <a:br>
              <a:rPr lang="en-US" dirty="0"/>
            </a:br>
            <a:r>
              <a:rPr lang="en-US" dirty="0"/>
              <a:t>     and digital buttons.</a:t>
            </a:r>
          </a:p>
          <a:p>
            <a:endParaRPr lang="en-US" dirty="0"/>
          </a:p>
          <a:p>
            <a:pPr marL="285750" indent="-285750">
              <a:buFont typeface="Wingdings" panose="05000000000000000000" pitchFamily="2" charset="2"/>
              <a:buChar char="§"/>
            </a:pPr>
            <a:r>
              <a:rPr lang="en-US" dirty="0"/>
              <a:t>The number of the I/O channels that can be assigned to buttons, TTLs and general inputs has already increased in NIMH </a:t>
            </a:r>
            <a:r>
              <a:rPr lang="en-US" dirty="0" err="1"/>
              <a:t>MonkeyLogic</a:t>
            </a:r>
            <a:r>
              <a:rPr lang="en-US" dirty="0"/>
              <a:t>. In NIMH </a:t>
            </a:r>
            <a:r>
              <a:rPr lang="en-US" dirty="0" err="1"/>
              <a:t>MonkeyLogic</a:t>
            </a:r>
            <a:r>
              <a:rPr lang="en-US" dirty="0"/>
              <a:t> 2, users can add more of them simply by editing </a:t>
            </a:r>
            <a:r>
              <a:rPr lang="en-US" dirty="0" err="1"/>
              <a:t>mliolist.m</a:t>
            </a: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New file format: BHV2 (private binary format) and H5 (HDF5 format)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timing code change is registered correctly without restarting </a:t>
            </a:r>
            <a:r>
              <a:rPr lang="en-US" dirty="0" err="1"/>
              <a:t>MonkeyLogic</a:t>
            </a:r>
            <a:r>
              <a:rPr lang="en-US" dirty="0"/>
              <a:t> in the old versions of MATLAB.</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values of “editable” variables are kept in the configuration file, so users do not need to re-type them every time a new session starts.</a:t>
            </a:r>
          </a:p>
        </p:txBody>
      </p:sp>
    </p:spTree>
    <p:extLst>
      <p:ext uri="{BB962C8B-B14F-4D97-AF65-F5344CB8AC3E}">
        <p14:creationId xmlns:p14="http://schemas.microsoft.com/office/powerpoint/2010/main" val="1217069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5624553"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New Features in NIMH </a:t>
            </a:r>
            <a:r>
              <a:rPr lang="en-US" sz="2400" u="sng" dirty="0" err="1">
                <a:effectLst>
                  <a:outerShdw blurRad="38100" dist="38100" dir="2700000" algn="tl">
                    <a:srgbClr val="000000">
                      <a:alpha val="43137"/>
                    </a:srgbClr>
                  </a:outerShdw>
                </a:effectLst>
              </a:rPr>
              <a:t>MonkeyLogic</a:t>
            </a:r>
            <a:r>
              <a:rPr lang="en-US" sz="2400" u="sng" dirty="0">
                <a:effectLst>
                  <a:outerShdw blurRad="38100" dist="38100" dir="2700000" algn="tl">
                    <a:srgbClr val="000000">
                      <a:alpha val="43137"/>
                    </a:srgbClr>
                  </a:outerShdw>
                </a:effectLst>
              </a:rPr>
              <a:t> 2 (2/3)</a:t>
            </a:r>
          </a:p>
        </p:txBody>
      </p:sp>
      <p:sp>
        <p:nvSpPr>
          <p:cNvPr id="5" name="TextBox 4"/>
          <p:cNvSpPr txBox="1"/>
          <p:nvPr/>
        </p:nvSpPr>
        <p:spPr>
          <a:xfrm>
            <a:off x="533400" y="1211282"/>
            <a:ext cx="8223085" cy="3970318"/>
          </a:xfrm>
          <a:prstGeom prst="rect">
            <a:avLst/>
          </a:prstGeom>
          <a:noFill/>
        </p:spPr>
        <p:txBody>
          <a:bodyPr wrap="square" rtlCol="0">
            <a:spAutoFit/>
          </a:bodyPr>
          <a:lstStyle/>
          <a:p>
            <a:pPr marL="285750" indent="-285750">
              <a:buFont typeface="Wingdings" panose="05000000000000000000" pitchFamily="2" charset="2"/>
              <a:buChar char="§"/>
            </a:pPr>
            <a:r>
              <a:rPr lang="en-US" dirty="0"/>
              <a:t>‘</a:t>
            </a:r>
            <a:r>
              <a:rPr lang="en-US" dirty="0" err="1"/>
              <a:t>alert_function.m</a:t>
            </a:r>
            <a:r>
              <a:rPr lang="en-US" dirty="0"/>
              <a:t>’ is called when a new task starts/ends, when a new block starts/ends and when a new trial starts/ends. Users can use this function to notify the progress of the experiment or change the behavior of the timing file code.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User can keep their customized copies of </a:t>
            </a:r>
            <a:r>
              <a:rPr lang="en-US" dirty="0">
                <a:solidFill>
                  <a:srgbClr val="FF0000"/>
                </a:solidFill>
              </a:rPr>
              <a:t>codes.txt</a:t>
            </a:r>
            <a:r>
              <a:rPr lang="en-US" dirty="0"/>
              <a:t>, </a:t>
            </a:r>
            <a:r>
              <a:rPr lang="en-US" dirty="0" err="1">
                <a:solidFill>
                  <a:srgbClr val="FF0000"/>
                </a:solidFill>
              </a:rPr>
              <a:t>reward_function.m</a:t>
            </a:r>
            <a:r>
              <a:rPr lang="en-US" dirty="0"/>
              <a:t> and </a:t>
            </a:r>
            <a:r>
              <a:rPr lang="en-US" dirty="0" err="1">
                <a:solidFill>
                  <a:srgbClr val="FF0000"/>
                </a:solidFill>
              </a:rPr>
              <a:t>alert_function.m</a:t>
            </a:r>
            <a:r>
              <a:rPr lang="en-US" dirty="0"/>
              <a:t> in the task directory with the conditions and timing files. NIMH </a:t>
            </a:r>
            <a:r>
              <a:rPr lang="en-US" dirty="0" err="1"/>
              <a:t>MonkeyLogic</a:t>
            </a:r>
            <a:r>
              <a:rPr lang="en-US" dirty="0"/>
              <a:t> 2 reads them from the task directory first, if the files with the same names exist both in the task directory and the </a:t>
            </a:r>
            <a:r>
              <a:rPr lang="en-US" dirty="0" err="1"/>
              <a:t>MonkeyLogic</a:t>
            </a:r>
            <a:r>
              <a:rPr lang="en-US" dirty="0"/>
              <a:t> base directory.</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minimum ITI required for data saving and stimulus creation in NIMH </a:t>
            </a:r>
            <a:r>
              <a:rPr lang="en-US" dirty="0" err="1"/>
              <a:t>MonkeyLogic</a:t>
            </a:r>
            <a:r>
              <a:rPr lang="en-US" dirty="0"/>
              <a:t> 2 is much shorter than that in the old </a:t>
            </a:r>
            <a:r>
              <a:rPr lang="en-US" dirty="0" err="1"/>
              <a:t>MonkeyLogic</a:t>
            </a:r>
            <a:r>
              <a:rPr lang="en-US" dirty="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All time records are stored without rounding off so that microsecond precision can be preserved.</a:t>
            </a:r>
          </a:p>
        </p:txBody>
      </p:sp>
    </p:spTree>
    <p:extLst>
      <p:ext uri="{BB962C8B-B14F-4D97-AF65-F5344CB8AC3E}">
        <p14:creationId xmlns:p14="http://schemas.microsoft.com/office/powerpoint/2010/main" val="219043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5624553"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New Features in NIMH </a:t>
            </a:r>
            <a:r>
              <a:rPr lang="en-US" sz="2400" u="sng" dirty="0" err="1">
                <a:effectLst>
                  <a:outerShdw blurRad="38100" dist="38100" dir="2700000" algn="tl">
                    <a:srgbClr val="000000">
                      <a:alpha val="43137"/>
                    </a:srgbClr>
                  </a:outerShdw>
                </a:effectLst>
              </a:rPr>
              <a:t>MonkeyLogic</a:t>
            </a:r>
            <a:r>
              <a:rPr lang="en-US" sz="2400" u="sng" dirty="0">
                <a:effectLst>
                  <a:outerShdw blurRad="38100" dist="38100" dir="2700000" algn="tl">
                    <a:srgbClr val="000000">
                      <a:alpha val="43137"/>
                    </a:srgbClr>
                  </a:outerShdw>
                </a:effectLst>
              </a:rPr>
              <a:t> 2 (2/3)</a:t>
            </a:r>
          </a:p>
        </p:txBody>
      </p:sp>
      <p:sp>
        <p:nvSpPr>
          <p:cNvPr id="3" name="TextBox 2"/>
          <p:cNvSpPr txBox="1"/>
          <p:nvPr/>
        </p:nvSpPr>
        <p:spPr>
          <a:xfrm>
            <a:off x="533400" y="1170087"/>
            <a:ext cx="8223085"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a:t>In the previous ML versions, the reaction time (RT) that </a:t>
            </a:r>
            <a:r>
              <a:rPr lang="en-US" dirty="0" err="1"/>
              <a:t>eyejoytrack</a:t>
            </a:r>
            <a:r>
              <a:rPr lang="en-US" dirty="0"/>
              <a:t>() returned was not calculated from the screen flip time of </a:t>
            </a:r>
            <a:r>
              <a:rPr lang="en-US" dirty="0" err="1"/>
              <a:t>toggleobject</a:t>
            </a:r>
            <a:r>
              <a:rPr lang="en-US" dirty="0"/>
              <a:t>(), but from the beginning of </a:t>
            </a:r>
            <a:r>
              <a:rPr lang="en-US" dirty="0" err="1"/>
              <a:t>eyejoytrack</a:t>
            </a:r>
            <a:r>
              <a:rPr lang="en-US" dirty="0"/>
              <a:t>(). Therefore, the RT was always shorter than the actual value. To provide a better measure, now </a:t>
            </a:r>
            <a:r>
              <a:rPr lang="en-US" dirty="0" err="1"/>
              <a:t>eyejoytrack</a:t>
            </a:r>
            <a:r>
              <a:rPr lang="en-US" dirty="0"/>
              <a:t>() returns a third argument which is a </a:t>
            </a:r>
            <a:r>
              <a:rPr lang="en-US" dirty="0" err="1"/>
              <a:t>trialtime</a:t>
            </a:r>
            <a:r>
              <a:rPr lang="en-US" dirty="0"/>
              <a:t>() reading when the target behavior is detected.</a:t>
            </a:r>
          </a:p>
          <a:p>
            <a:r>
              <a:rPr lang="en-US" dirty="0"/>
              <a:t>	</a:t>
            </a:r>
            <a:r>
              <a:rPr lang="en-US" dirty="0" err="1"/>
              <a:t>fliptime</a:t>
            </a:r>
            <a:r>
              <a:rPr lang="en-US" dirty="0"/>
              <a:t> = </a:t>
            </a:r>
            <a:r>
              <a:rPr lang="en-US" dirty="0" err="1"/>
              <a:t>toggleobject</a:t>
            </a:r>
            <a:r>
              <a:rPr lang="en-US" dirty="0"/>
              <a:t>(1);</a:t>
            </a:r>
          </a:p>
          <a:p>
            <a:r>
              <a:rPr lang="en-US" dirty="0"/>
              <a:t>	[</a:t>
            </a:r>
            <a:r>
              <a:rPr lang="en-US" dirty="0" err="1"/>
              <a:t>ontarget</a:t>
            </a:r>
            <a:r>
              <a:rPr lang="en-US" dirty="0"/>
              <a:t>, </a:t>
            </a:r>
            <a:r>
              <a:rPr lang="en-US" dirty="0" err="1"/>
              <a:t>rt</a:t>
            </a:r>
            <a:r>
              <a:rPr lang="en-US" dirty="0"/>
              <a:t>, </a:t>
            </a:r>
            <a:r>
              <a:rPr lang="en-US" dirty="0" err="1">
                <a:solidFill>
                  <a:srgbClr val="FF0000"/>
                </a:solidFill>
              </a:rPr>
              <a:t>time_on_response</a:t>
            </a:r>
            <a:r>
              <a:rPr lang="en-US" dirty="0"/>
              <a:t>] = </a:t>
            </a:r>
            <a:r>
              <a:rPr lang="en-US" dirty="0" err="1"/>
              <a:t>eyejoytrack</a:t>
            </a:r>
            <a:r>
              <a:rPr lang="en-US" dirty="0"/>
              <a:t>(‘acquirefix’,1,3,1000);</a:t>
            </a:r>
          </a:p>
          <a:p>
            <a:r>
              <a:rPr lang="en-US" dirty="0"/>
              <a:t>	</a:t>
            </a:r>
            <a:r>
              <a:rPr lang="en-US" dirty="0" err="1"/>
              <a:t>better_rt</a:t>
            </a:r>
            <a:r>
              <a:rPr lang="en-US" dirty="0"/>
              <a:t> = </a:t>
            </a:r>
            <a:r>
              <a:rPr lang="en-US" dirty="0" err="1">
                <a:solidFill>
                  <a:srgbClr val="FF0000"/>
                </a:solidFill>
              </a:rPr>
              <a:t>time_on_response</a:t>
            </a:r>
            <a:r>
              <a:rPr lang="en-US" dirty="0"/>
              <a:t> - </a:t>
            </a:r>
            <a:r>
              <a:rPr lang="en-US" dirty="0" err="1"/>
              <a:t>fliptime</a:t>
            </a:r>
            <a:r>
              <a:rPr lang="en-US" dirty="0"/>
              <a:t>;</a:t>
            </a:r>
          </a:p>
          <a:p>
            <a:endParaRPr lang="en-US" dirty="0"/>
          </a:p>
          <a:p>
            <a:pPr marL="285750" indent="-285750">
              <a:buFont typeface="Wingdings" panose="05000000000000000000" pitchFamily="2" charset="2"/>
              <a:buChar char="§"/>
            </a:pPr>
            <a:r>
              <a:rPr lang="en-US" dirty="0"/>
              <a:t>Now </a:t>
            </a:r>
            <a:r>
              <a:rPr lang="en-US" dirty="0" err="1"/>
              <a:t>goodmonkey</a:t>
            </a:r>
            <a:r>
              <a:rPr lang="en-US" dirty="0"/>
              <a:t>() takes the ‘</a:t>
            </a:r>
            <a:r>
              <a:rPr lang="en-US" dirty="0" err="1"/>
              <a:t>eventmarker</a:t>
            </a:r>
            <a:r>
              <a:rPr lang="en-US" dirty="0"/>
              <a:t>’ option so that the beginning of the reward delivery can be stamped in the neural data.</a:t>
            </a:r>
          </a:p>
          <a:p>
            <a:r>
              <a:rPr lang="en-US" dirty="0"/>
              <a:t>	</a:t>
            </a:r>
            <a:r>
              <a:rPr lang="en-US" dirty="0" err="1"/>
              <a:t>goodmonkey</a:t>
            </a:r>
            <a:r>
              <a:rPr lang="en-US" dirty="0"/>
              <a:t>(100, ’NumReward’,3, </a:t>
            </a:r>
            <a:r>
              <a:rPr lang="en-US" dirty="0">
                <a:solidFill>
                  <a:srgbClr val="FF0000"/>
                </a:solidFill>
              </a:rPr>
              <a:t>‘eventmarker’,99</a:t>
            </a:r>
            <a:r>
              <a:rPr lang="en-US" dirty="0"/>
              <a:t>);  </a:t>
            </a:r>
            <a:r>
              <a:rPr lang="en-US" dirty="0">
                <a:solidFill>
                  <a:srgbClr val="00B050"/>
                </a:solidFill>
              </a:rPr>
              <a:t>% mark the timestamp of each of 3 reward drops</a:t>
            </a:r>
          </a:p>
          <a:p>
            <a:endParaRPr lang="en-US" dirty="0">
              <a:solidFill>
                <a:srgbClr val="00B050"/>
              </a:solidFill>
            </a:endParaRPr>
          </a:p>
          <a:p>
            <a:pPr marL="285750" indent="-285750">
              <a:buFont typeface="Wingdings" panose="05000000000000000000" pitchFamily="2" charset="2"/>
              <a:buChar char="§"/>
            </a:pPr>
            <a:r>
              <a:rPr lang="en-US" dirty="0"/>
              <a:t>Stimulus presentation and event-marking in </a:t>
            </a:r>
            <a:r>
              <a:rPr lang="en-US" dirty="0" err="1"/>
              <a:t>toggleobject</a:t>
            </a:r>
            <a:r>
              <a:rPr lang="en-US" dirty="0"/>
              <a:t> are processed at the DLL level to minimize the latency between the screen flip time and the event timestamp.</a:t>
            </a:r>
          </a:p>
        </p:txBody>
      </p:sp>
    </p:spTree>
    <p:extLst>
      <p:ext uri="{BB962C8B-B14F-4D97-AF65-F5344CB8AC3E}">
        <p14:creationId xmlns:p14="http://schemas.microsoft.com/office/powerpoint/2010/main" val="317555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6495048"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Features Introduced in NIMH </a:t>
            </a:r>
            <a:r>
              <a:rPr lang="en-US" sz="2400" u="sng" dirty="0" err="1">
                <a:effectLst>
                  <a:outerShdw blurRad="38100" dist="38100" dir="2700000" algn="tl">
                    <a:srgbClr val="000000">
                      <a:alpha val="43137"/>
                    </a:srgbClr>
                  </a:outerShdw>
                </a:effectLst>
              </a:rPr>
              <a:t>MonkeyLogic</a:t>
            </a:r>
            <a:r>
              <a:rPr lang="en-US" sz="2400" u="sng" dirty="0">
                <a:effectLst>
                  <a:outerShdw blurRad="38100" dist="38100" dir="2700000" algn="tl">
                    <a:srgbClr val="000000">
                      <a:alpha val="43137"/>
                    </a:srgbClr>
                  </a:outerShdw>
                </a:effectLst>
              </a:rPr>
              <a:t> 1 (1/3) </a:t>
            </a:r>
          </a:p>
        </p:txBody>
      </p:sp>
      <p:sp>
        <p:nvSpPr>
          <p:cNvPr id="3" name="TextBox 2"/>
          <p:cNvSpPr txBox="1"/>
          <p:nvPr/>
        </p:nvSpPr>
        <p:spPr>
          <a:xfrm>
            <a:off x="533400" y="1066800"/>
            <a:ext cx="8223085"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a:t>NIMH DAQ Toolbox enables </a:t>
            </a:r>
            <a:r>
              <a:rPr lang="en-US" dirty="0" err="1"/>
              <a:t>MonkeyLogic</a:t>
            </a:r>
            <a:r>
              <a:rPr lang="en-US" dirty="0"/>
              <a:t> to run on both 32-bit and 64-bit MATLAB and performs near-</a:t>
            </a:r>
            <a:r>
              <a:rPr lang="en-US" dirty="0" err="1"/>
              <a:t>realtime</a:t>
            </a:r>
            <a:r>
              <a:rPr lang="en-US" dirty="0"/>
              <a:t> behavior monitoring without requiring duplicate DAQ boards.</a:t>
            </a:r>
            <a:br>
              <a:rPr lang="en-US" dirty="0"/>
            </a:br>
            <a:endParaRPr lang="en-US" dirty="0"/>
          </a:p>
          <a:p>
            <a:pPr marL="285750" indent="-285750">
              <a:buFont typeface="Wingdings" panose="05000000000000000000" pitchFamily="2" charset="2"/>
              <a:buChar char="§"/>
            </a:pPr>
            <a:r>
              <a:rPr lang="en-US" dirty="0"/>
              <a:t>“What you see is what your monkey sees.” The control screen displays the same scene as the subject screen, instead of diagrammatic forms of objects.</a:t>
            </a:r>
          </a:p>
          <a:p>
            <a:r>
              <a:rPr lang="en-US" dirty="0"/>
              <a:t>                           </a:t>
            </a:r>
            <a:r>
              <a:rPr lang="en-US" sz="1600" b="1" dirty="0"/>
              <a:t>Old </a:t>
            </a:r>
            <a:r>
              <a:rPr lang="en-US" sz="1600" b="1" dirty="0" err="1"/>
              <a:t>MonkeyLogic</a:t>
            </a:r>
            <a:r>
              <a:rPr lang="en-US" dirty="0"/>
              <a:t>                                       </a:t>
            </a:r>
            <a:r>
              <a:rPr lang="en-US" sz="1600" b="1" dirty="0"/>
              <a:t>NIMH </a:t>
            </a:r>
            <a:r>
              <a:rPr lang="en-US" sz="1600" b="1" dirty="0" err="1"/>
              <a:t>MonkeyLogic</a:t>
            </a:r>
            <a:endParaRPr lang="en-US" sz="1600" b="1" dirty="0"/>
          </a:p>
          <a:p>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r>
              <a:rPr lang="en-US" dirty="0"/>
              <a:t>                    </a:t>
            </a:r>
            <a:r>
              <a:rPr lang="en-US" sz="1400" b="1" dirty="0"/>
              <a:t>Subject screen     Control screen                             Subject screen      Control screen</a:t>
            </a:r>
            <a:r>
              <a:rPr lang="en-US" dirty="0"/>
              <a:t>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Support for transparent images by both alpha blending and color keying</a:t>
            </a:r>
          </a:p>
          <a:p>
            <a:r>
              <a:rPr lang="en-US" dirty="0"/>
              <a:t>                          </a:t>
            </a:r>
            <a:r>
              <a:rPr lang="en-US" sz="1600" b="1" dirty="0"/>
              <a:t>Old </a:t>
            </a:r>
            <a:r>
              <a:rPr lang="en-US" sz="1600" b="1" dirty="0" err="1"/>
              <a:t>MonkeyLogic</a:t>
            </a:r>
            <a:r>
              <a:rPr lang="en-US" dirty="0"/>
              <a:t>                                        </a:t>
            </a:r>
            <a:r>
              <a:rPr lang="en-US" sz="1600" b="1" dirty="0"/>
              <a:t>NIMH </a:t>
            </a:r>
            <a:r>
              <a:rPr lang="en-US" sz="1600" b="1" dirty="0" err="1"/>
              <a:t>MonkeyLogic</a:t>
            </a: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pic>
        <p:nvPicPr>
          <p:cNvPr id="12" name="Picture 11"/>
          <p:cNvPicPr/>
          <p:nvPr/>
        </p:nvPicPr>
        <p:blipFill>
          <a:blip r:embed="rId2">
            <a:extLst>
              <a:ext uri="{28A0092B-C50C-407E-A947-70E740481C1C}">
                <a14:useLocalDpi xmlns:a14="http://schemas.microsoft.com/office/drawing/2010/main" val="0"/>
              </a:ext>
            </a:extLst>
          </a:blip>
          <a:srcRect/>
          <a:stretch>
            <a:fillRect/>
          </a:stretch>
        </p:blipFill>
        <p:spPr bwMode="auto">
          <a:xfrm>
            <a:off x="5772989" y="4999066"/>
            <a:ext cx="1143000" cy="857250"/>
          </a:xfrm>
          <a:prstGeom prst="rect">
            <a:avLst/>
          </a:prstGeom>
          <a:noFill/>
          <a:ln>
            <a:noFill/>
          </a:ln>
        </p:spPr>
      </p:pic>
      <p:pic>
        <p:nvPicPr>
          <p:cNvPr id="13" name="Picture 12"/>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048000"/>
            <a:ext cx="1143000" cy="857250"/>
          </a:xfrm>
          <a:prstGeom prst="rect">
            <a:avLst/>
          </a:prstGeom>
          <a:noFill/>
          <a:ln>
            <a:noFill/>
          </a:ln>
        </p:spPr>
      </p:pic>
      <p:pic>
        <p:nvPicPr>
          <p:cNvPr id="14" name="Picture 13"/>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056832"/>
            <a:ext cx="1143000" cy="857250"/>
          </a:xfrm>
          <a:prstGeom prst="rect">
            <a:avLst/>
          </a:prstGeom>
          <a:noFill/>
          <a:ln>
            <a:noFill/>
          </a:ln>
        </p:spPr>
      </p:pic>
      <p:pic>
        <p:nvPicPr>
          <p:cNvPr id="15" name="Picture 14"/>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048000"/>
            <a:ext cx="1143000" cy="857250"/>
          </a:xfrm>
          <a:prstGeom prst="rect">
            <a:avLst/>
          </a:prstGeom>
          <a:noFill/>
          <a:ln>
            <a:noFill/>
          </a:ln>
        </p:spPr>
      </p:pic>
      <p:pic>
        <p:nvPicPr>
          <p:cNvPr id="16" name="Picture 15"/>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048000"/>
            <a:ext cx="1143000" cy="857250"/>
          </a:xfrm>
          <a:prstGeom prst="rect">
            <a:avLst/>
          </a:prstGeom>
          <a:noFill/>
          <a:ln>
            <a:noFill/>
          </a:ln>
        </p:spPr>
      </p:pic>
      <p:pic>
        <p:nvPicPr>
          <p:cNvPr id="17" name="Picture 16"/>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999066"/>
            <a:ext cx="1143000" cy="857250"/>
          </a:xfrm>
          <a:prstGeom prst="rect">
            <a:avLst/>
          </a:prstGeom>
          <a:noFill/>
          <a:ln>
            <a:noFill/>
          </a:ln>
        </p:spPr>
      </p:pic>
    </p:spTree>
    <p:extLst>
      <p:ext uri="{BB962C8B-B14F-4D97-AF65-F5344CB8AC3E}">
        <p14:creationId xmlns:p14="http://schemas.microsoft.com/office/powerpoint/2010/main" val="314541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6495048" cy="461665"/>
          </a:xfrm>
          <a:prstGeom prst="rect">
            <a:avLst/>
          </a:prstGeom>
          <a:noFill/>
        </p:spPr>
        <p:txBody>
          <a:bodyPr wrap="none" rtlCol="0">
            <a:spAutoFit/>
          </a:bodyPr>
          <a:lstStyle/>
          <a:p>
            <a:r>
              <a:rPr lang="en-US" sz="2400" u="sng" dirty="0">
                <a:effectLst>
                  <a:outerShdw blurRad="38100" dist="38100" dir="2700000" algn="tl">
                    <a:srgbClr val="000000">
                      <a:alpha val="43137"/>
                    </a:srgbClr>
                  </a:outerShdw>
                </a:effectLst>
              </a:rPr>
              <a:t>Features Introduced in NIMH </a:t>
            </a:r>
            <a:r>
              <a:rPr lang="en-US" sz="2400" u="sng" dirty="0" err="1">
                <a:effectLst>
                  <a:outerShdw blurRad="38100" dist="38100" dir="2700000" algn="tl">
                    <a:srgbClr val="000000">
                      <a:alpha val="43137"/>
                    </a:srgbClr>
                  </a:outerShdw>
                </a:effectLst>
              </a:rPr>
              <a:t>MonkeyLogic</a:t>
            </a:r>
            <a:r>
              <a:rPr lang="en-US" sz="2400" u="sng" dirty="0">
                <a:effectLst>
                  <a:outerShdw blurRad="38100" dist="38100" dir="2700000" algn="tl">
                    <a:srgbClr val="000000">
                      <a:alpha val="43137"/>
                    </a:srgbClr>
                  </a:outerShdw>
                </a:effectLst>
              </a:rPr>
              <a:t> 1 (2/3) </a:t>
            </a:r>
          </a:p>
        </p:txBody>
      </p:sp>
      <p:sp>
        <p:nvSpPr>
          <p:cNvPr id="3" name="TextBox 2"/>
          <p:cNvSpPr txBox="1"/>
          <p:nvPr/>
        </p:nvSpPr>
        <p:spPr>
          <a:xfrm>
            <a:off x="533400" y="1142286"/>
            <a:ext cx="8223085" cy="5078313"/>
          </a:xfrm>
          <a:prstGeom prst="rect">
            <a:avLst/>
          </a:prstGeom>
          <a:noFill/>
        </p:spPr>
        <p:txBody>
          <a:bodyPr wrap="square" rtlCol="0">
            <a:spAutoFit/>
          </a:bodyPr>
          <a:lstStyle/>
          <a:p>
            <a:pPr marL="285750" indent="-285750">
              <a:buFont typeface="Wingdings" panose="05000000000000000000" pitchFamily="2" charset="2"/>
              <a:buChar char="§"/>
            </a:pPr>
            <a:r>
              <a:rPr lang="en-US" dirty="0"/>
              <a:t>Support for mouse/touchscreen and USB joysticks</a:t>
            </a:r>
            <a:br>
              <a:rPr lang="en-US" dirty="0"/>
            </a:br>
            <a:r>
              <a:rPr lang="en-US" dirty="0"/>
              <a:t>(Some touchscreens that do not translate touches into mouse messages are not compatible.)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Low-latency audio output support (as short at 25 </a:t>
            </a:r>
            <a:r>
              <a:rPr lang="en-US" dirty="0" err="1"/>
              <a:t>msec</a:t>
            </a:r>
            <a:r>
              <a:rPr lang="en-US" dirty="0"/>
              <a:t> in private tests), using Microsoft XAudio2 APIs.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Support for movie streaming. There is no limit in the movie length that can be played.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computer does not go to sleep or turn off the screens while a task is running.</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 new calibration method that does not require Image Processing Toolbox</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NIMH </a:t>
            </a:r>
            <a:r>
              <a:rPr lang="en-US" dirty="0" err="1"/>
              <a:t>MonkeyLogic</a:t>
            </a:r>
            <a:r>
              <a:rPr lang="en-US" dirty="0"/>
              <a:t> can be run with just one monitor and does not require a DAQ board during the simulation mode. This makes it possible to test new tasks without lab equipment.</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772448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2356</TotalTime>
  <Words>1880</Words>
  <Application>Microsoft Office PowerPoint</Application>
  <PresentationFormat>On-screen Show (4:3)</PresentationFormat>
  <Paragraphs>401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 New</vt:lpstr>
      <vt:lpstr>Wingdings</vt:lpstr>
      <vt:lpstr>Office Theme</vt:lpstr>
      <vt:lpstr>NIMH MonkeyLogic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Institute of Mental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NIMH MonkeyLogic 2</dc:title>
  <dc:creator>Hwang, Jaewon (NIH/NIMH) [E]</dc:creator>
  <cp:lastModifiedBy>Hwang, Jaewon (NIH/NIMH) [E]</cp:lastModifiedBy>
  <cp:revision>168</cp:revision>
  <dcterms:created xsi:type="dcterms:W3CDTF">2017-03-09T20:20:29Z</dcterms:created>
  <dcterms:modified xsi:type="dcterms:W3CDTF">2017-10-27T15:42:24Z</dcterms:modified>
</cp:coreProperties>
</file>