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 chille, na rasslabone (Вадим Воробьев, Мария Кузнецова, Евгения Селезнёва, Алиса Глушко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 chille, na rasslabone (Вадим Воробьев, Мария Кузнецова, Евгения Селезнёва, Алиса Глушко)</a:t>
            </a:r>
          </a:p>
        </p:txBody>
      </p:sp>
      <p:sp>
        <p:nvSpPr>
          <p:cNvPr id="152" name="Финальный проек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Финальный проект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едобработка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Предобработка данных</a:t>
            </a:r>
          </a:p>
        </p:txBody>
      </p:sp>
      <p:sp>
        <p:nvSpPr>
          <p:cNvPr id="155" name="Для заголовков"/>
          <p:cNvSpPr txBox="1"/>
          <p:nvPr>
            <p:ph type="body" idx="21"/>
          </p:nvPr>
        </p:nvSpPr>
        <p:spPr>
          <a:xfrm>
            <a:off x="1206499" y="10050723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Для заголовков </a:t>
            </a:r>
          </a:p>
        </p:txBody>
      </p:sp>
      <p:sp>
        <p:nvSpPr>
          <p:cNvPr id="156" name="Исключение стоп-слов(предлоги, местоимения и тд)…"/>
          <p:cNvSpPr txBox="1"/>
          <p:nvPr>
            <p:ph type="body" sz="half" idx="1"/>
          </p:nvPr>
        </p:nvSpPr>
        <p:spPr>
          <a:xfrm>
            <a:off x="1206500" y="2768045"/>
            <a:ext cx="21971001" cy="3623474"/>
          </a:xfrm>
          <a:prstGeom prst="rect">
            <a:avLst/>
          </a:prstGeom>
        </p:spPr>
        <p:txBody>
          <a:bodyPr/>
          <a:lstStyle/>
          <a:p>
            <a:pPr/>
            <a:r>
              <a:t>Исключение стоп-слов(предлоги, местоимения и тд)</a:t>
            </a:r>
          </a:p>
          <a:p>
            <a:pPr/>
            <a:r>
              <a:t>Приведение к нижнему регистру</a:t>
            </a:r>
          </a:p>
        </p:txBody>
      </p:sp>
      <p:sp>
        <p:nvSpPr>
          <p:cNvPr id="157" name="Для текстов"/>
          <p:cNvSpPr txBox="1"/>
          <p:nvPr/>
        </p:nvSpPr>
        <p:spPr>
          <a:xfrm>
            <a:off x="1206499" y="5814303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Для текстов</a:t>
            </a:r>
          </a:p>
        </p:txBody>
      </p:sp>
      <p:sp>
        <p:nvSpPr>
          <p:cNvPr id="158" name="Удаление знаков препинания…"/>
          <p:cNvSpPr txBox="1"/>
          <p:nvPr/>
        </p:nvSpPr>
        <p:spPr>
          <a:xfrm>
            <a:off x="1206500" y="7296802"/>
            <a:ext cx="21971001" cy="220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Удаление знаков препинания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Стемминг</a:t>
            </a:r>
          </a:p>
        </p:txBody>
      </p:sp>
      <p:sp>
        <p:nvSpPr>
          <p:cNvPr id="159" name="Удаление английских слов…"/>
          <p:cNvSpPr txBox="1"/>
          <p:nvPr/>
        </p:nvSpPr>
        <p:spPr>
          <a:xfrm>
            <a:off x="1206499" y="11203337"/>
            <a:ext cx="21971001" cy="220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Удаление английских слов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Лемматизация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Текстовый фи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Текстовый фичи</a:t>
            </a:r>
          </a:p>
        </p:txBody>
      </p:sp>
      <p:sp>
        <p:nvSpPr>
          <p:cNvPr id="162" name="Количество слов в заголовке…"/>
          <p:cNvSpPr txBox="1"/>
          <p:nvPr>
            <p:ph type="body" idx="1"/>
          </p:nvPr>
        </p:nvSpPr>
        <p:spPr>
          <a:xfrm>
            <a:off x="1206500" y="326547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Количество слов в заголовке</a:t>
            </a:r>
          </a:p>
          <a:p>
            <a:pPr/>
            <a:r>
              <a:t>Количество значимых слов в тексте</a:t>
            </a:r>
          </a:p>
          <a:p>
            <a:pPr/>
            <a:r>
              <a:t>Домен урла</a:t>
            </a:r>
          </a:p>
          <a:p>
            <a:pPr/>
            <a:r>
              <a:t>Дублирование топ 10 часто встречаемых слов в группе для заголовков</a:t>
            </a:r>
          </a:p>
          <a:p>
            <a:pPr/>
            <a:r>
              <a:t>Топ 50 часто встречаемых слов в группе для текстов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Модели, которые мы использова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Модели, которые мы использовали </a:t>
            </a:r>
          </a:p>
        </p:txBody>
      </p:sp>
      <p:sp>
        <p:nvSpPr>
          <p:cNvPr id="165" name="CatBoostClassifier(бустинг над решающими деревьями)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CatBoostClassifier(бустинг над решающими деревьями)</a:t>
            </a:r>
          </a:p>
          <a:p>
            <a:pPr/>
            <a:r>
              <a:t>Кастомная линейная регрессия с регуляризацией</a:t>
            </a:r>
          </a:p>
        </p:txBody>
      </p:sp>
      <p:pic>
        <p:nvPicPr>
          <p:cNvPr id="166" name="NheZn1LOG5Q.jpg" descr="NheZn1LOG5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889" y="6009483"/>
            <a:ext cx="23352222" cy="6368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Вадим Воробьев"/>
          <p:cNvSpPr txBox="1"/>
          <p:nvPr>
            <p:ph type="body" idx="21"/>
          </p:nvPr>
        </p:nvSpPr>
        <p:spPr>
          <a:xfrm>
            <a:off x="2535199" y="429825"/>
            <a:ext cx="6858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Вадим Воробьев</a:t>
            </a:r>
          </a:p>
        </p:txBody>
      </p:sp>
      <p:sp>
        <p:nvSpPr>
          <p:cNvPr id="169" name="Обработка заголовков и фичи для них…"/>
          <p:cNvSpPr txBox="1"/>
          <p:nvPr>
            <p:ph type="body" sz="quarter" idx="1"/>
          </p:nvPr>
        </p:nvSpPr>
        <p:spPr>
          <a:xfrm>
            <a:off x="1155679" y="1650729"/>
            <a:ext cx="9415512" cy="4392341"/>
          </a:xfrm>
          <a:prstGeom prst="rect">
            <a:avLst/>
          </a:prstGeom>
        </p:spPr>
        <p:txBody>
          <a:bodyPr/>
          <a:lstStyle/>
          <a:p>
            <a:pPr/>
            <a:r>
              <a:t>Обработка заголовков и фичи для них </a:t>
            </a:r>
          </a:p>
          <a:p>
            <a:pPr/>
            <a:r>
              <a:t>Линейная модель</a:t>
            </a:r>
          </a:p>
          <a:p>
            <a:pPr/>
            <a:r>
              <a:t>CatBoostClassifier</a:t>
            </a:r>
          </a:p>
        </p:txBody>
      </p:sp>
      <p:sp>
        <p:nvSpPr>
          <p:cNvPr id="170" name="Евгения Селезнёва"/>
          <p:cNvSpPr txBox="1"/>
          <p:nvPr/>
        </p:nvSpPr>
        <p:spPr>
          <a:xfrm>
            <a:off x="14986000" y="424745"/>
            <a:ext cx="6859715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Евгения Селезнёва</a:t>
            </a:r>
          </a:p>
        </p:txBody>
      </p:sp>
      <p:sp>
        <p:nvSpPr>
          <p:cNvPr id="171" name="Обработка заголовков и текстов и оптимизация процесса с помощью потоков…"/>
          <p:cNvSpPr txBox="1"/>
          <p:nvPr/>
        </p:nvSpPr>
        <p:spPr>
          <a:xfrm>
            <a:off x="13708101" y="1595618"/>
            <a:ext cx="9415512" cy="490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4608">
                <a:solidFill>
                  <a:srgbClr val="000000"/>
                </a:solidFill>
              </a:defRPr>
            </a:pPr>
            <a:r>
              <a:t>Обработка заголовков и текстов и оптимизация процесса с помощью потоков</a:t>
            </a:r>
          </a:p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4608">
                <a:solidFill>
                  <a:srgbClr val="000000"/>
                </a:solidFill>
              </a:defRPr>
            </a:pPr>
            <a:r>
              <a:t>Фичи для текстов и заголовков</a:t>
            </a:r>
          </a:p>
          <a:p>
            <a:pPr marL="585215" indent="-585215" algn="l" defTabSz="2340805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sz="4608">
                <a:solidFill>
                  <a:srgbClr val="000000"/>
                </a:solidFill>
              </a:defRPr>
            </a:pPr>
            <a:r>
              <a:t>Подбор моделей</a:t>
            </a:r>
          </a:p>
        </p:txBody>
      </p:sp>
      <p:sp>
        <p:nvSpPr>
          <p:cNvPr id="172" name="Мария Кузнецова"/>
          <p:cNvSpPr txBox="1"/>
          <p:nvPr/>
        </p:nvSpPr>
        <p:spPr>
          <a:xfrm>
            <a:off x="2540000" y="6724004"/>
            <a:ext cx="6858000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Мария Кузнецова</a:t>
            </a:r>
          </a:p>
        </p:txBody>
      </p:sp>
      <p:sp>
        <p:nvSpPr>
          <p:cNvPr id="173" name="Дороботка оброботки текста и загловков…"/>
          <p:cNvSpPr txBox="1"/>
          <p:nvPr/>
        </p:nvSpPr>
        <p:spPr>
          <a:xfrm>
            <a:off x="1256444" y="7925256"/>
            <a:ext cx="9415511" cy="552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3504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Дороботка оброботки текста и загловков</a:t>
            </a:r>
          </a:p>
          <a:p>
            <a:pPr marL="603504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Совмещение кода</a:t>
            </a:r>
          </a:p>
          <a:p>
            <a:pPr marL="603504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Фичи для текста и заголовков</a:t>
            </a:r>
          </a:p>
          <a:p>
            <a:pPr marL="603504" indent="-603504" algn="l" defTabSz="2413955">
              <a:lnSpc>
                <a:spcPct val="90000"/>
              </a:lnSpc>
              <a:spcBef>
                <a:spcPts val="4400"/>
              </a:spcBef>
              <a:buSzPct val="123000"/>
              <a:buChar char="•"/>
              <a:defRPr sz="4752">
                <a:solidFill>
                  <a:srgbClr val="000000"/>
                </a:solidFill>
              </a:defRPr>
            </a:pPr>
            <a:r>
              <a:t>Подбор моделей</a:t>
            </a:r>
          </a:p>
        </p:txBody>
      </p:sp>
      <p:sp>
        <p:nvSpPr>
          <p:cNvPr id="174" name="Алиса Глушко"/>
          <p:cNvSpPr txBox="1"/>
          <p:nvPr/>
        </p:nvSpPr>
        <p:spPr>
          <a:xfrm>
            <a:off x="14986000" y="6724004"/>
            <a:ext cx="6858000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Алиса Глушко</a:t>
            </a:r>
          </a:p>
        </p:txBody>
      </p:sp>
      <p:sp>
        <p:nvSpPr>
          <p:cNvPr id="175" name="Дороботка оброботки текста и загловков…"/>
          <p:cNvSpPr txBox="1"/>
          <p:nvPr/>
        </p:nvSpPr>
        <p:spPr>
          <a:xfrm>
            <a:off x="13840243" y="7792069"/>
            <a:ext cx="9415512" cy="5789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Дороботка оброботки текста и загловков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Фичи для текста и заголовков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Подбор моделей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Презентация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