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9" r:id="rId5"/>
    <p:sldId id="260" r:id="rId6"/>
    <p:sldId id="262" r:id="rId7"/>
    <p:sldId id="267"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6" autoAdjust="0"/>
    <p:restoredTop sz="94660"/>
  </p:normalViewPr>
  <p:slideViewPr>
    <p:cSldViewPr snapToGrid="0">
      <p:cViewPr varScale="1">
        <p:scale>
          <a:sx n="113" d="100"/>
          <a:sy n="113" d="100"/>
        </p:scale>
        <p:origin x="84" y="34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D110F73-51D2-40EB-892E-510C421F43EE}" type="datetimeFigureOut">
              <a:rPr lang="en-GB" smtClean="0"/>
              <a:t>23/04/2018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119248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110F73-51D2-40EB-892E-510C421F43EE}" type="datetimeFigureOut">
              <a:rPr lang="en-GB" smtClean="0"/>
              <a:t>23/04/2018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49970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110F73-51D2-40EB-892E-510C421F43EE}" type="datetimeFigureOut">
              <a:rPr lang="en-GB" smtClean="0"/>
              <a:t>23/04/2018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190636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110F73-51D2-40EB-892E-510C421F43EE}" type="datetimeFigureOut">
              <a:rPr lang="en-GB" smtClean="0"/>
              <a:t>23/04/2018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132407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110F73-51D2-40EB-892E-510C421F43EE}" type="datetimeFigureOut">
              <a:rPr lang="en-GB" smtClean="0"/>
              <a:t>23/04/2018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405626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D110F73-51D2-40EB-892E-510C421F43EE}" type="datetimeFigureOut">
              <a:rPr lang="en-GB" smtClean="0"/>
              <a:t>23/04/2018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3951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D110F73-51D2-40EB-892E-510C421F43EE}" type="datetimeFigureOut">
              <a:rPr lang="en-GB" smtClean="0"/>
              <a:t>23/04/2018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3652726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110F73-51D2-40EB-892E-510C421F43EE}" type="datetimeFigureOut">
              <a:rPr lang="en-GB" smtClean="0"/>
              <a:t>23/04/2018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3112677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10F73-51D2-40EB-892E-510C421F43EE}" type="datetimeFigureOut">
              <a:rPr lang="en-GB" smtClean="0"/>
              <a:t>23/04/2018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415527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110F73-51D2-40EB-892E-510C421F43EE}" type="datetimeFigureOut">
              <a:rPr lang="en-GB" smtClean="0"/>
              <a:t>23/04/2018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576635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110F73-51D2-40EB-892E-510C421F43EE}" type="datetimeFigureOut">
              <a:rPr lang="en-GB" smtClean="0"/>
              <a:t>23/04/2018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49B145-54E4-4077-B79D-F27D2FA8434C}" type="slidenum">
              <a:rPr lang="en-GB" smtClean="0"/>
              <a:t>‹#›</a:t>
            </a:fld>
            <a:endParaRPr lang="en-GB"/>
          </a:p>
        </p:txBody>
      </p:sp>
    </p:spTree>
    <p:extLst>
      <p:ext uri="{BB962C8B-B14F-4D97-AF65-F5344CB8AC3E}">
        <p14:creationId xmlns:p14="http://schemas.microsoft.com/office/powerpoint/2010/main" val="196738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10F73-51D2-40EB-892E-510C421F43EE}" type="datetimeFigureOut">
              <a:rPr lang="en-GB" smtClean="0"/>
              <a:t>23/04/2018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9B145-54E4-4077-B79D-F27D2FA8434C}" type="slidenum">
              <a:rPr lang="en-GB" smtClean="0"/>
              <a:t>‹#›</a:t>
            </a:fld>
            <a:endParaRPr lang="en-GB"/>
          </a:p>
        </p:txBody>
      </p:sp>
    </p:spTree>
    <p:extLst>
      <p:ext uri="{BB962C8B-B14F-4D97-AF65-F5344CB8AC3E}">
        <p14:creationId xmlns:p14="http://schemas.microsoft.com/office/powerpoint/2010/main" val="220424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db.arla.com/" TargetMode="External"/><Relationship Id="rId1" Type="http://schemas.openxmlformats.org/officeDocument/2006/relationships/slideLayout" Target="../slideLayouts/slideLayout4.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7.png"/><Relationship Id="rId5" Type="http://schemas.microsoft.com/office/2007/relationships/hdphoto" Target="../media/hdphoto6.wdp"/><Relationship Id="rId4" Type="http://schemas.openxmlformats.org/officeDocument/2006/relationships/image" Target="../media/image6.png"/><Relationship Id="rId9" Type="http://schemas.microsoft.com/office/2007/relationships/hdphoto" Target="../media/hdphoto8.wdp"/></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Z1ssscoMRi4" TargetMode="External"/><Relationship Id="rId1" Type="http://schemas.openxmlformats.org/officeDocument/2006/relationships/slideLayout" Target="../slideLayouts/slideLayout4.xml"/><Relationship Id="rId4" Type="http://schemas.microsoft.com/office/2007/relationships/hdphoto" Target="../media/hdphoto9.wdp"/></Relationships>
</file>

<file path=ppt/slides/_rels/slide6.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castellocheese.com/en-gb/recipes/creamy-macaroni-chees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smtClean="0"/>
              <a:t>Create a recipe from scratch</a:t>
            </a:r>
            <a:endParaRPr lang="en-GB" dirty="0"/>
          </a:p>
        </p:txBody>
      </p:sp>
      <p:sp>
        <p:nvSpPr>
          <p:cNvPr id="3" name="Subtitle 2"/>
          <p:cNvSpPr>
            <a:spLocks noGrp="1"/>
          </p:cNvSpPr>
          <p:nvPr>
            <p:ph type="subTitle" idx="1"/>
          </p:nvPr>
        </p:nvSpPr>
        <p:spPr/>
        <p:txBody>
          <a:bodyPr/>
          <a:lstStyle/>
          <a:p>
            <a:r>
              <a:rPr lang="da-DK" dirty="0" smtClean="0"/>
              <a:t>Step by step</a:t>
            </a:r>
          </a:p>
          <a:p>
            <a:endParaRPr lang="en-GB" dirty="0"/>
          </a:p>
        </p:txBody>
      </p:sp>
    </p:spTree>
    <p:extLst>
      <p:ext uri="{BB962C8B-B14F-4D97-AF65-F5344CB8AC3E}">
        <p14:creationId xmlns:p14="http://schemas.microsoft.com/office/powerpoint/2010/main" val="1086088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2408"/>
          </a:xfrm>
        </p:spPr>
        <p:txBody>
          <a:bodyPr>
            <a:normAutofit/>
          </a:bodyPr>
          <a:lstStyle/>
          <a:p>
            <a:r>
              <a:rPr lang="en-US" sz="3600" dirty="0" smtClean="0"/>
              <a:t>Step 7. </a:t>
            </a:r>
            <a:r>
              <a:rPr lang="en-US" sz="3600" dirty="0" smtClean="0">
                <a:solidFill>
                  <a:srgbClr val="00B050"/>
                </a:solidFill>
              </a:rPr>
              <a:t>Matches, Serving Tips</a:t>
            </a:r>
            <a:endParaRPr lang="uk-UA" sz="3600" dirty="0">
              <a:solidFill>
                <a:srgbClr val="00B050"/>
              </a:solidFill>
            </a:endParaRPr>
          </a:p>
        </p:txBody>
      </p:sp>
      <p:sp>
        <p:nvSpPr>
          <p:cNvPr id="3" name="Content Placeholder 2"/>
          <p:cNvSpPr>
            <a:spLocks noGrp="1"/>
          </p:cNvSpPr>
          <p:nvPr>
            <p:ph sz="half" idx="1"/>
          </p:nvPr>
        </p:nvSpPr>
        <p:spPr>
          <a:xfrm>
            <a:off x="838200" y="1007534"/>
            <a:ext cx="5181600" cy="5528733"/>
          </a:xfrm>
        </p:spPr>
        <p:txBody>
          <a:bodyPr>
            <a:normAutofit/>
          </a:bodyPr>
          <a:lstStyle/>
          <a:p>
            <a:pPr marL="0" indent="0">
              <a:buNone/>
            </a:pPr>
            <a:r>
              <a:rPr lang="en-US" sz="1700" dirty="0" smtClean="0"/>
              <a:t>In </a:t>
            </a:r>
            <a:r>
              <a:rPr lang="en-US" sz="1700" dirty="0" smtClean="0">
                <a:solidFill>
                  <a:srgbClr val="00B050"/>
                </a:solidFill>
              </a:rPr>
              <a:t>Matches</a:t>
            </a:r>
            <a:r>
              <a:rPr lang="en-US" sz="1700" dirty="0" smtClean="0"/>
              <a:t> section specify the Type of wine that matches the recipe and the Grape. This data is used in Menu builder functionality.</a:t>
            </a:r>
          </a:p>
          <a:p>
            <a:pPr marL="0" indent="0">
              <a:buNone/>
            </a:pPr>
            <a:endParaRPr lang="en-US" sz="1600" dirty="0" smtClean="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Don’t forget to </a:t>
            </a:r>
            <a:r>
              <a:rPr lang="en-US" sz="1700" dirty="0" smtClean="0">
                <a:solidFill>
                  <a:srgbClr val="00B050"/>
                </a:solidFill>
              </a:rPr>
              <a:t>Save</a:t>
            </a:r>
            <a:r>
              <a:rPr lang="en-US" sz="1600" dirty="0" smtClean="0"/>
              <a:t> your changes.</a:t>
            </a:r>
          </a:p>
          <a:p>
            <a:pPr marL="0" indent="0">
              <a:buNone/>
            </a:pPr>
            <a:endParaRPr lang="uk-UA" sz="1600" dirty="0"/>
          </a:p>
        </p:txBody>
      </p:sp>
      <p:sp>
        <p:nvSpPr>
          <p:cNvPr id="4" name="Content Placeholder 3"/>
          <p:cNvSpPr>
            <a:spLocks noGrp="1"/>
          </p:cNvSpPr>
          <p:nvPr>
            <p:ph sz="half" idx="2"/>
          </p:nvPr>
        </p:nvSpPr>
        <p:spPr>
          <a:xfrm>
            <a:off x="6172200" y="1007534"/>
            <a:ext cx="5181600" cy="5169429"/>
          </a:xfrm>
        </p:spPr>
        <p:txBody>
          <a:bodyPr>
            <a:normAutofit/>
          </a:bodyPr>
          <a:lstStyle/>
          <a:p>
            <a:pPr marL="0" indent="0">
              <a:buNone/>
            </a:pPr>
            <a:r>
              <a:rPr lang="en-US" sz="1700" dirty="0" smtClean="0"/>
              <a:t>In </a:t>
            </a:r>
            <a:r>
              <a:rPr lang="en-US" sz="1700" dirty="0" smtClean="0">
                <a:solidFill>
                  <a:srgbClr val="00B050"/>
                </a:solidFill>
              </a:rPr>
              <a:t>Tips</a:t>
            </a:r>
            <a:r>
              <a:rPr lang="en-US" sz="1700" dirty="0" smtClean="0"/>
              <a:t> section put the Tips and Tricks for preparation the dish.</a:t>
            </a:r>
          </a:p>
          <a:p>
            <a:pPr marL="0" indent="0">
              <a:buNone/>
            </a:pPr>
            <a:r>
              <a:rPr lang="en-US" sz="1700" b="1" dirty="0" smtClean="0"/>
              <a:t>Important</a:t>
            </a:r>
            <a:r>
              <a:rPr lang="en-US" sz="1700" dirty="0" smtClean="0"/>
              <a:t>: even though editor is not restricted in number of Tips groups, never the less only the first Tips group will be shown on the Recipe page.</a:t>
            </a:r>
          </a:p>
          <a:p>
            <a:pPr marL="0" indent="0">
              <a:buNone/>
            </a:pPr>
            <a:endParaRPr lang="uk-UA" sz="1600" dirty="0"/>
          </a:p>
        </p:txBody>
      </p:sp>
      <p:pic>
        <p:nvPicPr>
          <p:cNvPr id="5" name="Picture 4"/>
          <p:cNvPicPr>
            <a:picLocks noChangeAspect="1"/>
          </p:cNvPicPr>
          <p:nvPr/>
        </p:nvPicPr>
        <p:blipFill>
          <a:blip r:embed="rId2"/>
          <a:stretch>
            <a:fillRect/>
          </a:stretch>
        </p:blipFill>
        <p:spPr>
          <a:xfrm>
            <a:off x="545000" y="1997045"/>
            <a:ext cx="5550999" cy="2828954"/>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6312028" y="2809845"/>
            <a:ext cx="5117973" cy="28289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9972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normAutofit/>
          </a:bodyPr>
          <a:lstStyle/>
          <a:p>
            <a:r>
              <a:rPr lang="en-US" sz="3600" dirty="0" smtClean="0"/>
              <a:t>Step 8. Add recipe to existing project and Publish</a:t>
            </a:r>
            <a:endParaRPr lang="uk-UA" sz="3600" dirty="0"/>
          </a:p>
        </p:txBody>
      </p:sp>
      <p:sp>
        <p:nvSpPr>
          <p:cNvPr id="3" name="Content Placeholder 2"/>
          <p:cNvSpPr>
            <a:spLocks noGrp="1"/>
          </p:cNvSpPr>
          <p:nvPr>
            <p:ph sz="half" idx="1"/>
          </p:nvPr>
        </p:nvSpPr>
        <p:spPr>
          <a:xfrm>
            <a:off x="838200" y="1066800"/>
            <a:ext cx="5181600" cy="5110163"/>
          </a:xfrm>
        </p:spPr>
        <p:txBody>
          <a:bodyPr>
            <a:normAutofit/>
          </a:bodyPr>
          <a:lstStyle/>
          <a:p>
            <a:r>
              <a:rPr lang="en-US" sz="1600" dirty="0" smtClean="0"/>
              <a:t>When all the data is in place and the recipe is ready to be published, meaning shown on the website, we need to add it to existing project called </a:t>
            </a:r>
            <a:r>
              <a:rPr lang="en-US" sz="1600" b="1" dirty="0" smtClean="0"/>
              <a:t>Web.</a:t>
            </a:r>
          </a:p>
          <a:p>
            <a:r>
              <a:rPr lang="en-US" sz="1600" dirty="0" smtClean="0"/>
              <a:t>For that in the sticky </a:t>
            </a:r>
            <a:r>
              <a:rPr lang="en-US" sz="1600" dirty="0" smtClean="0">
                <a:solidFill>
                  <a:srgbClr val="00B050"/>
                </a:solidFill>
              </a:rPr>
              <a:t>main menu</a:t>
            </a:r>
            <a:r>
              <a:rPr lang="en-US" sz="1600" dirty="0" smtClean="0"/>
              <a:t> click on </a:t>
            </a:r>
            <a:r>
              <a:rPr lang="en-US" sz="1600" dirty="0" smtClean="0">
                <a:solidFill>
                  <a:srgbClr val="00B050"/>
                </a:solidFill>
              </a:rPr>
              <a:t>More </a:t>
            </a:r>
            <a:r>
              <a:rPr lang="en-US" sz="1600" dirty="0" smtClean="0"/>
              <a:t>and choose </a:t>
            </a:r>
            <a:r>
              <a:rPr lang="en-US" sz="1600" dirty="0" smtClean="0">
                <a:solidFill>
                  <a:srgbClr val="00B050"/>
                </a:solidFill>
              </a:rPr>
              <a:t>Add to existing project</a:t>
            </a:r>
          </a:p>
          <a:p>
            <a:pPr marL="0" indent="0">
              <a:buNone/>
            </a:pPr>
            <a:endParaRPr lang="uk-UA" sz="1600" dirty="0">
              <a:solidFill>
                <a:srgbClr val="00B050"/>
              </a:solidFill>
            </a:endParaRPr>
          </a:p>
        </p:txBody>
      </p:sp>
      <p:sp>
        <p:nvSpPr>
          <p:cNvPr id="4" name="Content Placeholder 3"/>
          <p:cNvSpPr>
            <a:spLocks noGrp="1"/>
          </p:cNvSpPr>
          <p:nvPr>
            <p:ph sz="half" idx="2"/>
          </p:nvPr>
        </p:nvSpPr>
        <p:spPr>
          <a:xfrm>
            <a:off x="6172200" y="1066800"/>
            <a:ext cx="5181600" cy="5110163"/>
          </a:xfrm>
        </p:spPr>
        <p:txBody>
          <a:bodyPr>
            <a:normAutofit/>
          </a:bodyPr>
          <a:lstStyle/>
          <a:p>
            <a:pPr marL="0" indent="0">
              <a:buNone/>
            </a:pPr>
            <a:r>
              <a:rPr lang="en-US" sz="1600" dirty="0" smtClean="0"/>
              <a:t>Right after the recipe was added to the project </a:t>
            </a:r>
            <a:r>
              <a:rPr lang="en-US" sz="1600" b="1" dirty="0" smtClean="0"/>
              <a:t>Web,</a:t>
            </a:r>
            <a:r>
              <a:rPr lang="en-US" sz="1600" dirty="0" smtClean="0"/>
              <a:t> go to the </a:t>
            </a:r>
            <a:r>
              <a:rPr lang="en-US" sz="1600" dirty="0" smtClean="0">
                <a:solidFill>
                  <a:srgbClr val="00B050"/>
                </a:solidFill>
              </a:rPr>
              <a:t>Recipe information</a:t>
            </a:r>
            <a:r>
              <a:rPr lang="en-US" sz="1600" dirty="0" smtClean="0"/>
              <a:t> section and change the recipe status from </a:t>
            </a:r>
            <a:r>
              <a:rPr lang="en-US" sz="1600" dirty="0" smtClean="0">
                <a:solidFill>
                  <a:schemeClr val="accent2"/>
                </a:solidFill>
              </a:rPr>
              <a:t>In progress</a:t>
            </a:r>
            <a:r>
              <a:rPr lang="en-US" sz="1600" dirty="0" smtClean="0"/>
              <a:t> to </a:t>
            </a:r>
            <a:r>
              <a:rPr lang="en-US" sz="1600" b="1" dirty="0" smtClean="0">
                <a:solidFill>
                  <a:srgbClr val="00B050"/>
                </a:solidFill>
              </a:rPr>
              <a:t>Finished</a:t>
            </a:r>
            <a:r>
              <a:rPr lang="en-US" sz="1600" dirty="0" smtClean="0"/>
              <a:t> and press </a:t>
            </a:r>
            <a:r>
              <a:rPr lang="en-US" sz="1600" dirty="0" smtClean="0">
                <a:solidFill>
                  <a:srgbClr val="00B050"/>
                </a:solidFill>
              </a:rPr>
              <a:t>Save</a:t>
            </a:r>
            <a:r>
              <a:rPr lang="en-US" sz="1600" dirty="0" smtClean="0"/>
              <a:t> button.</a:t>
            </a:r>
          </a:p>
          <a:p>
            <a:pPr marL="0" indent="0">
              <a:buNone/>
            </a:pPr>
            <a:endParaRPr lang="en-US" sz="1600" dirty="0"/>
          </a:p>
          <a:p>
            <a:pPr marL="0" indent="0">
              <a:buNone/>
            </a:pPr>
            <a:r>
              <a:rPr lang="en-US" sz="1600" dirty="0" smtClean="0"/>
              <a:t>Well done! The recipe is completed and shown on the website.</a:t>
            </a:r>
            <a:endParaRPr lang="uk-UA" sz="1600" dirty="0"/>
          </a:p>
        </p:txBody>
      </p:sp>
      <p:pic>
        <p:nvPicPr>
          <p:cNvPr id="5" name="Picture 4"/>
          <p:cNvPicPr>
            <a:picLocks noChangeAspect="1"/>
          </p:cNvPicPr>
          <p:nvPr/>
        </p:nvPicPr>
        <p:blipFill>
          <a:blip r:embed="rId2"/>
          <a:stretch>
            <a:fillRect/>
          </a:stretch>
        </p:blipFill>
        <p:spPr>
          <a:xfrm>
            <a:off x="838200" y="2412731"/>
            <a:ext cx="4614801" cy="2418299"/>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1188907" y="4998719"/>
            <a:ext cx="3913385" cy="14535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02763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Login to RDB</a:t>
            </a:r>
            <a:endParaRPr lang="en-GB" dirty="0"/>
          </a:p>
        </p:txBody>
      </p:sp>
      <p:sp>
        <p:nvSpPr>
          <p:cNvPr id="5" name="Content Placeholder 4"/>
          <p:cNvSpPr>
            <a:spLocks noGrp="1"/>
          </p:cNvSpPr>
          <p:nvPr>
            <p:ph sz="half" idx="2"/>
          </p:nvPr>
        </p:nvSpPr>
        <p:spPr/>
        <p:txBody>
          <a:bodyPr/>
          <a:lstStyle/>
          <a:p>
            <a:r>
              <a:rPr lang="en-GB" dirty="0" smtClean="0"/>
              <a:t>Open </a:t>
            </a:r>
            <a:r>
              <a:rPr lang="en-GB" dirty="0" smtClean="0">
                <a:hlinkClick r:id="rId2"/>
              </a:rPr>
              <a:t>https://rdb.arla.com</a:t>
            </a:r>
            <a:endParaRPr lang="en-GB" dirty="0" smtClean="0"/>
          </a:p>
          <a:p>
            <a:r>
              <a:rPr lang="en-GB" dirty="0" smtClean="0"/>
              <a:t>Enter your login name and password, press Log in button</a:t>
            </a:r>
          </a:p>
          <a:p>
            <a:endParaRPr lang="en-GB" dirty="0"/>
          </a:p>
        </p:txBody>
      </p:sp>
      <p:pic>
        <p:nvPicPr>
          <p:cNvPr id="6" name="Content Placeholder 5"/>
          <p:cNvPicPr>
            <a:picLocks noGrp="1" noChangeAspect="1"/>
          </p:cNvPicPr>
          <p:nvPr>
            <p:ph sz="half" idx="1"/>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228418" y="1843580"/>
            <a:ext cx="4401164" cy="43154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6387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098"/>
          </a:xfrm>
        </p:spPr>
        <p:txBody>
          <a:bodyPr/>
          <a:lstStyle/>
          <a:p>
            <a:r>
              <a:rPr lang="en-US" dirty="0" smtClean="0"/>
              <a:t>Step 2. Choose the Market, open Origins</a:t>
            </a:r>
            <a:endParaRPr lang="en-GB" dirty="0"/>
          </a:p>
        </p:txBody>
      </p:sp>
      <p:sp>
        <p:nvSpPr>
          <p:cNvPr id="3" name="Content Placeholder 2"/>
          <p:cNvSpPr>
            <a:spLocks noGrp="1"/>
          </p:cNvSpPr>
          <p:nvPr>
            <p:ph sz="half" idx="1"/>
          </p:nvPr>
        </p:nvSpPr>
        <p:spPr>
          <a:xfrm>
            <a:off x="498565" y="1428948"/>
            <a:ext cx="4107639" cy="948492"/>
          </a:xfrm>
        </p:spPr>
        <p:txBody>
          <a:bodyPr>
            <a:normAutofit/>
          </a:bodyPr>
          <a:lstStyle/>
          <a:p>
            <a:r>
              <a:rPr lang="en-US" sz="1600" dirty="0" smtClean="0"/>
              <a:t>Choose the market, where the new recipe will be created</a:t>
            </a:r>
          </a:p>
          <a:p>
            <a:endParaRPr lang="en-GB" sz="1600" dirty="0"/>
          </a:p>
        </p:txBody>
      </p:sp>
      <p:sp>
        <p:nvSpPr>
          <p:cNvPr id="5" name="Content Placeholder 4"/>
          <p:cNvSpPr>
            <a:spLocks noGrp="1"/>
          </p:cNvSpPr>
          <p:nvPr>
            <p:ph sz="half" idx="2"/>
          </p:nvPr>
        </p:nvSpPr>
        <p:spPr>
          <a:xfrm>
            <a:off x="4970645" y="1428948"/>
            <a:ext cx="6018713" cy="3671146"/>
          </a:xfrm>
        </p:spPr>
        <p:txBody>
          <a:bodyPr>
            <a:normAutofit/>
          </a:bodyPr>
          <a:lstStyle/>
          <a:p>
            <a:r>
              <a:rPr lang="en-US" sz="1600" dirty="0" smtClean="0"/>
              <a:t>Open the list of available origins, where the recipes are locating, by click on </a:t>
            </a:r>
            <a:r>
              <a:rPr lang="en-US" sz="1600" dirty="0" smtClean="0">
                <a:solidFill>
                  <a:srgbClr val="00B050"/>
                </a:solidFill>
              </a:rPr>
              <a:t>Origins</a:t>
            </a:r>
            <a:r>
              <a:rPr lang="en-US" sz="1600" dirty="0" smtClean="0"/>
              <a:t> link</a:t>
            </a:r>
            <a:endParaRPr lang="ru-RU" sz="1600" dirty="0" smtClean="0"/>
          </a:p>
          <a:p>
            <a:endParaRPr lang="en-US" sz="1600" dirty="0" smtClean="0"/>
          </a:p>
          <a:p>
            <a:endParaRPr lang="en-US" sz="1600" dirty="0"/>
          </a:p>
          <a:p>
            <a:endParaRPr lang="en-US" sz="1600" dirty="0" smtClean="0"/>
          </a:p>
          <a:p>
            <a:endParaRPr lang="en-US" sz="1600" dirty="0"/>
          </a:p>
          <a:p>
            <a:r>
              <a:rPr lang="en-US" sz="1600" dirty="0" smtClean="0"/>
              <a:t>Each origin could be treated as usual folder that contain recipes:</a:t>
            </a:r>
          </a:p>
          <a:p>
            <a:pPr lvl="1"/>
            <a:r>
              <a:rPr lang="en-US" sz="1200" dirty="0" smtClean="0"/>
              <a:t>The </a:t>
            </a:r>
            <a:r>
              <a:rPr lang="en-US" sz="1200" dirty="0" smtClean="0">
                <a:solidFill>
                  <a:srgbClr val="00B050"/>
                </a:solidFill>
              </a:rPr>
              <a:t>Original</a:t>
            </a:r>
            <a:r>
              <a:rPr lang="en-US" sz="1200" dirty="0" smtClean="0"/>
              <a:t> origin contains recipes, that are created from scratch;</a:t>
            </a:r>
          </a:p>
          <a:p>
            <a:pPr lvl="1"/>
            <a:r>
              <a:rPr lang="en-US" sz="1200" dirty="0" smtClean="0"/>
              <a:t>The </a:t>
            </a:r>
            <a:r>
              <a:rPr lang="en-US" sz="1200" dirty="0" smtClean="0">
                <a:solidFill>
                  <a:srgbClr val="00B050"/>
                </a:solidFill>
              </a:rPr>
              <a:t>Translation</a:t>
            </a:r>
            <a:r>
              <a:rPr lang="en-US" sz="1200" dirty="0" smtClean="0"/>
              <a:t> origin contains recipes, that were translated from another markets.</a:t>
            </a:r>
          </a:p>
          <a:p>
            <a:endParaRPr lang="en-GB" sz="1600" dirty="0"/>
          </a:p>
        </p:txBody>
      </p:sp>
      <p:pic>
        <p:nvPicPr>
          <p:cNvPr id="6" name="Picture 5"/>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t="1494"/>
          <a:stretch/>
        </p:blipFill>
        <p:spPr>
          <a:xfrm>
            <a:off x="432903" y="2071098"/>
            <a:ext cx="4173301" cy="405831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5319847" y="1960064"/>
            <a:ext cx="3575959" cy="1216649"/>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rotWithShape="1">
          <a:blip r:embed="rId6">
            <a:extLst>
              <a:ext uri="{BEBA8EAE-BF5A-486C-A8C5-ECC9F3942E4B}">
                <a14:imgProps xmlns:a14="http://schemas.microsoft.com/office/drawing/2010/main">
                  <a14:imgLayer r:embed="rId7">
                    <a14:imgEffect>
                      <a14:sharpenSoften amount="25000"/>
                    </a14:imgEffect>
                  </a14:imgLayer>
                </a14:imgProps>
              </a:ext>
            </a:extLst>
          </a:blip>
          <a:srcRect l="1016" r="1680"/>
          <a:stretch/>
        </p:blipFill>
        <p:spPr>
          <a:xfrm>
            <a:off x="5319847" y="4227425"/>
            <a:ext cx="4553934" cy="19887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8016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985" y="365125"/>
            <a:ext cx="11136155" cy="849721"/>
          </a:xfrm>
        </p:spPr>
        <p:txBody>
          <a:bodyPr>
            <a:noAutofit/>
          </a:bodyPr>
          <a:lstStyle/>
          <a:p>
            <a:r>
              <a:rPr lang="en-US" sz="3600" dirty="0" smtClean="0"/>
              <a:t>Step 3. Create recipe basis entering minimum required data </a:t>
            </a:r>
            <a:endParaRPr lang="en-GB" sz="3600" dirty="0"/>
          </a:p>
        </p:txBody>
      </p:sp>
      <p:sp>
        <p:nvSpPr>
          <p:cNvPr id="3" name="Content Placeholder 2"/>
          <p:cNvSpPr>
            <a:spLocks noGrp="1"/>
          </p:cNvSpPr>
          <p:nvPr>
            <p:ph sz="half" idx="1"/>
          </p:nvPr>
        </p:nvSpPr>
        <p:spPr>
          <a:xfrm>
            <a:off x="305038" y="1214846"/>
            <a:ext cx="5318522" cy="4351338"/>
          </a:xfrm>
        </p:spPr>
        <p:txBody>
          <a:bodyPr>
            <a:normAutofit/>
          </a:bodyPr>
          <a:lstStyle/>
          <a:p>
            <a:r>
              <a:rPr lang="en-US" sz="1600" dirty="0" smtClean="0"/>
              <a:t>To start creating a new recipe click on Create recipe icon        in front of name ‘Original’.</a:t>
            </a:r>
          </a:p>
          <a:p>
            <a:endParaRPr lang="ru-RU" sz="1600" dirty="0" smtClean="0"/>
          </a:p>
          <a:p>
            <a:endParaRPr lang="ru-RU" sz="1600" dirty="0" smtClean="0"/>
          </a:p>
          <a:p>
            <a:pPr marL="0" indent="0">
              <a:buNone/>
            </a:pPr>
            <a:r>
              <a:rPr lang="en-US" sz="1600" dirty="0" smtClean="0"/>
              <a:t>                                                </a:t>
            </a:r>
          </a:p>
          <a:p>
            <a:pPr marL="0" indent="0">
              <a:buNone/>
            </a:pPr>
            <a:r>
              <a:rPr lang="en-US" sz="1600" dirty="0"/>
              <a:t> </a:t>
            </a:r>
            <a:r>
              <a:rPr lang="en-US" sz="1600" dirty="0" smtClean="0"/>
              <a:t>                                                 </a:t>
            </a:r>
          </a:p>
          <a:p>
            <a:pPr marL="0" indent="0">
              <a:buNone/>
            </a:pPr>
            <a:r>
              <a:rPr lang="en-US" sz="1600" dirty="0" smtClean="0"/>
              <a:t>           </a:t>
            </a:r>
          </a:p>
          <a:p>
            <a:pPr marL="0" indent="0">
              <a:buNone/>
            </a:pPr>
            <a:endParaRPr lang="en-US" sz="1600" dirty="0"/>
          </a:p>
          <a:p>
            <a:endParaRPr lang="en-US" sz="1600" dirty="0" smtClean="0"/>
          </a:p>
          <a:p>
            <a:r>
              <a:rPr lang="en-US" sz="1600" dirty="0" smtClean="0"/>
              <a:t>Expand </a:t>
            </a:r>
            <a:r>
              <a:rPr lang="en-US" sz="1600" dirty="0">
                <a:solidFill>
                  <a:srgbClr val="00B050"/>
                </a:solidFill>
              </a:rPr>
              <a:t>Recipe information</a:t>
            </a:r>
            <a:r>
              <a:rPr lang="en-US" sz="1600" dirty="0"/>
              <a:t> section and set </a:t>
            </a:r>
            <a:r>
              <a:rPr lang="en-US" sz="1600" b="1" dirty="0"/>
              <a:t>Short recipe name</a:t>
            </a:r>
          </a:p>
          <a:p>
            <a:pPr marL="0" indent="0">
              <a:buNone/>
            </a:pPr>
            <a:r>
              <a:rPr lang="en-US" sz="1600" dirty="0" smtClean="0"/>
              <a:t>                                       </a:t>
            </a:r>
            <a:endParaRPr lang="en-GB" sz="1600" dirty="0"/>
          </a:p>
        </p:txBody>
      </p:sp>
      <p:sp>
        <p:nvSpPr>
          <p:cNvPr id="6" name="Content Placeholder 5"/>
          <p:cNvSpPr>
            <a:spLocks noGrp="1"/>
          </p:cNvSpPr>
          <p:nvPr>
            <p:ph sz="half" idx="2"/>
          </p:nvPr>
        </p:nvSpPr>
        <p:spPr>
          <a:xfrm>
            <a:off x="6270172" y="1214846"/>
            <a:ext cx="5416968" cy="4962117"/>
          </a:xfrm>
        </p:spPr>
        <p:txBody>
          <a:bodyPr>
            <a:normAutofit/>
          </a:bodyPr>
          <a:lstStyle/>
          <a:p>
            <a:r>
              <a:rPr lang="en-US" sz="1600" smtClean="0"/>
              <a:t>Expand </a:t>
            </a:r>
            <a:r>
              <a:rPr lang="en-US" sz="1600" dirty="0" smtClean="0">
                <a:solidFill>
                  <a:srgbClr val="00B050"/>
                </a:solidFill>
              </a:rPr>
              <a:t>Ingredients and recipe description</a:t>
            </a:r>
            <a:r>
              <a:rPr lang="en-US" sz="1600" dirty="0" smtClean="0"/>
              <a:t> section and delete the empty ingredients group.</a:t>
            </a:r>
            <a:endParaRPr lang="en-US" sz="1200" b="1" dirty="0" smtClean="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smtClean="0"/>
              <a:t>Press </a:t>
            </a:r>
            <a:r>
              <a:rPr lang="en-US" sz="1600" dirty="0" smtClean="0">
                <a:solidFill>
                  <a:srgbClr val="00B050"/>
                </a:solidFill>
              </a:rPr>
              <a:t>Save</a:t>
            </a:r>
            <a:r>
              <a:rPr lang="en-US" sz="1600" dirty="0" smtClean="0"/>
              <a:t> button.</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264690" y="1243018"/>
            <a:ext cx="309154" cy="264989"/>
          </a:xfrm>
          <a:prstGeom prst="rect">
            <a:avLst/>
          </a:prstGeom>
        </p:spPr>
      </p:pic>
      <p:pic>
        <p:nvPicPr>
          <p:cNvPr id="9" name="Picture 8"/>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Lst>
          </a:blip>
          <a:srcRect l="701" r="1179"/>
          <a:stretch/>
        </p:blipFill>
        <p:spPr>
          <a:xfrm>
            <a:off x="305039" y="1701989"/>
            <a:ext cx="5318522" cy="2303264"/>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tretch>
            <a:fillRect/>
          </a:stretch>
        </p:blipFill>
        <p:spPr>
          <a:xfrm>
            <a:off x="1412343" y="4538928"/>
            <a:ext cx="2813492" cy="1888142"/>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rotWithShape="1">
          <a:blip r:embed="rId8">
            <a:extLst>
              <a:ext uri="{BEBA8EAE-BF5A-486C-A8C5-ECC9F3942E4B}">
                <a14:imgProps xmlns:a14="http://schemas.microsoft.com/office/drawing/2010/main">
                  <a14:imgLayer r:embed="rId9">
                    <a14:imgEffect>
                      <a14:sharpenSoften amount="25000"/>
                    </a14:imgEffect>
                  </a14:imgLayer>
                </a14:imgProps>
              </a:ext>
            </a:extLst>
          </a:blip>
          <a:srcRect l="2837" t="4487" r="4303" b="11851"/>
          <a:stretch/>
        </p:blipFill>
        <p:spPr>
          <a:xfrm>
            <a:off x="6270172" y="1900644"/>
            <a:ext cx="5511776" cy="30893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3295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706"/>
          </a:xfrm>
        </p:spPr>
        <p:txBody>
          <a:bodyPr>
            <a:normAutofit/>
          </a:bodyPr>
          <a:lstStyle/>
          <a:p>
            <a:r>
              <a:rPr lang="en-US" sz="3600" dirty="0" smtClean="0"/>
              <a:t>Step 4. </a:t>
            </a:r>
            <a:r>
              <a:rPr lang="en-US" sz="3600" dirty="0" smtClean="0">
                <a:solidFill>
                  <a:srgbClr val="00B050"/>
                </a:solidFill>
              </a:rPr>
              <a:t>Recipe information</a:t>
            </a:r>
            <a:r>
              <a:rPr lang="en-US" sz="3600" dirty="0" smtClean="0"/>
              <a:t> section</a:t>
            </a:r>
            <a:endParaRPr lang="en-GB" sz="3600" dirty="0"/>
          </a:p>
        </p:txBody>
      </p:sp>
      <p:sp>
        <p:nvSpPr>
          <p:cNvPr id="3" name="Content Placeholder 2"/>
          <p:cNvSpPr>
            <a:spLocks noGrp="1"/>
          </p:cNvSpPr>
          <p:nvPr>
            <p:ph sz="half" idx="1"/>
          </p:nvPr>
        </p:nvSpPr>
        <p:spPr>
          <a:xfrm>
            <a:off x="650630" y="1230923"/>
            <a:ext cx="5498124" cy="4946040"/>
          </a:xfrm>
        </p:spPr>
        <p:txBody>
          <a:bodyPr>
            <a:normAutofit fontScale="92500" lnSpcReduction="10000"/>
          </a:bodyPr>
          <a:lstStyle/>
          <a:p>
            <a:pPr marL="0" indent="0">
              <a:buNone/>
            </a:pPr>
            <a:r>
              <a:rPr lang="en-US" sz="1600" dirty="0" smtClean="0"/>
              <a:t>Some fields could be skipped as they are not in use on Castello website. So, fill in the following fields (they are also not mandatory, and could be left empty) :</a:t>
            </a:r>
          </a:p>
          <a:p>
            <a:pPr marL="0" indent="0">
              <a:buNone/>
            </a:pPr>
            <a:endParaRPr lang="en-US" sz="1600" dirty="0" smtClean="0"/>
          </a:p>
          <a:p>
            <a:r>
              <a:rPr lang="en-US" sz="1600" i="1" dirty="0" smtClean="0"/>
              <a:t>Recipe type</a:t>
            </a:r>
            <a:r>
              <a:rPr lang="en-US" sz="1600" dirty="0" smtClean="0"/>
              <a:t> – Normal or Easy depending on total time preparation, but could be left Normal by default.</a:t>
            </a:r>
          </a:p>
          <a:p>
            <a:r>
              <a:rPr lang="en-US" sz="1600" i="1" dirty="0" smtClean="0"/>
              <a:t>Status</a:t>
            </a:r>
            <a:r>
              <a:rPr lang="en-US" sz="1600" dirty="0" smtClean="0"/>
              <a:t> – In progress by default and it should stay In progress until the recipe is ready to be shown on the website. When everything is done, the status should be changed to Finished.</a:t>
            </a:r>
          </a:p>
          <a:p>
            <a:r>
              <a:rPr lang="en-US" sz="1600" i="1" dirty="0" smtClean="0"/>
              <a:t>Short recipe name </a:t>
            </a:r>
            <a:r>
              <a:rPr lang="en-US" sz="1600" dirty="0" smtClean="0"/>
              <a:t>– is already filled out (in previous step).</a:t>
            </a:r>
          </a:p>
          <a:p>
            <a:r>
              <a:rPr lang="en-US" sz="1600" i="1" dirty="0" smtClean="0"/>
              <a:t>Alternative spellings</a:t>
            </a:r>
            <a:r>
              <a:rPr lang="en-US" sz="1600" dirty="0" smtClean="0"/>
              <a:t> – put the keywords by which the user could find the recipe using search on the website. Type the keyword and press ENTER, do so word by word.</a:t>
            </a:r>
          </a:p>
          <a:p>
            <a:r>
              <a:rPr lang="en-US" sz="1600" i="1" dirty="0" smtClean="0"/>
              <a:t>Appetizer text</a:t>
            </a:r>
            <a:r>
              <a:rPr lang="en-US" sz="1600" dirty="0" smtClean="0"/>
              <a:t> – shown on the recipe page as an intro to the recipe.</a:t>
            </a:r>
            <a:r>
              <a:rPr lang="en-US" sz="1600" i="1" dirty="0"/>
              <a:t> </a:t>
            </a:r>
            <a:endParaRPr lang="en-US" sz="1600" i="1" dirty="0" smtClean="0"/>
          </a:p>
          <a:p>
            <a:r>
              <a:rPr lang="en-US" sz="1600" i="1" dirty="0" smtClean="0"/>
              <a:t>Upload </a:t>
            </a:r>
            <a:r>
              <a:rPr lang="en-US" sz="1600" i="1" dirty="0"/>
              <a:t>image</a:t>
            </a:r>
            <a:r>
              <a:rPr lang="en-US" sz="1600" dirty="0"/>
              <a:t> – the image is represented on the recipe page and it can be specific for different markets. </a:t>
            </a:r>
          </a:p>
          <a:p>
            <a:r>
              <a:rPr lang="en-US" sz="1600" i="1" dirty="0"/>
              <a:t>Fallback recipe for images</a:t>
            </a:r>
            <a:r>
              <a:rPr lang="en-US" sz="1600" dirty="0"/>
              <a:t> – if the image is not uploaded, then editor can specify the recipe from where the image could be shown. By click in the field choose the fallback recipe.</a:t>
            </a:r>
          </a:p>
          <a:p>
            <a:endParaRPr lang="en-US" sz="1600" dirty="0" smtClean="0"/>
          </a:p>
        </p:txBody>
      </p:sp>
      <p:sp>
        <p:nvSpPr>
          <p:cNvPr id="10" name="Content Placeholder 9"/>
          <p:cNvSpPr>
            <a:spLocks noGrp="1"/>
          </p:cNvSpPr>
          <p:nvPr>
            <p:ph sz="half" idx="2"/>
          </p:nvPr>
        </p:nvSpPr>
        <p:spPr>
          <a:xfrm>
            <a:off x="6172200" y="1230923"/>
            <a:ext cx="5597434" cy="4946040"/>
          </a:xfrm>
        </p:spPr>
        <p:txBody>
          <a:bodyPr>
            <a:normAutofit fontScale="92500" lnSpcReduction="10000"/>
          </a:bodyPr>
          <a:lstStyle/>
          <a:p>
            <a:r>
              <a:rPr lang="en-US" sz="1600" i="1" dirty="0" smtClean="0"/>
              <a:t>Video </a:t>
            </a:r>
            <a:r>
              <a:rPr lang="en-US" sz="1600" i="1" dirty="0"/>
              <a:t>type</a:t>
            </a:r>
            <a:r>
              <a:rPr lang="en-US" sz="1600" dirty="0"/>
              <a:t> – None by default. If the video should be added please click </a:t>
            </a:r>
            <a:r>
              <a:rPr lang="en-US" sz="1600" dirty="0" err="1"/>
              <a:t>Youtube</a:t>
            </a:r>
            <a:r>
              <a:rPr lang="en-US" sz="1600" dirty="0"/>
              <a:t> and put the video ID to the appropriate field (</a:t>
            </a:r>
            <a:r>
              <a:rPr lang="en-US" sz="1600" dirty="0" err="1"/>
              <a:t>f.e</a:t>
            </a:r>
            <a:r>
              <a:rPr lang="en-US" sz="1600" dirty="0"/>
              <a:t>. if the full link is </a:t>
            </a:r>
            <a:r>
              <a:rPr lang="en-US" sz="1600" dirty="0">
                <a:hlinkClick r:id="rId2"/>
              </a:rPr>
              <a:t>https://www.youtube.com/watch?v=Z1ssscoMRi4</a:t>
            </a:r>
            <a:r>
              <a:rPr lang="en-US" sz="1600" dirty="0"/>
              <a:t> , then the video ID is </a:t>
            </a:r>
            <a:r>
              <a:rPr lang="en-US" sz="1600" i="1" dirty="0"/>
              <a:t>Z1ssscoMRi4</a:t>
            </a:r>
            <a:r>
              <a:rPr lang="en-US" sz="1600" dirty="0"/>
              <a:t>)</a:t>
            </a:r>
          </a:p>
          <a:p>
            <a:r>
              <a:rPr lang="en-US" sz="1700" dirty="0" smtClean="0"/>
              <a:t>Don’t forget to </a:t>
            </a:r>
            <a:r>
              <a:rPr lang="en-US" sz="1700" dirty="0" smtClean="0">
                <a:solidFill>
                  <a:srgbClr val="00B050"/>
                </a:solidFill>
              </a:rPr>
              <a:t>Save</a:t>
            </a:r>
            <a:r>
              <a:rPr lang="en-US" sz="1700" dirty="0" smtClean="0"/>
              <a:t> your changes.</a:t>
            </a:r>
            <a:endParaRPr lang="en-GB" sz="1700" dirty="0"/>
          </a:p>
        </p:txBody>
      </p:sp>
      <p:pic>
        <p:nvPicPr>
          <p:cNvPr id="11" name="Content Placeholder 8"/>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246907" y="2439498"/>
            <a:ext cx="5659885" cy="38605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3901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2561"/>
          </a:xfrm>
        </p:spPr>
        <p:txBody>
          <a:bodyPr>
            <a:normAutofit/>
          </a:bodyPr>
          <a:lstStyle/>
          <a:p>
            <a:r>
              <a:rPr lang="en-US" sz="3600" dirty="0" smtClean="0"/>
              <a:t>Step 5. </a:t>
            </a:r>
            <a:r>
              <a:rPr lang="en-US" sz="3600" dirty="0" smtClean="0">
                <a:solidFill>
                  <a:srgbClr val="00B050"/>
                </a:solidFill>
              </a:rPr>
              <a:t>Categories </a:t>
            </a:r>
            <a:r>
              <a:rPr lang="en-US" sz="3600" dirty="0" smtClean="0"/>
              <a:t>section (Tagging)</a:t>
            </a:r>
            <a:endParaRPr lang="en-GB" sz="3600" dirty="0"/>
          </a:p>
        </p:txBody>
      </p:sp>
      <p:sp>
        <p:nvSpPr>
          <p:cNvPr id="7" name="Content Placeholder 6"/>
          <p:cNvSpPr>
            <a:spLocks noGrp="1"/>
          </p:cNvSpPr>
          <p:nvPr>
            <p:ph sz="half" idx="1"/>
          </p:nvPr>
        </p:nvSpPr>
        <p:spPr>
          <a:xfrm>
            <a:off x="838200" y="1182189"/>
            <a:ext cx="4030980" cy="4994774"/>
          </a:xfrm>
        </p:spPr>
        <p:txBody>
          <a:bodyPr>
            <a:normAutofit/>
          </a:bodyPr>
          <a:lstStyle/>
          <a:p>
            <a:pPr marL="0" indent="0">
              <a:buNone/>
            </a:pPr>
            <a:r>
              <a:rPr lang="en-GB" sz="1600" dirty="0" smtClean="0"/>
              <a:t>Specify which categories the recipe matches.</a:t>
            </a:r>
          </a:p>
          <a:p>
            <a:r>
              <a:rPr lang="en-GB" sz="1600" i="1" dirty="0" smtClean="0"/>
              <a:t>Occasion</a:t>
            </a:r>
            <a:r>
              <a:rPr lang="en-GB" sz="1600" dirty="0" smtClean="0"/>
              <a:t>, </a:t>
            </a:r>
            <a:r>
              <a:rPr lang="en-GB" sz="1600" i="1" dirty="0" smtClean="0"/>
              <a:t>Meal type</a:t>
            </a:r>
            <a:r>
              <a:rPr lang="en-GB" sz="1600" dirty="0" smtClean="0"/>
              <a:t> and </a:t>
            </a:r>
            <a:r>
              <a:rPr lang="en-GB" sz="1600" i="1" dirty="0" smtClean="0"/>
              <a:t>Cheese type</a:t>
            </a:r>
            <a:r>
              <a:rPr lang="en-GB" sz="1600" dirty="0" smtClean="0"/>
              <a:t> are used on the Recipe Overview page as a filters.</a:t>
            </a:r>
          </a:p>
          <a:p>
            <a:r>
              <a:rPr lang="en-GB" sz="1600" dirty="0" smtClean="0"/>
              <a:t>The rest of categories are used in Menu Builder functionality</a:t>
            </a:r>
          </a:p>
          <a:p>
            <a:r>
              <a:rPr lang="en-GB" sz="1600" dirty="0" smtClean="0">
                <a:solidFill>
                  <a:srgbClr val="00B050"/>
                </a:solidFill>
              </a:rPr>
              <a:t>Save</a:t>
            </a:r>
            <a:r>
              <a:rPr lang="en-GB" sz="1600" dirty="0" smtClean="0"/>
              <a:t> your changes.</a:t>
            </a:r>
            <a:endParaRPr lang="en-GB" sz="1600" dirty="0"/>
          </a:p>
        </p:txBody>
      </p:sp>
      <p:pic>
        <p:nvPicPr>
          <p:cNvPr id="9" name="Content Placeholder 8"/>
          <p:cNvPicPr>
            <a:picLocks noGrp="1" noChangeAspect="1"/>
          </p:cNvPicPr>
          <p:nvPr>
            <p:ph sz="half" idx="2"/>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4975858" y="1182189"/>
            <a:ext cx="6831721" cy="49947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7435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4" y="365126"/>
            <a:ext cx="11032066" cy="650874"/>
          </a:xfrm>
        </p:spPr>
        <p:txBody>
          <a:bodyPr>
            <a:normAutofit/>
          </a:bodyPr>
          <a:lstStyle/>
          <a:p>
            <a:r>
              <a:rPr lang="en-US" sz="3600" dirty="0" smtClean="0"/>
              <a:t>Menu builder tagging</a:t>
            </a:r>
            <a:endParaRPr lang="uk-UA" sz="3600" dirty="0"/>
          </a:p>
        </p:txBody>
      </p:sp>
      <p:sp>
        <p:nvSpPr>
          <p:cNvPr id="3" name="Content Placeholder 2"/>
          <p:cNvSpPr>
            <a:spLocks noGrp="1"/>
          </p:cNvSpPr>
          <p:nvPr>
            <p:ph sz="half" idx="1"/>
          </p:nvPr>
        </p:nvSpPr>
        <p:spPr>
          <a:xfrm>
            <a:off x="276584" y="999067"/>
            <a:ext cx="4430883" cy="5160963"/>
          </a:xfrm>
        </p:spPr>
        <p:txBody>
          <a:bodyPr>
            <a:normAutofit/>
          </a:bodyPr>
          <a:lstStyle/>
          <a:p>
            <a:pPr marL="0" indent="0">
              <a:buNone/>
            </a:pPr>
            <a:r>
              <a:rPr lang="en-US" sz="1600" dirty="0" smtClean="0"/>
              <a:t>On the website the Menu Builder looks like this:</a:t>
            </a:r>
          </a:p>
          <a:p>
            <a:pPr marL="0" indent="0">
              <a:buNone/>
            </a:pPr>
            <a:endParaRPr lang="uk-UA" sz="1600" dirty="0"/>
          </a:p>
        </p:txBody>
      </p:sp>
      <p:sp>
        <p:nvSpPr>
          <p:cNvPr id="4" name="Content Placeholder 3"/>
          <p:cNvSpPr>
            <a:spLocks noGrp="1"/>
          </p:cNvSpPr>
          <p:nvPr>
            <p:ph sz="half" idx="2"/>
          </p:nvPr>
        </p:nvSpPr>
        <p:spPr>
          <a:xfrm>
            <a:off x="5164667" y="1016000"/>
            <a:ext cx="6189133" cy="5160963"/>
          </a:xfrm>
        </p:spPr>
        <p:txBody>
          <a:bodyPr>
            <a:normAutofit/>
          </a:bodyPr>
          <a:lstStyle/>
          <a:p>
            <a:pPr marL="0" indent="0">
              <a:buNone/>
            </a:pPr>
            <a:r>
              <a:rPr lang="en-US" sz="1600" dirty="0" smtClean="0"/>
              <a:t>In </a:t>
            </a:r>
            <a:r>
              <a:rPr lang="en-US" sz="1600" dirty="0" err="1" smtClean="0"/>
              <a:t>Episerver</a:t>
            </a:r>
            <a:r>
              <a:rPr lang="en-US" sz="1600" dirty="0" smtClean="0"/>
              <a:t> it is building in the following way:</a:t>
            </a:r>
          </a:p>
          <a:p>
            <a:pPr marL="0" indent="0">
              <a:buNone/>
            </a:pPr>
            <a:endParaRPr lang="en-US" sz="1600" dirty="0"/>
          </a:p>
          <a:p>
            <a:pPr marL="0" indent="0">
              <a:buNone/>
            </a:pPr>
            <a:r>
              <a:rPr lang="en-US" sz="1600" dirty="0" smtClean="0"/>
              <a:t>In the dropdowns editors can specify</a:t>
            </a:r>
            <a:br>
              <a:rPr lang="en-US" sz="1600" dirty="0" smtClean="0"/>
            </a:br>
            <a:r>
              <a:rPr lang="en-US" sz="1600" dirty="0" smtClean="0"/>
              <a:t>the Occasion type, the Primary block </a:t>
            </a:r>
            <a:br>
              <a:rPr lang="en-US" sz="1600" dirty="0" smtClean="0"/>
            </a:br>
            <a:r>
              <a:rPr lang="en-US" sz="1600" dirty="0" smtClean="0"/>
              <a:t>type and three secondary block </a:t>
            </a:r>
            <a:br>
              <a:rPr lang="en-US" sz="1600" dirty="0" smtClean="0"/>
            </a:br>
            <a:r>
              <a:rPr lang="en-US" sz="1600" dirty="0" smtClean="0"/>
              <a:t>types. All the categories are taken </a:t>
            </a:r>
            <a:br>
              <a:rPr lang="en-US" sz="1600" dirty="0" smtClean="0"/>
            </a:br>
            <a:r>
              <a:rPr lang="en-US" sz="1600" dirty="0" smtClean="0"/>
              <a:t>from RDB. </a:t>
            </a:r>
          </a:p>
          <a:p>
            <a:pPr marL="0" indent="0">
              <a:buNone/>
            </a:pPr>
            <a:r>
              <a:rPr lang="en-US" sz="1600" dirty="0" smtClean="0"/>
              <a:t>The system automatically picks </a:t>
            </a:r>
            <a:br>
              <a:rPr lang="en-US" sz="1600" dirty="0" smtClean="0"/>
            </a:br>
            <a:r>
              <a:rPr lang="en-US" sz="1600" dirty="0" smtClean="0"/>
              <a:t>from RDB the recipes with chosen</a:t>
            </a:r>
            <a:br>
              <a:rPr lang="en-US" sz="1600" dirty="0" smtClean="0"/>
            </a:br>
            <a:r>
              <a:rPr lang="en-US" sz="1600" dirty="0" smtClean="0"/>
              <a:t>appropriate categories.</a:t>
            </a:r>
          </a:p>
          <a:p>
            <a:pPr marL="0" indent="0">
              <a:buNone/>
            </a:pPr>
            <a:r>
              <a:rPr lang="en-US" sz="1600" dirty="0" smtClean="0"/>
              <a:t>So </a:t>
            </a:r>
            <a:r>
              <a:rPr lang="en-US" sz="1600" dirty="0" err="1" smtClean="0"/>
              <a:t>f.e</a:t>
            </a:r>
            <a:r>
              <a:rPr lang="en-US" sz="1600" dirty="0" smtClean="0"/>
              <a:t>. for Primary block there will be </a:t>
            </a:r>
            <a:br>
              <a:rPr lang="en-US" sz="1600" dirty="0" smtClean="0"/>
            </a:br>
            <a:r>
              <a:rPr lang="en-US" sz="1600" dirty="0" smtClean="0"/>
              <a:t>represented recipes with chosen </a:t>
            </a:r>
            <a:br>
              <a:rPr lang="en-US" sz="1600" dirty="0" smtClean="0"/>
            </a:br>
            <a:r>
              <a:rPr lang="en-US" sz="1600" dirty="0" smtClean="0"/>
              <a:t>Dinner Main Dish category. And for the</a:t>
            </a:r>
            <a:br>
              <a:rPr lang="en-US" sz="1600" dirty="0" smtClean="0"/>
            </a:br>
            <a:r>
              <a:rPr lang="en-US" sz="1600" dirty="0" smtClean="0"/>
              <a:t>First (left) block it will be shown the </a:t>
            </a:r>
            <a:br>
              <a:rPr lang="en-US" sz="1600" dirty="0" smtClean="0"/>
            </a:br>
            <a:r>
              <a:rPr lang="en-US" sz="1600" dirty="0" smtClean="0"/>
              <a:t>recipes with chosen Dinner Appetizer</a:t>
            </a:r>
            <a:br>
              <a:rPr lang="en-US" sz="1600" dirty="0" smtClean="0"/>
            </a:br>
            <a:r>
              <a:rPr lang="en-US" sz="1600" dirty="0" smtClean="0"/>
              <a:t>category and so on.</a:t>
            </a:r>
          </a:p>
        </p:txBody>
      </p:sp>
      <p:pic>
        <p:nvPicPr>
          <p:cNvPr id="5" name="Picture 4"/>
          <p:cNvPicPr>
            <a:picLocks noChangeAspect="1"/>
          </p:cNvPicPr>
          <p:nvPr/>
        </p:nvPicPr>
        <p:blipFill>
          <a:blip r:embed="rId2"/>
          <a:stretch>
            <a:fillRect/>
          </a:stretch>
        </p:blipFill>
        <p:spPr>
          <a:xfrm>
            <a:off x="321734" y="1295401"/>
            <a:ext cx="4152283" cy="5046133"/>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stretch>
            <a:fillRect/>
          </a:stretch>
        </p:blipFill>
        <p:spPr>
          <a:xfrm>
            <a:off x="8485634" y="1474968"/>
            <a:ext cx="3558816" cy="42260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4198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915"/>
          </a:xfrm>
        </p:spPr>
        <p:txBody>
          <a:bodyPr>
            <a:normAutofit/>
          </a:bodyPr>
          <a:lstStyle/>
          <a:p>
            <a:r>
              <a:rPr lang="en-GB" sz="3600" dirty="0" smtClean="0"/>
              <a:t>Step 6. </a:t>
            </a:r>
            <a:r>
              <a:rPr lang="en-GB" sz="3600" dirty="0" smtClean="0">
                <a:solidFill>
                  <a:srgbClr val="00B050"/>
                </a:solidFill>
              </a:rPr>
              <a:t>Amount, ingredients and preparation</a:t>
            </a:r>
            <a:r>
              <a:rPr lang="en-GB" sz="3600" dirty="0" smtClean="0"/>
              <a:t> section</a:t>
            </a:r>
            <a:endParaRPr lang="en-GB" sz="3600" dirty="0"/>
          </a:p>
        </p:txBody>
      </p:sp>
      <p:sp>
        <p:nvSpPr>
          <p:cNvPr id="3" name="Content Placeholder 2"/>
          <p:cNvSpPr>
            <a:spLocks noGrp="1"/>
          </p:cNvSpPr>
          <p:nvPr>
            <p:ph sz="half" idx="1"/>
          </p:nvPr>
        </p:nvSpPr>
        <p:spPr>
          <a:xfrm>
            <a:off x="354949" y="1082040"/>
            <a:ext cx="4344051" cy="5094923"/>
          </a:xfrm>
        </p:spPr>
        <p:txBody>
          <a:bodyPr>
            <a:normAutofit lnSpcReduction="10000"/>
          </a:bodyPr>
          <a:lstStyle/>
          <a:p>
            <a:pPr marL="0" indent="0">
              <a:buNone/>
            </a:pPr>
            <a:r>
              <a:rPr lang="en-GB" sz="1600" dirty="0" smtClean="0"/>
              <a:t>Fill the following:</a:t>
            </a:r>
          </a:p>
          <a:p>
            <a:r>
              <a:rPr lang="en-GB" sz="1600" b="1" dirty="0" smtClean="0"/>
              <a:t>Basic info</a:t>
            </a:r>
            <a:r>
              <a:rPr lang="en-GB" sz="1600" dirty="0" smtClean="0"/>
              <a:t>: </a:t>
            </a:r>
          </a:p>
          <a:p>
            <a:pPr lvl="1"/>
            <a:r>
              <a:rPr lang="en-GB" sz="1200" dirty="0" smtClean="0"/>
              <a:t>Amount, Unit and Total time</a:t>
            </a:r>
            <a:endParaRPr lang="en-GB" sz="1200" dirty="0"/>
          </a:p>
          <a:p>
            <a:r>
              <a:rPr lang="en-GB" sz="1600" b="1" dirty="0" smtClean="0"/>
              <a:t>Ingredients and recipe description</a:t>
            </a:r>
            <a:r>
              <a:rPr lang="en-GB" sz="1600" dirty="0" smtClean="0"/>
              <a:t>:</a:t>
            </a:r>
          </a:p>
          <a:p>
            <a:pPr lvl="1"/>
            <a:r>
              <a:rPr lang="en-GB" sz="1200" dirty="0"/>
              <a:t>T</a:t>
            </a:r>
            <a:r>
              <a:rPr lang="en-GB" sz="1200" dirty="0" smtClean="0"/>
              <a:t>o Add the ingredient click on </a:t>
            </a:r>
            <a:r>
              <a:rPr lang="en-GB" sz="1200" dirty="0" smtClean="0">
                <a:solidFill>
                  <a:srgbClr val="00B050"/>
                </a:solidFill>
              </a:rPr>
              <a:t>Add ingredient</a:t>
            </a:r>
            <a:r>
              <a:rPr lang="en-GB" sz="1200" dirty="0" smtClean="0"/>
              <a:t> button;</a:t>
            </a:r>
          </a:p>
          <a:p>
            <a:pPr lvl="1"/>
            <a:r>
              <a:rPr lang="en-GB" sz="1200" dirty="0" smtClean="0"/>
              <a:t>To separate one ingredients group from another, click </a:t>
            </a:r>
            <a:r>
              <a:rPr lang="en-GB" sz="1200" dirty="0" smtClean="0">
                <a:solidFill>
                  <a:srgbClr val="00B050"/>
                </a:solidFill>
              </a:rPr>
              <a:t>Add spacing</a:t>
            </a:r>
            <a:r>
              <a:rPr lang="en-GB" sz="1200" dirty="0" smtClean="0"/>
              <a:t> button.</a:t>
            </a:r>
          </a:p>
          <a:p>
            <a:pPr lvl="1"/>
            <a:r>
              <a:rPr lang="en-GB" sz="1200" dirty="0" smtClean="0"/>
              <a:t>To add the ingredients group titles click </a:t>
            </a:r>
            <a:r>
              <a:rPr lang="en-GB" sz="1200" dirty="0" smtClean="0">
                <a:solidFill>
                  <a:srgbClr val="00B050"/>
                </a:solidFill>
              </a:rPr>
              <a:t>Add group title</a:t>
            </a:r>
            <a:r>
              <a:rPr lang="en-GB" sz="1200" dirty="0" smtClean="0"/>
              <a:t>.</a:t>
            </a:r>
          </a:p>
          <a:p>
            <a:pPr lvl="1"/>
            <a:endParaRPr lang="en-GB" sz="1200" dirty="0"/>
          </a:p>
          <a:p>
            <a:pPr marL="457200" lvl="1" indent="0">
              <a:buNone/>
            </a:pPr>
            <a:r>
              <a:rPr lang="en-GB" sz="1200" dirty="0" smtClean="0"/>
              <a:t>How to add ingredient:</a:t>
            </a:r>
          </a:p>
          <a:p>
            <a:pPr lvl="1"/>
            <a:r>
              <a:rPr lang="en-GB" sz="1200" dirty="0" smtClean="0"/>
              <a:t>Click on </a:t>
            </a:r>
            <a:r>
              <a:rPr lang="en-GB" sz="1200" dirty="0" smtClean="0">
                <a:solidFill>
                  <a:srgbClr val="00B050"/>
                </a:solidFill>
              </a:rPr>
              <a:t>Add ingredient</a:t>
            </a:r>
            <a:r>
              <a:rPr lang="en-GB" sz="1200" dirty="0" smtClean="0"/>
              <a:t> button – the ingredient line has appeared;</a:t>
            </a:r>
          </a:p>
          <a:p>
            <a:pPr lvl="1"/>
            <a:r>
              <a:rPr lang="en-GB" sz="1200" dirty="0" smtClean="0"/>
              <a:t>In </a:t>
            </a:r>
            <a:r>
              <a:rPr lang="en-GB" sz="1200" dirty="0" smtClean="0">
                <a:solidFill>
                  <a:srgbClr val="00B050"/>
                </a:solidFill>
              </a:rPr>
              <a:t>Ingredient</a:t>
            </a:r>
            <a:r>
              <a:rPr lang="en-GB" sz="1200" dirty="0" smtClean="0"/>
              <a:t> field start typing the ingredient name and in the autosuggestions list pick the right ingredient – the cursor will jump to </a:t>
            </a:r>
            <a:r>
              <a:rPr lang="en-GB" sz="1200" dirty="0" smtClean="0">
                <a:solidFill>
                  <a:srgbClr val="00B050"/>
                </a:solidFill>
              </a:rPr>
              <a:t>Amount &amp; Unit</a:t>
            </a:r>
            <a:r>
              <a:rPr lang="en-GB" sz="1200" dirty="0" smtClean="0"/>
              <a:t> field </a:t>
            </a:r>
            <a:r>
              <a:rPr lang="en-GB" sz="1200" b="1" dirty="0" smtClean="0"/>
              <a:t>automatically;</a:t>
            </a:r>
          </a:p>
          <a:p>
            <a:pPr lvl="1"/>
            <a:r>
              <a:rPr lang="en-GB" sz="1200" dirty="0" smtClean="0"/>
              <a:t>Put the amount of the ingredient and measurement units;</a:t>
            </a:r>
          </a:p>
          <a:p>
            <a:pPr lvl="1"/>
            <a:r>
              <a:rPr lang="en-GB" sz="1200" dirty="0" smtClean="0"/>
              <a:t>Prefixes and Suffix parts are needed to build the readable sentence (not mandatory).</a:t>
            </a:r>
          </a:p>
          <a:p>
            <a:pPr lvl="1"/>
            <a:r>
              <a:rPr lang="en-GB" sz="1200" dirty="0" smtClean="0"/>
              <a:t>Check that </a:t>
            </a:r>
            <a:r>
              <a:rPr lang="en-US" sz="1200" dirty="0" smtClean="0"/>
              <a:t>cheese </a:t>
            </a:r>
            <a:r>
              <a:rPr lang="en-US" sz="1200" dirty="0"/>
              <a:t>names </a:t>
            </a:r>
            <a:r>
              <a:rPr lang="en-US" sz="1200" dirty="0" smtClean="0"/>
              <a:t>are starting </a:t>
            </a:r>
            <a:r>
              <a:rPr lang="en-US" sz="1200" dirty="0"/>
              <a:t>with capital letters, e.g. </a:t>
            </a:r>
            <a:r>
              <a:rPr lang="en-US" sz="1200" u="sng" dirty="0"/>
              <a:t>M</a:t>
            </a:r>
            <a:r>
              <a:rPr lang="en-US" sz="1200" dirty="0"/>
              <a:t>ature </a:t>
            </a:r>
            <a:r>
              <a:rPr lang="en-US" sz="1200" u="sng" dirty="0"/>
              <a:t>C</a:t>
            </a:r>
            <a:r>
              <a:rPr lang="en-US" sz="1200" dirty="0"/>
              <a:t>heddar</a:t>
            </a:r>
            <a:endParaRPr lang="en-GB" sz="1200" dirty="0" smtClean="0"/>
          </a:p>
          <a:p>
            <a:r>
              <a:rPr lang="en-GB" sz="1600" dirty="0" smtClean="0"/>
              <a:t>Don’t forget to </a:t>
            </a:r>
            <a:r>
              <a:rPr lang="en-GB" sz="1600" dirty="0" smtClean="0">
                <a:solidFill>
                  <a:srgbClr val="00B050"/>
                </a:solidFill>
              </a:rPr>
              <a:t>Save</a:t>
            </a:r>
            <a:r>
              <a:rPr lang="en-GB" sz="1600" dirty="0" smtClean="0"/>
              <a:t> your changes time to time.</a:t>
            </a:r>
          </a:p>
        </p:txBody>
      </p:sp>
      <p:pic>
        <p:nvPicPr>
          <p:cNvPr id="5" name="Content Placeholder 4"/>
          <p:cNvPicPr>
            <a:picLocks noGrp="1" noChangeAspect="1"/>
          </p:cNvPicPr>
          <p:nvPr>
            <p:ph sz="half" idx="2"/>
          </p:nvPr>
        </p:nvPicPr>
        <p:blipFill>
          <a:blip r:embed="rId2"/>
          <a:stretch>
            <a:fillRect/>
          </a:stretch>
        </p:blipFill>
        <p:spPr>
          <a:xfrm>
            <a:off x="5739001" y="1082040"/>
            <a:ext cx="5809532" cy="1915160"/>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stretch>
            <a:fillRect/>
          </a:stretch>
        </p:blipFill>
        <p:spPr>
          <a:xfrm>
            <a:off x="4985984" y="3336777"/>
            <a:ext cx="6765749" cy="27991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90658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1" y="365126"/>
            <a:ext cx="11209866" cy="566208"/>
          </a:xfrm>
        </p:spPr>
        <p:txBody>
          <a:bodyPr>
            <a:normAutofit fontScale="90000"/>
          </a:bodyPr>
          <a:lstStyle/>
          <a:p>
            <a:r>
              <a:rPr lang="en-GB" sz="3600" dirty="0">
                <a:solidFill>
                  <a:prstClr val="black"/>
                </a:solidFill>
              </a:rPr>
              <a:t>Step 6. </a:t>
            </a:r>
            <a:r>
              <a:rPr lang="en-GB" sz="3600" dirty="0">
                <a:solidFill>
                  <a:srgbClr val="00B050"/>
                </a:solidFill>
              </a:rPr>
              <a:t>Amount, ingredients and </a:t>
            </a:r>
            <a:r>
              <a:rPr lang="en-GB" sz="3600" dirty="0" smtClean="0">
                <a:solidFill>
                  <a:srgbClr val="00B050"/>
                </a:solidFill>
              </a:rPr>
              <a:t>preparation</a:t>
            </a:r>
            <a:r>
              <a:rPr lang="en-GB" sz="3600" dirty="0" smtClean="0">
                <a:solidFill>
                  <a:prstClr val="black"/>
                </a:solidFill>
              </a:rPr>
              <a:t>. </a:t>
            </a:r>
            <a:r>
              <a:rPr lang="en-GB" sz="3600" b="1" dirty="0" smtClean="0">
                <a:solidFill>
                  <a:prstClr val="black"/>
                </a:solidFill>
              </a:rPr>
              <a:t>Cooking instructions</a:t>
            </a:r>
            <a:endParaRPr lang="uk-UA" b="1" dirty="0"/>
          </a:p>
        </p:txBody>
      </p:sp>
      <p:sp>
        <p:nvSpPr>
          <p:cNvPr id="3" name="Content Placeholder 2"/>
          <p:cNvSpPr>
            <a:spLocks noGrp="1"/>
          </p:cNvSpPr>
          <p:nvPr>
            <p:ph sz="half" idx="1"/>
          </p:nvPr>
        </p:nvSpPr>
        <p:spPr>
          <a:xfrm>
            <a:off x="838200" y="931334"/>
            <a:ext cx="5181600" cy="5245629"/>
          </a:xfrm>
        </p:spPr>
        <p:txBody>
          <a:bodyPr>
            <a:normAutofit/>
          </a:bodyPr>
          <a:lstStyle/>
          <a:p>
            <a:pPr marL="0" indent="0">
              <a:buNone/>
            </a:pPr>
            <a:r>
              <a:rPr lang="en-US" sz="1600" b="1" dirty="0" smtClean="0"/>
              <a:t>Cooking instructions</a:t>
            </a:r>
            <a:r>
              <a:rPr lang="en-US" sz="1600" dirty="0"/>
              <a:t>: </a:t>
            </a:r>
            <a:endParaRPr lang="en-US" sz="1600" dirty="0" smtClean="0"/>
          </a:p>
          <a:p>
            <a:endParaRPr lang="en-US" sz="1600" dirty="0" smtClean="0"/>
          </a:p>
          <a:p>
            <a:r>
              <a:rPr lang="en-US" sz="1600" dirty="0" smtClean="0"/>
              <a:t>the first cooking instructions section goes as an intro to the preparation process;</a:t>
            </a:r>
            <a:endParaRPr lang="en-US" sz="1600" dirty="0"/>
          </a:p>
          <a:p>
            <a:r>
              <a:rPr lang="en-US" sz="1600" dirty="0" smtClean="0"/>
              <a:t>each </a:t>
            </a:r>
            <a:r>
              <a:rPr lang="en-US" sz="1600" dirty="0"/>
              <a:t>step of the </a:t>
            </a:r>
            <a:r>
              <a:rPr lang="en-US" sz="1600" dirty="0" smtClean="0"/>
              <a:t>recipe should </a:t>
            </a:r>
            <a:r>
              <a:rPr lang="en-US" sz="1600" dirty="0"/>
              <a:t>be created in its own group and that it should be </a:t>
            </a:r>
            <a:r>
              <a:rPr lang="en-US" sz="1600" dirty="0" smtClean="0"/>
              <a:t>numbered;</a:t>
            </a:r>
          </a:p>
          <a:p>
            <a:r>
              <a:rPr lang="en-US" sz="1600" dirty="0" smtClean="0"/>
              <a:t>the cooking instructions titles are not shown on the website, so they could be skipped;</a:t>
            </a:r>
          </a:p>
          <a:p>
            <a:r>
              <a:rPr lang="en-US" sz="1600" dirty="0" smtClean="0"/>
              <a:t>right after the list of instructions the additional groups could be added also.</a:t>
            </a:r>
          </a:p>
          <a:p>
            <a:pPr marL="0" indent="0">
              <a:buNone/>
            </a:pPr>
            <a:r>
              <a:rPr lang="en-US" sz="1600" dirty="0"/>
              <a:t>See example here: </a:t>
            </a:r>
            <a:r>
              <a:rPr lang="en-US" sz="1600" dirty="0">
                <a:hlinkClick r:id="rId2"/>
              </a:rPr>
              <a:t>https://www.castellocheese.com/en-gb/recipes/creamy-macaroni-cheese</a:t>
            </a:r>
            <a:r>
              <a:rPr lang="en-US" sz="1600" dirty="0" smtClean="0">
                <a:hlinkClick r:id="rId2"/>
              </a:rPr>
              <a:t>/</a:t>
            </a:r>
            <a:endParaRPr lang="en-US" sz="1600" dirty="0" smtClean="0"/>
          </a:p>
          <a:p>
            <a:pPr marL="0" indent="0">
              <a:buNone/>
            </a:pPr>
            <a:endParaRPr lang="uk-UA" sz="1600" dirty="0"/>
          </a:p>
        </p:txBody>
      </p:sp>
      <p:sp>
        <p:nvSpPr>
          <p:cNvPr id="4" name="Content Placeholder 3"/>
          <p:cNvSpPr>
            <a:spLocks noGrp="1"/>
          </p:cNvSpPr>
          <p:nvPr>
            <p:ph sz="half" idx="2"/>
          </p:nvPr>
        </p:nvSpPr>
        <p:spPr>
          <a:xfrm>
            <a:off x="6172200" y="931334"/>
            <a:ext cx="5181600" cy="5245629"/>
          </a:xfrm>
        </p:spPr>
        <p:txBody>
          <a:bodyPr/>
          <a:lstStyle/>
          <a:p>
            <a:endParaRPr lang="uk-UA" dirty="0"/>
          </a:p>
        </p:txBody>
      </p:sp>
      <p:pic>
        <p:nvPicPr>
          <p:cNvPr id="5" name="Picture 4"/>
          <p:cNvPicPr>
            <a:picLocks noChangeAspect="1"/>
          </p:cNvPicPr>
          <p:nvPr/>
        </p:nvPicPr>
        <p:blipFill>
          <a:blip r:embed="rId3"/>
          <a:stretch>
            <a:fillRect/>
          </a:stretch>
        </p:blipFill>
        <p:spPr>
          <a:xfrm>
            <a:off x="6172199" y="931334"/>
            <a:ext cx="4453467" cy="52470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5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933</Words>
  <Application>Microsoft Office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Create a recipe from scratch</vt:lpstr>
      <vt:lpstr>Step 1. Login to RDB</vt:lpstr>
      <vt:lpstr>Step 2. Choose the Market, open Origins</vt:lpstr>
      <vt:lpstr>Step 3. Create recipe basis entering minimum required data </vt:lpstr>
      <vt:lpstr>Step 4. Recipe information section</vt:lpstr>
      <vt:lpstr>Step 5. Categories section (Tagging)</vt:lpstr>
      <vt:lpstr>Menu builder tagging</vt:lpstr>
      <vt:lpstr>Step 6. Amount, ingredients and preparation section</vt:lpstr>
      <vt:lpstr>Step 6. Amount, ingredients and preparation. Cooking instructions</vt:lpstr>
      <vt:lpstr>Step 7. Matches, Serving Tips</vt:lpstr>
      <vt:lpstr>Step 8. Add recipe to existing project and Publish</vt:lpstr>
    </vt:vector>
  </TitlesOfParts>
  <Company>Ciklum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recipe from scratch</dc:title>
  <dc:creator>Mary Levchuk</dc:creator>
  <cp:lastModifiedBy>Mary Levchuk</cp:lastModifiedBy>
  <cp:revision>80</cp:revision>
  <dcterms:created xsi:type="dcterms:W3CDTF">2018-04-20T12:28:55Z</dcterms:created>
  <dcterms:modified xsi:type="dcterms:W3CDTF">2018-04-23T22:25:10Z</dcterms:modified>
</cp:coreProperties>
</file>