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9" r:id="rId5"/>
    <p:sldId id="260"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6" autoAdjust="0"/>
    <p:restoredTop sz="94660"/>
  </p:normalViewPr>
  <p:slideViewPr>
    <p:cSldViewPr snapToGrid="0">
      <p:cViewPr varScale="1">
        <p:scale>
          <a:sx n="146" d="100"/>
          <a:sy n="146" d="100"/>
        </p:scale>
        <p:origin x="108" y="4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D110F73-51D2-40EB-892E-510C421F43EE}" type="datetimeFigureOut">
              <a:rPr lang="en-GB" smtClean="0"/>
              <a:t>23/04/2018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449B145-54E4-4077-B79D-F27D2FA8434C}" type="slidenum">
              <a:rPr lang="en-GB" smtClean="0"/>
              <a:t>‹#›</a:t>
            </a:fld>
            <a:endParaRPr lang="en-GB"/>
          </a:p>
        </p:txBody>
      </p:sp>
    </p:spTree>
    <p:extLst>
      <p:ext uri="{BB962C8B-B14F-4D97-AF65-F5344CB8AC3E}">
        <p14:creationId xmlns:p14="http://schemas.microsoft.com/office/powerpoint/2010/main" val="1192485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D110F73-51D2-40EB-892E-510C421F43EE}" type="datetimeFigureOut">
              <a:rPr lang="en-GB" smtClean="0"/>
              <a:t>23/04/2018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449B145-54E4-4077-B79D-F27D2FA8434C}" type="slidenum">
              <a:rPr lang="en-GB" smtClean="0"/>
              <a:t>‹#›</a:t>
            </a:fld>
            <a:endParaRPr lang="en-GB"/>
          </a:p>
        </p:txBody>
      </p:sp>
    </p:spTree>
    <p:extLst>
      <p:ext uri="{BB962C8B-B14F-4D97-AF65-F5344CB8AC3E}">
        <p14:creationId xmlns:p14="http://schemas.microsoft.com/office/powerpoint/2010/main" val="499707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D110F73-51D2-40EB-892E-510C421F43EE}" type="datetimeFigureOut">
              <a:rPr lang="en-GB" smtClean="0"/>
              <a:t>23/04/2018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449B145-54E4-4077-B79D-F27D2FA8434C}" type="slidenum">
              <a:rPr lang="en-GB" smtClean="0"/>
              <a:t>‹#›</a:t>
            </a:fld>
            <a:endParaRPr lang="en-GB"/>
          </a:p>
        </p:txBody>
      </p:sp>
    </p:spTree>
    <p:extLst>
      <p:ext uri="{BB962C8B-B14F-4D97-AF65-F5344CB8AC3E}">
        <p14:creationId xmlns:p14="http://schemas.microsoft.com/office/powerpoint/2010/main" val="1906360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D110F73-51D2-40EB-892E-510C421F43EE}" type="datetimeFigureOut">
              <a:rPr lang="en-GB" smtClean="0"/>
              <a:t>23/04/2018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449B145-54E4-4077-B79D-F27D2FA8434C}" type="slidenum">
              <a:rPr lang="en-GB" smtClean="0"/>
              <a:t>‹#›</a:t>
            </a:fld>
            <a:endParaRPr lang="en-GB"/>
          </a:p>
        </p:txBody>
      </p:sp>
    </p:spTree>
    <p:extLst>
      <p:ext uri="{BB962C8B-B14F-4D97-AF65-F5344CB8AC3E}">
        <p14:creationId xmlns:p14="http://schemas.microsoft.com/office/powerpoint/2010/main" val="1324075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110F73-51D2-40EB-892E-510C421F43EE}" type="datetimeFigureOut">
              <a:rPr lang="en-GB" smtClean="0"/>
              <a:t>23/04/2018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449B145-54E4-4077-B79D-F27D2FA8434C}" type="slidenum">
              <a:rPr lang="en-GB" smtClean="0"/>
              <a:t>‹#›</a:t>
            </a:fld>
            <a:endParaRPr lang="en-GB"/>
          </a:p>
        </p:txBody>
      </p:sp>
    </p:spTree>
    <p:extLst>
      <p:ext uri="{BB962C8B-B14F-4D97-AF65-F5344CB8AC3E}">
        <p14:creationId xmlns:p14="http://schemas.microsoft.com/office/powerpoint/2010/main" val="4056263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D110F73-51D2-40EB-892E-510C421F43EE}" type="datetimeFigureOut">
              <a:rPr lang="en-GB" smtClean="0"/>
              <a:t>23/04/2018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449B145-54E4-4077-B79D-F27D2FA8434C}" type="slidenum">
              <a:rPr lang="en-GB" smtClean="0"/>
              <a:t>‹#›</a:t>
            </a:fld>
            <a:endParaRPr lang="en-GB"/>
          </a:p>
        </p:txBody>
      </p:sp>
    </p:spTree>
    <p:extLst>
      <p:ext uri="{BB962C8B-B14F-4D97-AF65-F5344CB8AC3E}">
        <p14:creationId xmlns:p14="http://schemas.microsoft.com/office/powerpoint/2010/main" val="39517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D110F73-51D2-40EB-892E-510C421F43EE}" type="datetimeFigureOut">
              <a:rPr lang="en-GB" smtClean="0"/>
              <a:t>23/04/2018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449B145-54E4-4077-B79D-F27D2FA8434C}" type="slidenum">
              <a:rPr lang="en-GB" smtClean="0"/>
              <a:t>‹#›</a:t>
            </a:fld>
            <a:endParaRPr lang="en-GB"/>
          </a:p>
        </p:txBody>
      </p:sp>
    </p:spTree>
    <p:extLst>
      <p:ext uri="{BB962C8B-B14F-4D97-AF65-F5344CB8AC3E}">
        <p14:creationId xmlns:p14="http://schemas.microsoft.com/office/powerpoint/2010/main" val="3652726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D110F73-51D2-40EB-892E-510C421F43EE}" type="datetimeFigureOut">
              <a:rPr lang="en-GB" smtClean="0"/>
              <a:t>23/04/2018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449B145-54E4-4077-B79D-F27D2FA8434C}" type="slidenum">
              <a:rPr lang="en-GB" smtClean="0"/>
              <a:t>‹#›</a:t>
            </a:fld>
            <a:endParaRPr lang="en-GB"/>
          </a:p>
        </p:txBody>
      </p:sp>
    </p:spTree>
    <p:extLst>
      <p:ext uri="{BB962C8B-B14F-4D97-AF65-F5344CB8AC3E}">
        <p14:creationId xmlns:p14="http://schemas.microsoft.com/office/powerpoint/2010/main" val="3112677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110F73-51D2-40EB-892E-510C421F43EE}" type="datetimeFigureOut">
              <a:rPr lang="en-GB" smtClean="0"/>
              <a:t>23/04/2018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449B145-54E4-4077-B79D-F27D2FA8434C}" type="slidenum">
              <a:rPr lang="en-GB" smtClean="0"/>
              <a:t>‹#›</a:t>
            </a:fld>
            <a:endParaRPr lang="en-GB"/>
          </a:p>
        </p:txBody>
      </p:sp>
    </p:spTree>
    <p:extLst>
      <p:ext uri="{BB962C8B-B14F-4D97-AF65-F5344CB8AC3E}">
        <p14:creationId xmlns:p14="http://schemas.microsoft.com/office/powerpoint/2010/main" val="4155272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110F73-51D2-40EB-892E-510C421F43EE}" type="datetimeFigureOut">
              <a:rPr lang="en-GB" smtClean="0"/>
              <a:t>23/04/2018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449B145-54E4-4077-B79D-F27D2FA8434C}" type="slidenum">
              <a:rPr lang="en-GB" smtClean="0"/>
              <a:t>‹#›</a:t>
            </a:fld>
            <a:endParaRPr lang="en-GB"/>
          </a:p>
        </p:txBody>
      </p:sp>
    </p:spTree>
    <p:extLst>
      <p:ext uri="{BB962C8B-B14F-4D97-AF65-F5344CB8AC3E}">
        <p14:creationId xmlns:p14="http://schemas.microsoft.com/office/powerpoint/2010/main" val="576635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110F73-51D2-40EB-892E-510C421F43EE}" type="datetimeFigureOut">
              <a:rPr lang="en-GB" smtClean="0"/>
              <a:t>23/04/2018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449B145-54E4-4077-B79D-F27D2FA8434C}" type="slidenum">
              <a:rPr lang="en-GB" smtClean="0"/>
              <a:t>‹#›</a:t>
            </a:fld>
            <a:endParaRPr lang="en-GB"/>
          </a:p>
        </p:txBody>
      </p:sp>
    </p:spTree>
    <p:extLst>
      <p:ext uri="{BB962C8B-B14F-4D97-AF65-F5344CB8AC3E}">
        <p14:creationId xmlns:p14="http://schemas.microsoft.com/office/powerpoint/2010/main" val="1967382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110F73-51D2-40EB-892E-510C421F43EE}" type="datetimeFigureOut">
              <a:rPr lang="en-GB" smtClean="0"/>
              <a:t>23/04/2018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49B145-54E4-4077-B79D-F27D2FA8434C}" type="slidenum">
              <a:rPr lang="en-GB" smtClean="0"/>
              <a:t>‹#›</a:t>
            </a:fld>
            <a:endParaRPr lang="en-GB"/>
          </a:p>
        </p:txBody>
      </p:sp>
    </p:spTree>
    <p:extLst>
      <p:ext uri="{BB962C8B-B14F-4D97-AF65-F5344CB8AC3E}">
        <p14:creationId xmlns:p14="http://schemas.microsoft.com/office/powerpoint/2010/main" val="2204241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rdb.arla.com/" TargetMode="External"/><Relationship Id="rId1" Type="http://schemas.openxmlformats.org/officeDocument/2006/relationships/slideLayout" Target="../slideLayouts/slideLayout4.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7" Type="http://schemas.microsoft.com/office/2007/relationships/hdphoto" Target="../media/hdphoto4.wdp"/><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4.png"/><Relationship Id="rId5" Type="http://schemas.microsoft.com/office/2007/relationships/hdphoto" Target="../media/hdphoto3.wdp"/><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microsoft.com/office/2007/relationships/hdphoto" Target="../media/hdphoto5.wdp"/><Relationship Id="rId7" Type="http://schemas.microsoft.com/office/2007/relationships/hdphoto" Target="../media/hdphoto7.wdp"/><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7.png"/><Relationship Id="rId5" Type="http://schemas.microsoft.com/office/2007/relationships/hdphoto" Target="../media/hdphoto6.wdp"/><Relationship Id="rId4" Type="http://schemas.openxmlformats.org/officeDocument/2006/relationships/image" Target="../media/image6.png"/><Relationship Id="rId9" Type="http://schemas.microsoft.com/office/2007/relationships/hdphoto" Target="../media/hdphoto8.wdp"/></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youtube.com/watch?v=Z1ssscoMRi4" TargetMode="External"/><Relationship Id="rId1" Type="http://schemas.openxmlformats.org/officeDocument/2006/relationships/slideLayout" Target="../slideLayouts/slideLayout4.xml"/><Relationship Id="rId4" Type="http://schemas.microsoft.com/office/2007/relationships/hdphoto" Target="../media/hdphoto9.wdp"/></Relationships>
</file>

<file path=ppt/slides/_rels/slide6.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a-DK" dirty="0" smtClean="0"/>
              <a:t>Create a recipe from scratch</a:t>
            </a:r>
            <a:endParaRPr lang="en-GB" dirty="0"/>
          </a:p>
        </p:txBody>
      </p:sp>
      <p:sp>
        <p:nvSpPr>
          <p:cNvPr id="3" name="Subtitle 2"/>
          <p:cNvSpPr>
            <a:spLocks noGrp="1"/>
          </p:cNvSpPr>
          <p:nvPr>
            <p:ph type="subTitle" idx="1"/>
          </p:nvPr>
        </p:nvSpPr>
        <p:spPr/>
        <p:txBody>
          <a:bodyPr/>
          <a:lstStyle/>
          <a:p>
            <a:r>
              <a:rPr lang="da-DK" dirty="0" smtClean="0"/>
              <a:t>Step by step</a:t>
            </a:r>
          </a:p>
          <a:p>
            <a:endParaRPr lang="en-GB" dirty="0"/>
          </a:p>
        </p:txBody>
      </p:sp>
    </p:spTree>
    <p:extLst>
      <p:ext uri="{BB962C8B-B14F-4D97-AF65-F5344CB8AC3E}">
        <p14:creationId xmlns:p14="http://schemas.microsoft.com/office/powerpoint/2010/main" val="10860885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 1. Login to RDB</a:t>
            </a:r>
            <a:endParaRPr lang="en-GB" dirty="0"/>
          </a:p>
        </p:txBody>
      </p:sp>
      <p:sp>
        <p:nvSpPr>
          <p:cNvPr id="5" name="Content Placeholder 4"/>
          <p:cNvSpPr>
            <a:spLocks noGrp="1"/>
          </p:cNvSpPr>
          <p:nvPr>
            <p:ph sz="half" idx="2"/>
          </p:nvPr>
        </p:nvSpPr>
        <p:spPr/>
        <p:txBody>
          <a:bodyPr/>
          <a:lstStyle/>
          <a:p>
            <a:r>
              <a:rPr lang="en-GB" dirty="0" smtClean="0"/>
              <a:t>Open </a:t>
            </a:r>
            <a:r>
              <a:rPr lang="en-GB" dirty="0" smtClean="0">
                <a:hlinkClick r:id="rId2"/>
              </a:rPr>
              <a:t>https://rdb.arla.com</a:t>
            </a:r>
            <a:endParaRPr lang="en-GB" dirty="0" smtClean="0"/>
          </a:p>
          <a:p>
            <a:r>
              <a:rPr lang="en-GB" dirty="0" smtClean="0"/>
              <a:t>Enter your login name and password, press Log in button</a:t>
            </a:r>
          </a:p>
          <a:p>
            <a:endParaRPr lang="en-GB" dirty="0"/>
          </a:p>
        </p:txBody>
      </p:sp>
      <p:pic>
        <p:nvPicPr>
          <p:cNvPr id="6" name="Content Placeholder 5"/>
          <p:cNvPicPr>
            <a:picLocks noGrp="1" noChangeAspect="1"/>
          </p:cNvPicPr>
          <p:nvPr>
            <p:ph sz="half" idx="1"/>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1228418" y="1843580"/>
            <a:ext cx="4401164" cy="431542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763876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8098"/>
          </a:xfrm>
        </p:spPr>
        <p:txBody>
          <a:bodyPr/>
          <a:lstStyle/>
          <a:p>
            <a:r>
              <a:rPr lang="en-US" dirty="0" smtClean="0"/>
              <a:t>Step 2. Choose the Market, open Origins</a:t>
            </a:r>
            <a:endParaRPr lang="en-GB" dirty="0"/>
          </a:p>
        </p:txBody>
      </p:sp>
      <p:sp>
        <p:nvSpPr>
          <p:cNvPr id="3" name="Content Placeholder 2"/>
          <p:cNvSpPr>
            <a:spLocks noGrp="1"/>
          </p:cNvSpPr>
          <p:nvPr>
            <p:ph sz="half" idx="1"/>
          </p:nvPr>
        </p:nvSpPr>
        <p:spPr>
          <a:xfrm>
            <a:off x="498565" y="1428948"/>
            <a:ext cx="4107639" cy="948492"/>
          </a:xfrm>
        </p:spPr>
        <p:txBody>
          <a:bodyPr>
            <a:normAutofit/>
          </a:bodyPr>
          <a:lstStyle/>
          <a:p>
            <a:r>
              <a:rPr lang="en-US" sz="1600" dirty="0" smtClean="0"/>
              <a:t>Choose the market, where the new recipe will be created</a:t>
            </a:r>
          </a:p>
          <a:p>
            <a:endParaRPr lang="en-GB" sz="1600" dirty="0"/>
          </a:p>
        </p:txBody>
      </p:sp>
      <p:sp>
        <p:nvSpPr>
          <p:cNvPr id="5" name="Content Placeholder 4"/>
          <p:cNvSpPr>
            <a:spLocks noGrp="1"/>
          </p:cNvSpPr>
          <p:nvPr>
            <p:ph sz="half" idx="2"/>
          </p:nvPr>
        </p:nvSpPr>
        <p:spPr>
          <a:xfrm>
            <a:off x="4970645" y="1428948"/>
            <a:ext cx="6018713" cy="3671146"/>
          </a:xfrm>
        </p:spPr>
        <p:txBody>
          <a:bodyPr>
            <a:normAutofit/>
          </a:bodyPr>
          <a:lstStyle/>
          <a:p>
            <a:r>
              <a:rPr lang="en-US" sz="1600" dirty="0" smtClean="0"/>
              <a:t>Open the list of available origins, where the recipes are locating, by click on </a:t>
            </a:r>
            <a:r>
              <a:rPr lang="en-US" sz="1600" dirty="0" smtClean="0">
                <a:solidFill>
                  <a:srgbClr val="00B050"/>
                </a:solidFill>
              </a:rPr>
              <a:t>Origins</a:t>
            </a:r>
            <a:r>
              <a:rPr lang="en-US" sz="1600" dirty="0" smtClean="0"/>
              <a:t> link</a:t>
            </a:r>
            <a:endParaRPr lang="ru-RU" sz="1600" dirty="0" smtClean="0"/>
          </a:p>
          <a:p>
            <a:endParaRPr lang="en-US" sz="1600" dirty="0" smtClean="0"/>
          </a:p>
          <a:p>
            <a:endParaRPr lang="en-US" sz="1600" dirty="0"/>
          </a:p>
          <a:p>
            <a:endParaRPr lang="en-US" sz="1600" dirty="0" smtClean="0"/>
          </a:p>
          <a:p>
            <a:endParaRPr lang="en-US" sz="1600" dirty="0"/>
          </a:p>
          <a:p>
            <a:r>
              <a:rPr lang="en-US" sz="1600" dirty="0" smtClean="0"/>
              <a:t>Each origin could be treated as usual folder that contain recipes:</a:t>
            </a:r>
          </a:p>
          <a:p>
            <a:pPr lvl="1"/>
            <a:r>
              <a:rPr lang="en-US" sz="1200" dirty="0" smtClean="0"/>
              <a:t>The </a:t>
            </a:r>
            <a:r>
              <a:rPr lang="en-US" sz="1200" dirty="0" smtClean="0">
                <a:solidFill>
                  <a:srgbClr val="00B050"/>
                </a:solidFill>
              </a:rPr>
              <a:t>Original</a:t>
            </a:r>
            <a:r>
              <a:rPr lang="en-US" sz="1200" dirty="0" smtClean="0"/>
              <a:t> origin contains recipes, that are created from scratch;</a:t>
            </a:r>
          </a:p>
          <a:p>
            <a:pPr lvl="1"/>
            <a:r>
              <a:rPr lang="en-US" sz="1200" dirty="0" smtClean="0"/>
              <a:t>The </a:t>
            </a:r>
            <a:r>
              <a:rPr lang="en-US" sz="1200" dirty="0" smtClean="0">
                <a:solidFill>
                  <a:srgbClr val="00B050"/>
                </a:solidFill>
              </a:rPr>
              <a:t>Translation</a:t>
            </a:r>
            <a:r>
              <a:rPr lang="en-US" sz="1200" dirty="0" smtClean="0"/>
              <a:t> origin contains recipes, that were translated from another markets.</a:t>
            </a:r>
          </a:p>
          <a:p>
            <a:endParaRPr lang="en-GB" sz="1600" dirty="0"/>
          </a:p>
        </p:txBody>
      </p:sp>
      <p:pic>
        <p:nvPicPr>
          <p:cNvPr id="6" name="Picture 5"/>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Lst>
          </a:blip>
          <a:srcRect t="1494"/>
          <a:stretch/>
        </p:blipFill>
        <p:spPr>
          <a:xfrm>
            <a:off x="432903" y="2071098"/>
            <a:ext cx="4173301" cy="4058313"/>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Layer>
                </a14:imgProps>
              </a:ext>
            </a:extLst>
          </a:blip>
          <a:stretch>
            <a:fillRect/>
          </a:stretch>
        </p:blipFill>
        <p:spPr>
          <a:xfrm>
            <a:off x="5319847" y="1960064"/>
            <a:ext cx="3575959" cy="1216649"/>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rotWithShape="1">
          <a:blip r:embed="rId6">
            <a:extLst>
              <a:ext uri="{BEBA8EAE-BF5A-486C-A8C5-ECC9F3942E4B}">
                <a14:imgProps xmlns:a14="http://schemas.microsoft.com/office/drawing/2010/main">
                  <a14:imgLayer r:embed="rId7">
                    <a14:imgEffect>
                      <a14:sharpenSoften amount="25000"/>
                    </a14:imgEffect>
                  </a14:imgLayer>
                </a14:imgProps>
              </a:ext>
            </a:extLst>
          </a:blip>
          <a:srcRect l="1016" r="1680"/>
          <a:stretch/>
        </p:blipFill>
        <p:spPr>
          <a:xfrm>
            <a:off x="5319847" y="4227425"/>
            <a:ext cx="4553934" cy="198874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780161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0985" y="365125"/>
            <a:ext cx="11136155" cy="849721"/>
          </a:xfrm>
        </p:spPr>
        <p:txBody>
          <a:bodyPr>
            <a:noAutofit/>
          </a:bodyPr>
          <a:lstStyle/>
          <a:p>
            <a:r>
              <a:rPr lang="en-US" sz="3600" dirty="0" smtClean="0"/>
              <a:t>Step 3. Create recipe </a:t>
            </a:r>
            <a:r>
              <a:rPr lang="en-US" sz="3600" dirty="0" smtClean="0"/>
              <a:t>basis entering </a:t>
            </a:r>
            <a:r>
              <a:rPr lang="en-US" sz="3600" dirty="0" smtClean="0"/>
              <a:t>minimum required data </a:t>
            </a:r>
            <a:endParaRPr lang="en-GB" sz="3600" dirty="0"/>
          </a:p>
        </p:txBody>
      </p:sp>
      <p:sp>
        <p:nvSpPr>
          <p:cNvPr id="3" name="Content Placeholder 2"/>
          <p:cNvSpPr>
            <a:spLocks noGrp="1"/>
          </p:cNvSpPr>
          <p:nvPr>
            <p:ph sz="half" idx="1"/>
          </p:nvPr>
        </p:nvSpPr>
        <p:spPr>
          <a:xfrm>
            <a:off x="305038" y="1214846"/>
            <a:ext cx="5318522" cy="4351338"/>
          </a:xfrm>
        </p:spPr>
        <p:txBody>
          <a:bodyPr>
            <a:normAutofit/>
          </a:bodyPr>
          <a:lstStyle/>
          <a:p>
            <a:r>
              <a:rPr lang="en-US" sz="1600" dirty="0" smtClean="0"/>
              <a:t>To start creating a new recipe click on Create recipe icon        in front of name ‘Original’.</a:t>
            </a:r>
          </a:p>
          <a:p>
            <a:endParaRPr lang="ru-RU" sz="1600" dirty="0" smtClean="0"/>
          </a:p>
          <a:p>
            <a:endParaRPr lang="ru-RU" sz="1600" dirty="0" smtClean="0"/>
          </a:p>
          <a:p>
            <a:pPr marL="0" indent="0">
              <a:buNone/>
            </a:pPr>
            <a:r>
              <a:rPr lang="en-US" sz="1600" dirty="0" smtClean="0"/>
              <a:t>                                                </a:t>
            </a:r>
          </a:p>
          <a:p>
            <a:pPr marL="0" indent="0">
              <a:buNone/>
            </a:pPr>
            <a:r>
              <a:rPr lang="en-US" sz="1600" dirty="0"/>
              <a:t> </a:t>
            </a:r>
            <a:r>
              <a:rPr lang="en-US" sz="1600" dirty="0" smtClean="0"/>
              <a:t>                                                 </a:t>
            </a:r>
          </a:p>
          <a:p>
            <a:pPr marL="0" indent="0">
              <a:buNone/>
            </a:pPr>
            <a:r>
              <a:rPr lang="en-US" sz="1600" dirty="0" smtClean="0"/>
              <a:t>           </a:t>
            </a:r>
          </a:p>
          <a:p>
            <a:pPr marL="0" indent="0">
              <a:buNone/>
            </a:pPr>
            <a:endParaRPr lang="en-US" sz="1600" dirty="0"/>
          </a:p>
          <a:p>
            <a:endParaRPr lang="en-US" sz="1600" dirty="0" smtClean="0"/>
          </a:p>
          <a:p>
            <a:r>
              <a:rPr lang="en-US" sz="1600" dirty="0" smtClean="0"/>
              <a:t>Expand </a:t>
            </a:r>
            <a:r>
              <a:rPr lang="en-US" sz="1600" dirty="0">
                <a:solidFill>
                  <a:srgbClr val="00B050"/>
                </a:solidFill>
              </a:rPr>
              <a:t>Recipe information</a:t>
            </a:r>
            <a:r>
              <a:rPr lang="en-US" sz="1600" dirty="0"/>
              <a:t> section and set </a:t>
            </a:r>
            <a:r>
              <a:rPr lang="en-US" sz="1600" b="1" dirty="0"/>
              <a:t>Short recipe name</a:t>
            </a:r>
          </a:p>
          <a:p>
            <a:pPr marL="0" indent="0">
              <a:buNone/>
            </a:pPr>
            <a:r>
              <a:rPr lang="en-US" sz="1600" dirty="0" smtClean="0"/>
              <a:t>                                       </a:t>
            </a:r>
            <a:endParaRPr lang="en-GB" sz="1600" dirty="0"/>
          </a:p>
        </p:txBody>
      </p:sp>
      <p:sp>
        <p:nvSpPr>
          <p:cNvPr id="6" name="Content Placeholder 5"/>
          <p:cNvSpPr>
            <a:spLocks noGrp="1"/>
          </p:cNvSpPr>
          <p:nvPr>
            <p:ph sz="half" idx="2"/>
          </p:nvPr>
        </p:nvSpPr>
        <p:spPr>
          <a:xfrm>
            <a:off x="6270172" y="1214846"/>
            <a:ext cx="5416968" cy="4962117"/>
          </a:xfrm>
        </p:spPr>
        <p:txBody>
          <a:bodyPr>
            <a:normAutofit/>
          </a:bodyPr>
          <a:lstStyle/>
          <a:p>
            <a:r>
              <a:rPr lang="en-US" sz="1600" smtClean="0"/>
              <a:t>Expand </a:t>
            </a:r>
            <a:r>
              <a:rPr lang="en-US" sz="1600" dirty="0" smtClean="0">
                <a:solidFill>
                  <a:srgbClr val="00B050"/>
                </a:solidFill>
              </a:rPr>
              <a:t>Ingredients and recipe description</a:t>
            </a:r>
            <a:r>
              <a:rPr lang="en-US" sz="1600" dirty="0" smtClean="0"/>
              <a:t> section and delete the empty ingredients group.</a:t>
            </a:r>
            <a:endParaRPr lang="en-US" sz="1200" b="1" dirty="0" smtClean="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r>
              <a:rPr lang="en-US" sz="1600" dirty="0" smtClean="0"/>
              <a:t>Press </a:t>
            </a:r>
            <a:r>
              <a:rPr lang="en-US" sz="1600" dirty="0" smtClean="0">
                <a:solidFill>
                  <a:srgbClr val="00B050"/>
                </a:solidFill>
              </a:rPr>
              <a:t>Save</a:t>
            </a:r>
            <a:r>
              <a:rPr lang="en-US" sz="1600" dirty="0" smtClean="0"/>
              <a:t> button.</a:t>
            </a:r>
          </a:p>
        </p:txBody>
      </p:sp>
      <p:pic>
        <p:nvPicPr>
          <p:cNvPr id="7" name="Picture 6"/>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5264690" y="1243018"/>
            <a:ext cx="309154" cy="264989"/>
          </a:xfrm>
          <a:prstGeom prst="rect">
            <a:avLst/>
          </a:prstGeom>
        </p:spPr>
      </p:pic>
      <p:pic>
        <p:nvPicPr>
          <p:cNvPr id="9" name="Picture 8"/>
          <p:cNvPicPr>
            <a:picLocks noChangeAspect="1"/>
          </p:cNvPicPr>
          <p:nvPr/>
        </p:nvPicPr>
        <p:blipFill rotWithShape="1">
          <a:blip r:embed="rId4">
            <a:extLst>
              <a:ext uri="{BEBA8EAE-BF5A-486C-A8C5-ECC9F3942E4B}">
                <a14:imgProps xmlns:a14="http://schemas.microsoft.com/office/drawing/2010/main">
                  <a14:imgLayer r:embed="rId5">
                    <a14:imgEffect>
                      <a14:sharpenSoften amount="25000"/>
                    </a14:imgEffect>
                  </a14:imgLayer>
                </a14:imgProps>
              </a:ext>
            </a:extLst>
          </a:blip>
          <a:srcRect l="701" r="1179"/>
          <a:stretch/>
        </p:blipFill>
        <p:spPr>
          <a:xfrm>
            <a:off x="305039" y="1701989"/>
            <a:ext cx="5318522" cy="2303264"/>
          </a:xfrm>
          <a:prstGeom prst="rect">
            <a:avLst/>
          </a:prstGeom>
          <a:ln>
            <a:noFill/>
          </a:ln>
          <a:effectLst>
            <a:outerShdw blurRad="292100" dist="139700" dir="2700000" algn="tl" rotWithShape="0">
              <a:srgbClr val="333333">
                <a:alpha val="65000"/>
              </a:srgbClr>
            </a:outerShdw>
          </a:effectLst>
        </p:spPr>
      </p:pic>
      <p:pic>
        <p:nvPicPr>
          <p:cNvPr id="11" name="Picture 10"/>
          <p:cNvPicPr>
            <a:picLocks noChangeAspect="1"/>
          </p:cNvPicPr>
          <p:nvPr/>
        </p:nvPicPr>
        <p:blipFill>
          <a:blip r:embed="rId6">
            <a:extLst>
              <a:ext uri="{BEBA8EAE-BF5A-486C-A8C5-ECC9F3942E4B}">
                <a14:imgProps xmlns:a14="http://schemas.microsoft.com/office/drawing/2010/main">
                  <a14:imgLayer r:embed="rId7">
                    <a14:imgEffect>
                      <a14:sharpenSoften amount="25000"/>
                    </a14:imgEffect>
                  </a14:imgLayer>
                </a14:imgProps>
              </a:ext>
            </a:extLst>
          </a:blip>
          <a:stretch>
            <a:fillRect/>
          </a:stretch>
        </p:blipFill>
        <p:spPr>
          <a:xfrm>
            <a:off x="1412343" y="4538928"/>
            <a:ext cx="2813492" cy="1888142"/>
          </a:xfrm>
          <a:prstGeom prst="rect">
            <a:avLst/>
          </a:prstGeom>
          <a:ln>
            <a:noFill/>
          </a:ln>
          <a:effectLst>
            <a:outerShdw blurRad="292100" dist="139700" dir="2700000" algn="tl" rotWithShape="0">
              <a:srgbClr val="333333">
                <a:alpha val="65000"/>
              </a:srgbClr>
            </a:outerShdw>
          </a:effectLst>
        </p:spPr>
      </p:pic>
      <p:pic>
        <p:nvPicPr>
          <p:cNvPr id="12" name="Picture 11"/>
          <p:cNvPicPr>
            <a:picLocks noChangeAspect="1"/>
          </p:cNvPicPr>
          <p:nvPr/>
        </p:nvPicPr>
        <p:blipFill rotWithShape="1">
          <a:blip r:embed="rId8">
            <a:extLst>
              <a:ext uri="{BEBA8EAE-BF5A-486C-A8C5-ECC9F3942E4B}">
                <a14:imgProps xmlns:a14="http://schemas.microsoft.com/office/drawing/2010/main">
                  <a14:imgLayer r:embed="rId9">
                    <a14:imgEffect>
                      <a14:sharpenSoften amount="25000"/>
                    </a14:imgEffect>
                  </a14:imgLayer>
                </a14:imgProps>
              </a:ext>
            </a:extLst>
          </a:blip>
          <a:srcRect l="2837" t="4487" r="4303" b="11851"/>
          <a:stretch/>
        </p:blipFill>
        <p:spPr>
          <a:xfrm>
            <a:off x="6270172" y="1900644"/>
            <a:ext cx="5511776" cy="308936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732958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2706"/>
          </a:xfrm>
        </p:spPr>
        <p:txBody>
          <a:bodyPr>
            <a:normAutofit/>
          </a:bodyPr>
          <a:lstStyle/>
          <a:p>
            <a:r>
              <a:rPr lang="en-US" sz="3600" dirty="0" smtClean="0"/>
              <a:t>Step 4. </a:t>
            </a:r>
            <a:r>
              <a:rPr lang="en-US" sz="3600" dirty="0" smtClean="0">
                <a:solidFill>
                  <a:srgbClr val="00B050"/>
                </a:solidFill>
              </a:rPr>
              <a:t>Recipe information</a:t>
            </a:r>
            <a:r>
              <a:rPr lang="en-US" sz="3600" dirty="0" smtClean="0"/>
              <a:t> section</a:t>
            </a:r>
            <a:endParaRPr lang="en-GB" sz="3600" dirty="0"/>
          </a:p>
        </p:txBody>
      </p:sp>
      <p:sp>
        <p:nvSpPr>
          <p:cNvPr id="3" name="Content Placeholder 2"/>
          <p:cNvSpPr>
            <a:spLocks noGrp="1"/>
          </p:cNvSpPr>
          <p:nvPr>
            <p:ph sz="half" idx="1"/>
          </p:nvPr>
        </p:nvSpPr>
        <p:spPr>
          <a:xfrm>
            <a:off x="650630" y="1230923"/>
            <a:ext cx="5498124" cy="4946040"/>
          </a:xfrm>
        </p:spPr>
        <p:txBody>
          <a:bodyPr>
            <a:normAutofit fontScale="92500" lnSpcReduction="10000"/>
          </a:bodyPr>
          <a:lstStyle/>
          <a:p>
            <a:pPr marL="0" indent="0">
              <a:buNone/>
            </a:pPr>
            <a:r>
              <a:rPr lang="en-US" sz="1600" dirty="0" smtClean="0"/>
              <a:t>Some fields could be skipped as they are not in use on Castello website. So, fill in the following fields (they are also not mandatory, and could be left empty) :</a:t>
            </a:r>
          </a:p>
          <a:p>
            <a:pPr marL="0" indent="0">
              <a:buNone/>
            </a:pPr>
            <a:endParaRPr lang="en-US" sz="1600" dirty="0" smtClean="0"/>
          </a:p>
          <a:p>
            <a:r>
              <a:rPr lang="en-US" sz="1600" i="1" dirty="0" smtClean="0"/>
              <a:t>Recipe type</a:t>
            </a:r>
            <a:r>
              <a:rPr lang="en-US" sz="1600" dirty="0" smtClean="0"/>
              <a:t> – Normal or Easy depending on total time preparation, but could be left Normal by default.</a:t>
            </a:r>
          </a:p>
          <a:p>
            <a:r>
              <a:rPr lang="en-US" sz="1600" i="1" dirty="0" smtClean="0"/>
              <a:t>Status</a:t>
            </a:r>
            <a:r>
              <a:rPr lang="en-US" sz="1600" dirty="0" smtClean="0"/>
              <a:t> – In progress by default and it should stay In progress until the recipe is ready to be shown on the website. When everything is done, the status should be changed to Finished.</a:t>
            </a:r>
          </a:p>
          <a:p>
            <a:r>
              <a:rPr lang="en-US" sz="1600" i="1" dirty="0" smtClean="0"/>
              <a:t>Short recipe name </a:t>
            </a:r>
            <a:r>
              <a:rPr lang="en-US" sz="1600" dirty="0" smtClean="0"/>
              <a:t>– is already filled out (in previous step).</a:t>
            </a:r>
          </a:p>
          <a:p>
            <a:r>
              <a:rPr lang="en-US" sz="1600" i="1" dirty="0" smtClean="0"/>
              <a:t>Alternative spellings</a:t>
            </a:r>
            <a:r>
              <a:rPr lang="en-US" sz="1600" dirty="0" smtClean="0"/>
              <a:t> – put the keywords by which the user could find the recipe using search on the website. Type the keyword and press ENTER, do so word by word.</a:t>
            </a:r>
          </a:p>
          <a:p>
            <a:r>
              <a:rPr lang="en-US" sz="1600" i="1" dirty="0" smtClean="0"/>
              <a:t>Appetizer text</a:t>
            </a:r>
            <a:r>
              <a:rPr lang="en-US" sz="1600" dirty="0" smtClean="0"/>
              <a:t> – shown on the recipe page as an intro to the recipe.</a:t>
            </a:r>
            <a:r>
              <a:rPr lang="en-US" sz="1600" i="1" dirty="0"/>
              <a:t> </a:t>
            </a:r>
            <a:endParaRPr lang="en-US" sz="1600" i="1" dirty="0" smtClean="0"/>
          </a:p>
          <a:p>
            <a:r>
              <a:rPr lang="en-US" sz="1600" i="1" dirty="0" smtClean="0"/>
              <a:t>Upload </a:t>
            </a:r>
            <a:r>
              <a:rPr lang="en-US" sz="1600" i="1" dirty="0"/>
              <a:t>image</a:t>
            </a:r>
            <a:r>
              <a:rPr lang="en-US" sz="1600" dirty="0"/>
              <a:t> – the image is represented on the recipe page and it can be specific for different markets. </a:t>
            </a:r>
          </a:p>
          <a:p>
            <a:r>
              <a:rPr lang="en-US" sz="1600" i="1" dirty="0"/>
              <a:t>Fallback recipe for images</a:t>
            </a:r>
            <a:r>
              <a:rPr lang="en-US" sz="1600" dirty="0"/>
              <a:t> – if the image is not uploaded, then editor can specify the recipe from where the image could be shown. By click in the field choose the fallback recipe.</a:t>
            </a:r>
          </a:p>
          <a:p>
            <a:endParaRPr lang="en-US" sz="1600" dirty="0" smtClean="0"/>
          </a:p>
        </p:txBody>
      </p:sp>
      <p:sp>
        <p:nvSpPr>
          <p:cNvPr id="10" name="Content Placeholder 9"/>
          <p:cNvSpPr>
            <a:spLocks noGrp="1"/>
          </p:cNvSpPr>
          <p:nvPr>
            <p:ph sz="half" idx="2"/>
          </p:nvPr>
        </p:nvSpPr>
        <p:spPr>
          <a:xfrm>
            <a:off x="6172200" y="1230923"/>
            <a:ext cx="5597434" cy="4946040"/>
          </a:xfrm>
        </p:spPr>
        <p:txBody>
          <a:bodyPr>
            <a:normAutofit fontScale="92500" lnSpcReduction="10000"/>
          </a:bodyPr>
          <a:lstStyle/>
          <a:p>
            <a:r>
              <a:rPr lang="en-US" sz="1600" i="1" dirty="0" smtClean="0"/>
              <a:t>Video </a:t>
            </a:r>
            <a:r>
              <a:rPr lang="en-US" sz="1600" i="1" dirty="0"/>
              <a:t>type</a:t>
            </a:r>
            <a:r>
              <a:rPr lang="en-US" sz="1600" dirty="0"/>
              <a:t> – None by default. If the video should be added please click </a:t>
            </a:r>
            <a:r>
              <a:rPr lang="en-US" sz="1600" dirty="0" err="1"/>
              <a:t>Youtube</a:t>
            </a:r>
            <a:r>
              <a:rPr lang="en-US" sz="1600" dirty="0"/>
              <a:t> and put the video ID to the appropriate field (</a:t>
            </a:r>
            <a:r>
              <a:rPr lang="en-US" sz="1600" dirty="0" err="1"/>
              <a:t>f.e</a:t>
            </a:r>
            <a:r>
              <a:rPr lang="en-US" sz="1600" dirty="0"/>
              <a:t>. if the full link is </a:t>
            </a:r>
            <a:r>
              <a:rPr lang="en-US" sz="1600" dirty="0">
                <a:hlinkClick r:id="rId2"/>
              </a:rPr>
              <a:t>https://www.youtube.com/watch?v=Z1ssscoMRi4</a:t>
            </a:r>
            <a:r>
              <a:rPr lang="en-US" sz="1600" dirty="0"/>
              <a:t> , then the video ID is </a:t>
            </a:r>
            <a:r>
              <a:rPr lang="en-US" sz="1600" i="1" dirty="0"/>
              <a:t>Z1ssscoMRi4</a:t>
            </a:r>
            <a:r>
              <a:rPr lang="en-US" sz="1600" dirty="0"/>
              <a:t>)</a:t>
            </a:r>
          </a:p>
          <a:p>
            <a:r>
              <a:rPr lang="en-US" sz="1700" dirty="0" smtClean="0"/>
              <a:t>Don’t forget to </a:t>
            </a:r>
            <a:r>
              <a:rPr lang="en-US" sz="1700" dirty="0" smtClean="0">
                <a:solidFill>
                  <a:srgbClr val="00B050"/>
                </a:solidFill>
              </a:rPr>
              <a:t>Save</a:t>
            </a:r>
            <a:r>
              <a:rPr lang="en-US" sz="1700" dirty="0" smtClean="0"/>
              <a:t> your changes.</a:t>
            </a:r>
            <a:endParaRPr lang="en-GB" sz="1700" dirty="0"/>
          </a:p>
        </p:txBody>
      </p:sp>
      <p:pic>
        <p:nvPicPr>
          <p:cNvPr id="11" name="Content Placeholder 8"/>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6246907" y="2439498"/>
            <a:ext cx="5659885" cy="386055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639017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2561"/>
          </a:xfrm>
        </p:spPr>
        <p:txBody>
          <a:bodyPr>
            <a:normAutofit/>
          </a:bodyPr>
          <a:lstStyle/>
          <a:p>
            <a:r>
              <a:rPr lang="en-US" sz="3600" dirty="0" smtClean="0"/>
              <a:t>Step 5. </a:t>
            </a:r>
            <a:r>
              <a:rPr lang="en-US" sz="3600" dirty="0" smtClean="0">
                <a:solidFill>
                  <a:srgbClr val="00B050"/>
                </a:solidFill>
              </a:rPr>
              <a:t>Categories </a:t>
            </a:r>
            <a:r>
              <a:rPr lang="en-US" sz="3600" dirty="0" smtClean="0"/>
              <a:t>section (Tagging)</a:t>
            </a:r>
            <a:endParaRPr lang="en-GB" sz="3600" dirty="0"/>
          </a:p>
        </p:txBody>
      </p:sp>
      <p:sp>
        <p:nvSpPr>
          <p:cNvPr id="7" name="Content Placeholder 6"/>
          <p:cNvSpPr>
            <a:spLocks noGrp="1"/>
          </p:cNvSpPr>
          <p:nvPr>
            <p:ph sz="half" idx="1"/>
          </p:nvPr>
        </p:nvSpPr>
        <p:spPr>
          <a:xfrm>
            <a:off x="838200" y="1182189"/>
            <a:ext cx="5181600" cy="4994774"/>
          </a:xfrm>
        </p:spPr>
        <p:txBody>
          <a:bodyPr>
            <a:normAutofit/>
          </a:bodyPr>
          <a:lstStyle/>
          <a:p>
            <a:endParaRPr lang="en-GB" sz="1600" dirty="0"/>
          </a:p>
        </p:txBody>
      </p:sp>
      <p:pic>
        <p:nvPicPr>
          <p:cNvPr id="9" name="Content Placeholder 8"/>
          <p:cNvPicPr>
            <a:picLocks noGrp="1" noChangeAspect="1"/>
          </p:cNvPicPr>
          <p:nvPr>
            <p:ph sz="half" idx="2"/>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6095999" y="1182188"/>
            <a:ext cx="5887188" cy="430421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74353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sz="half" idx="1"/>
          </p:nvPr>
        </p:nvSpPr>
        <p:spPr/>
        <p:txBody>
          <a:bodyPr/>
          <a:lstStyle/>
          <a:p>
            <a:endParaRPr lang="en-GB"/>
          </a:p>
        </p:txBody>
      </p:sp>
      <p:sp>
        <p:nvSpPr>
          <p:cNvPr id="4" name="Content Placeholder 3"/>
          <p:cNvSpPr>
            <a:spLocks noGrp="1"/>
          </p:cNvSpPr>
          <p:nvPr>
            <p:ph sz="half" idx="2"/>
          </p:nvPr>
        </p:nvSpPr>
        <p:spPr/>
        <p:txBody>
          <a:bodyPr/>
          <a:lstStyle/>
          <a:p>
            <a:endParaRPr lang="en-GB"/>
          </a:p>
        </p:txBody>
      </p:sp>
    </p:spTree>
    <p:extLst>
      <p:ext uri="{BB962C8B-B14F-4D97-AF65-F5344CB8AC3E}">
        <p14:creationId xmlns:p14="http://schemas.microsoft.com/office/powerpoint/2010/main" val="37906587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588</TotalTime>
  <Words>437</Words>
  <Application>Microsoft Office PowerPoint</Application>
  <PresentationFormat>Widescreen</PresentationFormat>
  <Paragraphs>51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Create a recipe from scratch</vt:lpstr>
      <vt:lpstr>Step 1. Login to RDB</vt:lpstr>
      <vt:lpstr>Step 2. Choose the Market, open Origins</vt:lpstr>
      <vt:lpstr>Step 3. Create recipe basis entering minimum required data </vt:lpstr>
      <vt:lpstr>Step 4. Recipe information section</vt:lpstr>
      <vt:lpstr>Step 5. Categories section (Tagging)</vt:lpstr>
      <vt:lpstr>PowerPoint Presentation</vt:lpstr>
    </vt:vector>
  </TitlesOfParts>
  <Company>Ciklum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Create a recipe from scratch</dc:title>
  <dc:creator>Mary Levchuk</dc:creator>
  <cp:lastModifiedBy>Mary Levchuk</cp:lastModifiedBy>
  <cp:revision>47</cp:revision>
  <dcterms:created xsi:type="dcterms:W3CDTF">2018-04-20T12:28:55Z</dcterms:created>
  <dcterms:modified xsi:type="dcterms:W3CDTF">2018-04-23T16:50:36Z</dcterms:modified>
</cp:coreProperties>
</file>