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1" r:id="rId11"/>
    <p:sldId id="267" r:id="rId12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" y="1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A83C-D26A-4FE4-A2CF-9D79C6FC3804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91BFF13-FA83-4605-919A-1C7B7AAA7F46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89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A83C-D26A-4FE4-A2CF-9D79C6FC3804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FF13-FA83-4605-919A-1C7B7AAA7F46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5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A83C-D26A-4FE4-A2CF-9D79C6FC3804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FF13-FA83-4605-919A-1C7B7AAA7F46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70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A83C-D26A-4FE4-A2CF-9D79C6FC3804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FF13-FA83-4605-919A-1C7B7AAA7F46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01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A83C-D26A-4FE4-A2CF-9D79C6FC3804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FF13-FA83-4605-919A-1C7B7AAA7F46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82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A83C-D26A-4FE4-A2CF-9D79C6FC3804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FF13-FA83-4605-919A-1C7B7AAA7F46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32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A83C-D26A-4FE4-A2CF-9D79C6FC3804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FF13-FA83-4605-919A-1C7B7AAA7F46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05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A83C-D26A-4FE4-A2CF-9D79C6FC3804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FF13-FA83-4605-919A-1C7B7AAA7F46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48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A83C-D26A-4FE4-A2CF-9D79C6FC3804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FF13-FA83-4605-919A-1C7B7AAA7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680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A83C-D26A-4FE4-A2CF-9D79C6FC3804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FF13-FA83-4605-919A-1C7B7AAA7F46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38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5F0A83C-D26A-4FE4-A2CF-9D79C6FC3804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FF13-FA83-4605-919A-1C7B7AAA7F46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21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B49EF43B-4430-401D-B510-D8BC2BE7C24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1216774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think-cell Slide" r:id="rId16" imgW="530" imgH="531" progId="TCLayout.ActiveDocument.1">
                  <p:embed/>
                </p:oleObj>
              </mc:Choice>
              <mc:Fallback>
                <p:oleObj name="think-cell Slide" r:id="rId16" imgW="530" imgH="5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7AD73C25-D5DD-4AA2-8E93-5F0C18F392B9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0" i="0" baseline="0" dirty="0">
              <a:latin typeface="Gill Sans MT" panose="020B0502020104020203" pitchFamily="34" charset="0"/>
              <a:ea typeface="+mj-ea"/>
              <a:cs typeface="+mj-cs"/>
              <a:sym typeface="Gill Sans MT" panose="020B05020201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0A83C-D26A-4FE4-A2CF-9D79C6FC3804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91BFF13-FA83-4605-919A-1C7B7AAA7F4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01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3.png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4.png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4.png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13ABB62-5B32-40AD-8EA6-022ADFC5D3C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120844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think-cell Slide" r:id="rId5" imgW="530" imgH="531" progId="TCLayout.ActiveDocument.1">
                  <p:embed/>
                </p:oleObj>
              </mc:Choice>
              <mc:Fallback>
                <p:oleObj name="think-cell Slide" r:id="rId5" imgW="530" imgH="5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5BC06EC3-42B7-499A-A9F0-983719E26E1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GB" sz="5900" dirty="0">
              <a:latin typeface="Gill Sans MT" panose="020B0502020104020203" pitchFamily="34" charset="0"/>
              <a:ea typeface="+mj-ea"/>
              <a:cs typeface="+mj-cs"/>
              <a:sym typeface="Gill Sans MT" panose="020B05020201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58FCC-D1C3-4443-92FF-288F59526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Building a Japanese restaurant in </a:t>
            </a:r>
            <a:r>
              <a:rPr lang="en-GB" dirty="0" err="1"/>
              <a:t>london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B212C-B61F-4056-A938-1760741F17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Mary </a:t>
            </a:r>
            <a:r>
              <a:rPr lang="en-GB" dirty="0" err="1"/>
              <a:t>mavrokapnidou</a:t>
            </a:r>
            <a:endParaRPr lang="en-GB" dirty="0"/>
          </a:p>
          <a:p>
            <a:r>
              <a:rPr lang="en-GB" dirty="0"/>
              <a:t>23/08/2020</a:t>
            </a:r>
          </a:p>
        </p:txBody>
      </p:sp>
    </p:spTree>
    <p:extLst>
      <p:ext uri="{BB962C8B-B14F-4D97-AF65-F5344CB8AC3E}">
        <p14:creationId xmlns:p14="http://schemas.microsoft.com/office/powerpoint/2010/main" val="2109028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FCBF1F5-9CA5-4DA7-8A46-AF2FD066874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739337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think-cell Slide" r:id="rId5" imgW="530" imgH="531" progId="TCLayout.ActiveDocument.1">
                  <p:embed/>
                </p:oleObj>
              </mc:Choice>
              <mc:Fallback>
                <p:oleObj name="think-cell Slide" r:id="rId5" imgW="530" imgH="53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FCBF1F5-9CA5-4DA7-8A46-AF2FD06687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7857B227-CFDC-4954-9708-7197E4B936F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GB" sz="3200" dirty="0">
              <a:latin typeface="Gill Sans MT" panose="020B0502020104020203" pitchFamily="34" charset="0"/>
              <a:ea typeface="+mj-ea"/>
              <a:cs typeface="+mj-cs"/>
              <a:sym typeface="Gill Sans MT" panose="020B05020201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B2AD8-70A0-4C4D-AC24-630A63F8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9CCC9-B743-4714-AF73-5EA136C0B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This information was used to trace the neighbourhoods with Japanese restaurants where it wouldn’t be commercially sensible to build a new one due to direct competition reasons. </a:t>
            </a:r>
          </a:p>
          <a:p>
            <a:r>
              <a:rPr lang="en-GB" dirty="0"/>
              <a:t>By observing the popular venue types of these </a:t>
            </a:r>
            <a:r>
              <a:rPr lang="en-GB" dirty="0" err="1"/>
              <a:t>neighborhoods</a:t>
            </a:r>
            <a:r>
              <a:rPr lang="en-GB" dirty="0"/>
              <a:t>, we confirmed that a successful Japanese restaurant is usually placed</a:t>
            </a:r>
          </a:p>
          <a:p>
            <a:pPr lvl="1"/>
            <a:r>
              <a:rPr lang="en-GB" dirty="0"/>
              <a:t>in relatively touristic regions (</a:t>
            </a:r>
            <a:r>
              <a:rPr lang="en-GB" dirty="0" err="1"/>
              <a:t>ie</a:t>
            </a:r>
            <a:r>
              <a:rPr lang="en-GB" dirty="0"/>
              <a:t>. where a hotel is located)</a:t>
            </a:r>
          </a:p>
          <a:p>
            <a:pPr lvl="1"/>
            <a:r>
              <a:rPr lang="en-GB" dirty="0"/>
              <a:t>in places with medium presence of popular restaurants (either one or two). </a:t>
            </a:r>
          </a:p>
          <a:p>
            <a:r>
              <a:rPr lang="en-GB" dirty="0"/>
              <a:t>These characteristics were used to filter the neighbourhoods without Japanese restaurants and leaded to our recommendation of </a:t>
            </a:r>
            <a:r>
              <a:rPr lang="en-GB" b="1" dirty="0"/>
              <a:t>Peckham and Penge </a:t>
            </a:r>
            <a:r>
              <a:rPr lang="en-GB" dirty="0"/>
              <a:t>as the best areas for investment.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58972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FCBF1F5-9CA5-4DA7-8A46-AF2FD066874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37443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think-cell Slide" r:id="rId5" imgW="530" imgH="531" progId="TCLayout.ActiveDocument.1">
                  <p:embed/>
                </p:oleObj>
              </mc:Choice>
              <mc:Fallback>
                <p:oleObj name="think-cell Slide" r:id="rId5" imgW="530" imgH="53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FCBF1F5-9CA5-4DA7-8A46-AF2FD06687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7857B227-CFDC-4954-9708-7197E4B936F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GB" sz="3200" dirty="0">
              <a:latin typeface="Gill Sans MT" panose="020B0502020104020203" pitchFamily="34" charset="0"/>
              <a:ea typeface="+mj-ea"/>
              <a:cs typeface="+mj-cs"/>
              <a:sym typeface="Gill Sans MT" panose="020B05020201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B2AD8-70A0-4C4D-AC24-630A63F83E5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03239" y="2672992"/>
            <a:ext cx="3380556" cy="1049337"/>
          </a:xfrm>
        </p:spPr>
        <p:txBody>
          <a:bodyPr/>
          <a:lstStyle/>
          <a:p>
            <a:r>
              <a:rPr lang="en-GB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179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FCBF1F5-9CA5-4DA7-8A46-AF2FD066874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7629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think-cell Slide" r:id="rId4" imgW="530" imgH="531" progId="TCLayout.ActiveDocument.1">
                  <p:embed/>
                </p:oleObj>
              </mc:Choice>
              <mc:Fallback>
                <p:oleObj name="think-cell Slide" r:id="rId4" imgW="530" imgH="5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24B2AD8-70A0-4C4D-AC24-630A63F8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9CCC9-B743-4714-AF73-5EA136C0B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London is a city where international cuisine very highly regarded as a means of entertainment and restaurants are very frequently visited by locals and tourists. </a:t>
            </a:r>
          </a:p>
          <a:p>
            <a:r>
              <a:rPr lang="en-US" dirty="0"/>
              <a:t>Londoners get more and more interested in sushi and Japanese culture in general, so the option to open a Japanese restaurant can prove to be very successful</a:t>
            </a:r>
          </a:p>
          <a:p>
            <a:pPr lvl="1"/>
            <a:r>
              <a:rPr lang="en-US" dirty="0"/>
              <a:t>….if location is chosen wisely!</a:t>
            </a:r>
          </a:p>
          <a:p>
            <a:r>
              <a:rPr lang="en-US" dirty="0"/>
              <a:t>In this project, due to our investors’ restrictions, we are focused in the growing area of South East London.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88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FCBF1F5-9CA5-4DA7-8A46-AF2FD066874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37674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think-cell Slide" r:id="rId5" imgW="530" imgH="531" progId="TCLayout.ActiveDocument.1">
                  <p:embed/>
                </p:oleObj>
              </mc:Choice>
              <mc:Fallback>
                <p:oleObj name="think-cell Slide" r:id="rId5" imgW="530" imgH="53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FCBF1F5-9CA5-4DA7-8A46-AF2FD06687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7857B227-CFDC-4954-9708-7197E4B936F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GB" sz="3200" dirty="0">
              <a:latin typeface="Gill Sans MT" panose="020B0502020104020203" pitchFamily="34" charset="0"/>
              <a:ea typeface="+mj-ea"/>
              <a:cs typeface="+mj-cs"/>
              <a:sym typeface="Gill Sans MT" panose="020B05020201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B2AD8-70A0-4C4D-AC24-630A63F8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9CCC9-B743-4714-AF73-5EA136C0B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GB" sz="2400" i="1" dirty="0"/>
              <a:t>Which neighbour in South East London is the most appropriate to open a Japanese restaurant?</a:t>
            </a:r>
          </a:p>
          <a:p>
            <a:pPr marL="0" lvl="0" indent="0">
              <a:buNone/>
            </a:pPr>
            <a:r>
              <a:rPr lang="en-GB" sz="1600" dirty="0"/>
              <a:t>Sub questions of our research:</a:t>
            </a:r>
          </a:p>
          <a:p>
            <a:pPr lvl="0"/>
            <a:r>
              <a:rPr lang="en-GB" sz="1600" dirty="0"/>
              <a:t>What are the areas that </a:t>
            </a:r>
            <a:r>
              <a:rPr lang="en-GB" sz="1600" b="1" dirty="0"/>
              <a:t>do not have a Japanese restaurant</a:t>
            </a:r>
            <a:r>
              <a:rPr lang="en-GB" sz="1600" dirty="0"/>
              <a:t>, so that there is not direct competition?</a:t>
            </a:r>
          </a:p>
          <a:p>
            <a:pPr lvl="0"/>
            <a:r>
              <a:rPr lang="en-GB" sz="1600" dirty="0"/>
              <a:t>What are the areas that </a:t>
            </a:r>
            <a:r>
              <a:rPr lang="en-GB" sz="1600" b="1" dirty="0"/>
              <a:t>do have not a lot of restaurants but have some</a:t>
            </a:r>
            <a:r>
              <a:rPr lang="en-GB" sz="1600" dirty="0"/>
              <a:t>, so that they offer some options for dining and attract customers?</a:t>
            </a:r>
          </a:p>
          <a:p>
            <a:pPr lvl="0"/>
            <a:r>
              <a:rPr lang="en-GB" sz="1600" dirty="0"/>
              <a:t>What are the areas where </a:t>
            </a:r>
            <a:r>
              <a:rPr lang="en-GB" sz="1600" b="1" dirty="0"/>
              <a:t>tourists usually stay</a:t>
            </a:r>
            <a:r>
              <a:rPr lang="en-GB" sz="1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95487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FCBF1F5-9CA5-4DA7-8A46-AF2FD066874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091618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think-cell Slide" r:id="rId5" imgW="530" imgH="531" progId="TCLayout.ActiveDocument.1">
                  <p:embed/>
                </p:oleObj>
              </mc:Choice>
              <mc:Fallback>
                <p:oleObj name="think-cell Slide" r:id="rId5" imgW="530" imgH="53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FCBF1F5-9CA5-4DA7-8A46-AF2FD06687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7857B227-CFDC-4954-9708-7197E4B936F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GB" sz="3200" dirty="0">
              <a:latin typeface="Gill Sans MT" panose="020B0502020104020203" pitchFamily="34" charset="0"/>
              <a:ea typeface="+mj-ea"/>
              <a:cs typeface="+mj-cs"/>
              <a:sym typeface="Gill Sans MT" panose="020B05020201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B2AD8-70A0-4C4D-AC24-630A63F8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9CCC9-B743-4714-AF73-5EA136C0B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520013" cy="345061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1600" dirty="0"/>
              <a:t>Data request</a:t>
            </a:r>
          </a:p>
          <a:p>
            <a:pPr lvl="0"/>
            <a:r>
              <a:rPr lang="en-GB" sz="1600" dirty="0"/>
              <a:t>Areas in </a:t>
            </a:r>
            <a:r>
              <a:rPr lang="en-GB" sz="1600" b="1" dirty="0"/>
              <a:t>South-East London </a:t>
            </a:r>
            <a:r>
              <a:rPr lang="en-GB" sz="1600" dirty="0"/>
              <a:t>(based on postcode)</a:t>
            </a:r>
          </a:p>
          <a:p>
            <a:pPr lvl="0"/>
            <a:r>
              <a:rPr lang="en-GB" sz="1600" dirty="0"/>
              <a:t>Areas with </a:t>
            </a:r>
            <a:r>
              <a:rPr lang="en-GB" sz="1600" b="1" dirty="0"/>
              <a:t>Japanese restaurants </a:t>
            </a:r>
            <a:r>
              <a:rPr lang="en-GB" sz="1600" dirty="0"/>
              <a:t>among their most visited places</a:t>
            </a:r>
          </a:p>
          <a:p>
            <a:pPr lvl="0"/>
            <a:r>
              <a:rPr lang="en-GB" sz="1600" dirty="0"/>
              <a:t>Areas where there are </a:t>
            </a:r>
            <a:r>
              <a:rPr lang="en-GB" sz="1600" b="1" dirty="0"/>
              <a:t>either one or two restaurant categories</a:t>
            </a:r>
            <a:r>
              <a:rPr lang="en-GB" sz="1600" dirty="0"/>
              <a:t> (no more, no less) among their most visited places</a:t>
            </a:r>
          </a:p>
          <a:p>
            <a:pPr lvl="0"/>
            <a:r>
              <a:rPr lang="en-GB" sz="1600" dirty="0"/>
              <a:t>Areas that have a </a:t>
            </a:r>
            <a:r>
              <a:rPr lang="en-GB" sz="1600" b="1" dirty="0"/>
              <a:t>hotel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A3F9D6-7F5C-4344-A91C-C923E6D5BAE5}"/>
              </a:ext>
            </a:extLst>
          </p:cNvPr>
          <p:cNvSpPr txBox="1">
            <a:spLocks/>
          </p:cNvSpPr>
          <p:nvPr/>
        </p:nvSpPr>
        <p:spPr>
          <a:xfrm>
            <a:off x="6534841" y="2015732"/>
            <a:ext cx="4520013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dirty="0"/>
              <a:t>Data sources</a:t>
            </a:r>
          </a:p>
          <a:p>
            <a:pPr lvl="0"/>
            <a:r>
              <a:rPr lang="en-GB" sz="1600" b="1" dirty="0"/>
              <a:t>Wikipedia</a:t>
            </a:r>
            <a:r>
              <a:rPr lang="en-GB" sz="1600" dirty="0"/>
              <a:t>, to identify London’s municipalities and the first digits of their postcode</a:t>
            </a:r>
          </a:p>
          <a:p>
            <a:pPr lvl="0"/>
            <a:r>
              <a:rPr lang="en-GB" sz="1600" dirty="0"/>
              <a:t>The </a:t>
            </a:r>
            <a:r>
              <a:rPr lang="en-GB" sz="1600" b="1" dirty="0"/>
              <a:t>library </a:t>
            </a:r>
            <a:r>
              <a:rPr lang="en-GB" sz="1600" b="1" dirty="0" err="1"/>
              <a:t>Geopy</a:t>
            </a:r>
            <a:r>
              <a:rPr lang="en-GB" sz="1600" b="1" dirty="0"/>
              <a:t>, function </a:t>
            </a:r>
            <a:r>
              <a:rPr lang="en-GB" sz="1600" b="1" dirty="0" err="1"/>
              <a:t>Nominatim</a:t>
            </a:r>
            <a:r>
              <a:rPr lang="en-GB" sz="1600" dirty="0"/>
              <a:t>, that will provide the latitude and longitude of a central point in each municipality</a:t>
            </a:r>
          </a:p>
          <a:p>
            <a:pPr lvl="0"/>
            <a:r>
              <a:rPr lang="en-GB" sz="1600" dirty="0"/>
              <a:t>The number of restaurants and their type and location in every neighbourhood will be obtained using </a:t>
            </a:r>
            <a:r>
              <a:rPr lang="en-GB" sz="1600" b="1" dirty="0"/>
              <a:t>Foursquare API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295304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FCBF1F5-9CA5-4DA7-8A46-AF2FD066874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912497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think-cell Slide" r:id="rId5" imgW="530" imgH="531" progId="TCLayout.ActiveDocument.1">
                  <p:embed/>
                </p:oleObj>
              </mc:Choice>
              <mc:Fallback>
                <p:oleObj name="think-cell Slide" r:id="rId5" imgW="530" imgH="53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FCBF1F5-9CA5-4DA7-8A46-AF2FD06687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7857B227-CFDC-4954-9708-7197E4B936F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GB" sz="3200" dirty="0">
              <a:latin typeface="Gill Sans MT" panose="020B0502020104020203" pitchFamily="34" charset="0"/>
              <a:ea typeface="+mj-ea"/>
              <a:cs typeface="+mj-cs"/>
              <a:sym typeface="Gill Sans MT" panose="020B05020201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B2AD8-70A0-4C4D-AC24-630A63F8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824C43F-36F2-453A-923F-C216F5DA563C}"/>
              </a:ext>
            </a:extLst>
          </p:cNvPr>
          <p:cNvSpPr txBox="1">
            <a:spLocks/>
          </p:cNvSpPr>
          <p:nvPr/>
        </p:nvSpPr>
        <p:spPr>
          <a:xfrm>
            <a:off x="1451578" y="2015732"/>
            <a:ext cx="4644421" cy="342150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GB" sz="1600" dirty="0"/>
              <a:t>We identified the neighbourhoods of South East London and trace their venues 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GB" sz="1600" dirty="0"/>
              <a:t>We count their comments on Foursquare and create a rank with the top 10 most popular venue categories per area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GB" sz="1600" dirty="0"/>
              <a:t>We identify the characteristics of the neighbourhoods where Japanese restaurants are high in ranking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GB" sz="1600" dirty="0"/>
              <a:t>We classify the neighbourhoods without Japanese restaurants and propose those with the characteristics found above as best areas for investment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GB" sz="16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GB" sz="16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C7FE6BB-9CD6-4DE7-8B90-DDBEF253F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261467" y="2064544"/>
            <a:ext cx="47815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8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FCBF1F5-9CA5-4DA7-8A46-AF2FD066874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624303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think-cell Slide" r:id="rId5" imgW="530" imgH="531" progId="TCLayout.ActiveDocument.1">
                  <p:embed/>
                </p:oleObj>
              </mc:Choice>
              <mc:Fallback>
                <p:oleObj name="think-cell Slide" r:id="rId5" imgW="530" imgH="53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FCBF1F5-9CA5-4DA7-8A46-AF2FD06687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7857B227-CFDC-4954-9708-7197E4B936F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GB" sz="2800" dirty="0">
              <a:latin typeface="Gill Sans MT" panose="020B0502020104020203" pitchFamily="34" charset="0"/>
              <a:ea typeface="+mj-ea"/>
              <a:cs typeface="+mj-cs"/>
              <a:sym typeface="Gill Sans MT" panose="020B05020201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B2AD8-70A0-4C4D-AC24-630A63F8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The </a:t>
            </a:r>
            <a:r>
              <a:rPr lang="en-GB" sz="2800" dirty="0" err="1"/>
              <a:t>neighborhoods</a:t>
            </a:r>
            <a:r>
              <a:rPr lang="en-GB" sz="2800" dirty="0"/>
              <a:t> where Japanese food is most popular are Deptford, new cross and </a:t>
            </a:r>
            <a:r>
              <a:rPr lang="en-GB" sz="2800" dirty="0" err="1"/>
              <a:t>westcombe</a:t>
            </a:r>
            <a:endParaRPr lang="en-GB" sz="28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824C43F-36F2-453A-923F-C216F5DA563C}"/>
              </a:ext>
            </a:extLst>
          </p:cNvPr>
          <p:cNvSpPr txBox="1">
            <a:spLocks/>
          </p:cNvSpPr>
          <p:nvPr/>
        </p:nvSpPr>
        <p:spPr>
          <a:xfrm>
            <a:off x="1451579" y="2015732"/>
            <a:ext cx="4995874" cy="6528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dirty="0"/>
              <a:t>We identified the neighbourhoods of South East London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92E8B0C9-81DE-451C-B589-D242302A1AC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0975" y="2016125"/>
          <a:ext cx="9603275" cy="363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795">
                  <a:extLst>
                    <a:ext uri="{9D8B030D-6E8A-4147-A177-3AD203B41FA5}">
                      <a16:colId xmlns:a16="http://schemas.microsoft.com/office/drawing/2014/main" val="1481368300"/>
                    </a:ext>
                  </a:extLst>
                </a:gridCol>
                <a:gridCol w="867248">
                  <a:extLst>
                    <a:ext uri="{9D8B030D-6E8A-4147-A177-3AD203B41FA5}">
                      <a16:colId xmlns:a16="http://schemas.microsoft.com/office/drawing/2014/main" val="1033901162"/>
                    </a:ext>
                  </a:extLst>
                </a:gridCol>
                <a:gridCol w="867248">
                  <a:extLst>
                    <a:ext uri="{9D8B030D-6E8A-4147-A177-3AD203B41FA5}">
                      <a16:colId xmlns:a16="http://schemas.microsoft.com/office/drawing/2014/main" val="2361850618"/>
                    </a:ext>
                  </a:extLst>
                </a:gridCol>
                <a:gridCol w="867248">
                  <a:extLst>
                    <a:ext uri="{9D8B030D-6E8A-4147-A177-3AD203B41FA5}">
                      <a16:colId xmlns:a16="http://schemas.microsoft.com/office/drawing/2014/main" val="500048188"/>
                    </a:ext>
                  </a:extLst>
                </a:gridCol>
                <a:gridCol w="867248">
                  <a:extLst>
                    <a:ext uri="{9D8B030D-6E8A-4147-A177-3AD203B41FA5}">
                      <a16:colId xmlns:a16="http://schemas.microsoft.com/office/drawing/2014/main" val="1847710970"/>
                    </a:ext>
                  </a:extLst>
                </a:gridCol>
                <a:gridCol w="867248">
                  <a:extLst>
                    <a:ext uri="{9D8B030D-6E8A-4147-A177-3AD203B41FA5}">
                      <a16:colId xmlns:a16="http://schemas.microsoft.com/office/drawing/2014/main" val="532805119"/>
                    </a:ext>
                  </a:extLst>
                </a:gridCol>
                <a:gridCol w="867248">
                  <a:extLst>
                    <a:ext uri="{9D8B030D-6E8A-4147-A177-3AD203B41FA5}">
                      <a16:colId xmlns:a16="http://schemas.microsoft.com/office/drawing/2014/main" val="2775570813"/>
                    </a:ext>
                  </a:extLst>
                </a:gridCol>
                <a:gridCol w="867248">
                  <a:extLst>
                    <a:ext uri="{9D8B030D-6E8A-4147-A177-3AD203B41FA5}">
                      <a16:colId xmlns:a16="http://schemas.microsoft.com/office/drawing/2014/main" val="892394666"/>
                    </a:ext>
                  </a:extLst>
                </a:gridCol>
                <a:gridCol w="867248">
                  <a:extLst>
                    <a:ext uri="{9D8B030D-6E8A-4147-A177-3AD203B41FA5}">
                      <a16:colId xmlns:a16="http://schemas.microsoft.com/office/drawing/2014/main" val="2869792971"/>
                    </a:ext>
                  </a:extLst>
                </a:gridCol>
                <a:gridCol w="867248">
                  <a:extLst>
                    <a:ext uri="{9D8B030D-6E8A-4147-A177-3AD203B41FA5}">
                      <a16:colId xmlns:a16="http://schemas.microsoft.com/office/drawing/2014/main" val="2578200238"/>
                    </a:ext>
                  </a:extLst>
                </a:gridCol>
                <a:gridCol w="867248">
                  <a:extLst>
                    <a:ext uri="{9D8B030D-6E8A-4147-A177-3AD203B41FA5}">
                      <a16:colId xmlns:a16="http://schemas.microsoft.com/office/drawing/2014/main" val="3220794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1" dirty="0">
                          <a:effectLst/>
                        </a:rPr>
                        <a:t>Location</a:t>
                      </a:r>
                    </a:p>
                    <a:p>
                      <a:endParaRPr lang="en-GB" dirty="0"/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dirty="0">
                          <a:effectLst/>
                        </a:rPr>
                        <a:t>1st Most Common Venue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dirty="0">
                          <a:effectLst/>
                        </a:rPr>
                        <a:t>2nd Most Common Venue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dirty="0">
                          <a:effectLst/>
                        </a:rPr>
                        <a:t>3rd Most Common Venue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dirty="0">
                          <a:effectLst/>
                        </a:rPr>
                        <a:t>4th Most Common Venue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dirty="0">
                          <a:effectLst/>
                        </a:rPr>
                        <a:t>5th Most Common Venue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dirty="0">
                          <a:effectLst/>
                        </a:rPr>
                        <a:t>6th Most Common Venue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dirty="0">
                          <a:effectLst/>
                        </a:rPr>
                        <a:t>7th Most Common Venue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dirty="0">
                          <a:effectLst/>
                        </a:rPr>
                        <a:t>8th Most Common Venue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dirty="0">
                          <a:effectLst/>
                        </a:rPr>
                        <a:t>9th Most Common Venue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dirty="0">
                          <a:effectLst/>
                        </a:rPr>
                        <a:t>10th Most Common Venue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58472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Catford, London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Supermarket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Grocery Store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Coffee Shop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Italian Restaurant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Train Station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Platform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Greek Restaurant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Theater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Shopping Mall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Sandwich Place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375188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Deptford, London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Coffee Shop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Pub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Gym / Fitness Center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Hotel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Bar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Grocery Store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Vietnamese Restaurant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Cocktail Bar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Athletics &amp; Sports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Japanese_Restaurant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3980208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East Dulwich, London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Café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Pub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Grocery Store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Indian Restaurant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Coffee Shop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Burger Joint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Ice Cream Shop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Gastropub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Indie Movie Theater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Bus Stop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2738522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Greenwich, London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Pub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Boat or Ferry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Burger Joint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History Museum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Pizza Place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Garden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Art Gallery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Market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Grocery Store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Pier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3788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Lambeth, London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Coffee Shop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Hotel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Bar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Café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Sandwich Place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Korean Restaurant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Beer Bar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Movie Theater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Event Space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Bakery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381547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Maze Hill, London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Grocery Store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Pub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Indian Restaurant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Fried Chicken Joint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English Restaurant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Scenic Lookout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Mediterranean Restaurant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South Indian Restaurant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Café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Recreation Center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4238298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New Cross, London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Coffee Shop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Café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Grocery Store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Pub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Gastropub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Cocktail Bar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Chinese Restaurant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Sandwich Place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Japanese_Restaurant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Lebanese Restaurant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7093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dirty="0" err="1">
                          <a:effectLst/>
                        </a:rPr>
                        <a:t>Westcombe</a:t>
                      </a:r>
                      <a:r>
                        <a:rPr lang="en-GB" sz="1000" dirty="0">
                          <a:effectLst/>
                        </a:rPr>
                        <a:t> Park, London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Fried Chicken Joint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Bus Stop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Doner Restaurant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Café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Train Station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Pub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Japanese_Restaurant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Park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Electronics Store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dirty="0">
                          <a:effectLst/>
                        </a:rPr>
                        <a:t>Eastern European Restaurant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77668493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532920C7-3D1A-41A5-8B45-67F306115F0A}"/>
              </a:ext>
            </a:extLst>
          </p:cNvPr>
          <p:cNvSpPr/>
          <p:nvPr/>
        </p:nvSpPr>
        <p:spPr>
          <a:xfrm>
            <a:off x="1239467" y="2910348"/>
            <a:ext cx="10151706" cy="3833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01A415-01F1-4088-A4FB-6929B5B3E204}"/>
              </a:ext>
            </a:extLst>
          </p:cNvPr>
          <p:cNvSpPr/>
          <p:nvPr/>
        </p:nvSpPr>
        <p:spPr>
          <a:xfrm>
            <a:off x="1264048" y="5176687"/>
            <a:ext cx="10151706" cy="4618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BDEF00-A931-4A9B-A28B-DD6063C2D481}"/>
              </a:ext>
            </a:extLst>
          </p:cNvPr>
          <p:cNvSpPr/>
          <p:nvPr/>
        </p:nvSpPr>
        <p:spPr>
          <a:xfrm>
            <a:off x="1273878" y="4763728"/>
            <a:ext cx="10151706" cy="3833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479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FCBF1F5-9CA5-4DA7-8A46-AF2FD066874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963642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think-cell Slide" r:id="rId5" imgW="530" imgH="531" progId="TCLayout.ActiveDocument.1">
                  <p:embed/>
                </p:oleObj>
              </mc:Choice>
              <mc:Fallback>
                <p:oleObj name="think-cell Slide" r:id="rId5" imgW="530" imgH="53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FCBF1F5-9CA5-4DA7-8A46-AF2FD06687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7857B227-CFDC-4954-9708-7197E4B936F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GB" sz="2800" dirty="0">
              <a:latin typeface="Gill Sans MT" panose="020B0502020104020203" pitchFamily="34" charset="0"/>
              <a:ea typeface="+mj-ea"/>
              <a:cs typeface="+mj-cs"/>
              <a:sym typeface="Gill Sans MT" panose="020B05020201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B2AD8-70A0-4C4D-AC24-630A63F8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We classify the neighbourhoods in clusters using </a:t>
            </a:r>
            <a:r>
              <a:rPr lang="en-GB" sz="2800" dirty="0" err="1"/>
              <a:t>kmeans</a:t>
            </a:r>
            <a:r>
              <a:rPr lang="en-GB" sz="2800" dirty="0"/>
              <a:t> method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FE824-27BE-48B8-971F-42E4AE0E2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749686" cy="3450613"/>
          </a:xfrm>
        </p:spPr>
        <p:txBody>
          <a:bodyPr>
            <a:normAutofit/>
          </a:bodyPr>
          <a:lstStyle/>
          <a:p>
            <a:r>
              <a:rPr lang="en-GB" sz="1600" dirty="0"/>
              <a:t>Looking at the clusters formulated, we observe that the characteristics that </a:t>
            </a:r>
            <a:r>
              <a:rPr lang="en-US" sz="1600" dirty="0"/>
              <a:t>favor the success of a Japanese restaurant exist mainly in clusters 1 &amp; 2</a:t>
            </a:r>
          </a:p>
          <a:p>
            <a:pPr lvl="1"/>
            <a:r>
              <a:rPr lang="en-US" sz="1600" dirty="0"/>
              <a:t>hotel existence</a:t>
            </a:r>
          </a:p>
          <a:p>
            <a:pPr lvl="1"/>
            <a:r>
              <a:rPr lang="en-US" sz="1600" dirty="0"/>
              <a:t>one/two popular restaurant categories</a:t>
            </a:r>
          </a:p>
          <a:p>
            <a:pPr lvl="1"/>
            <a:r>
              <a:rPr lang="en-US" sz="1600" dirty="0"/>
              <a:t>pubs, bars and coffee places nearby</a:t>
            </a:r>
          </a:p>
          <a:p>
            <a:r>
              <a:rPr lang="en-US" sz="1600" dirty="0"/>
              <a:t>As a result, we focus our attention in these clusters</a:t>
            </a:r>
            <a:endParaRPr lang="en-GB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7FDC50-558F-40B2-BE52-923D7A9076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2814" y="2015732"/>
            <a:ext cx="5744327" cy="336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70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FCBF1F5-9CA5-4DA7-8A46-AF2FD066874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751625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think-cell Slide" r:id="rId5" imgW="530" imgH="531" progId="TCLayout.ActiveDocument.1">
                  <p:embed/>
                </p:oleObj>
              </mc:Choice>
              <mc:Fallback>
                <p:oleObj name="think-cell Slide" r:id="rId5" imgW="530" imgH="53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FCBF1F5-9CA5-4DA7-8A46-AF2FD06687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7857B227-CFDC-4954-9708-7197E4B936F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GB" sz="2800" dirty="0">
              <a:latin typeface="Gill Sans MT" panose="020B0502020104020203" pitchFamily="34" charset="0"/>
              <a:ea typeface="+mj-ea"/>
              <a:cs typeface="+mj-cs"/>
              <a:sym typeface="Gill Sans MT" panose="020B05020201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B2AD8-70A0-4C4D-AC24-630A63F8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We classify the neighbourhoods in clusters using the </a:t>
            </a:r>
            <a:r>
              <a:rPr lang="en-GB" sz="2800" dirty="0" err="1"/>
              <a:t>kmeans</a:t>
            </a:r>
            <a:r>
              <a:rPr lang="en-GB" sz="2800" dirty="0"/>
              <a:t> method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FE824-27BE-48B8-971F-42E4AE0E2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749686" cy="3450613"/>
          </a:xfrm>
        </p:spPr>
        <p:txBody>
          <a:bodyPr>
            <a:normAutofit/>
          </a:bodyPr>
          <a:lstStyle/>
          <a:p>
            <a:r>
              <a:rPr lang="en-GB" sz="1600" dirty="0"/>
              <a:t>Looking at the clusters formulated, we observe that the characteristics that </a:t>
            </a:r>
            <a:r>
              <a:rPr lang="en-US" sz="1600" dirty="0"/>
              <a:t>favor the success of a Japanese restaurant exist mainly in clusters 1 &amp; 2</a:t>
            </a:r>
          </a:p>
          <a:p>
            <a:pPr lvl="1"/>
            <a:r>
              <a:rPr lang="en-US" sz="1600" dirty="0"/>
              <a:t>hotel existence</a:t>
            </a:r>
          </a:p>
          <a:p>
            <a:pPr lvl="1"/>
            <a:r>
              <a:rPr lang="en-US" sz="1600" dirty="0"/>
              <a:t>one/two popular restaurant categories</a:t>
            </a:r>
          </a:p>
          <a:p>
            <a:pPr lvl="1"/>
            <a:r>
              <a:rPr lang="en-US" sz="1600" dirty="0"/>
              <a:t>pubs, bars and coffee places nearby</a:t>
            </a:r>
          </a:p>
          <a:p>
            <a:r>
              <a:rPr lang="en-US" sz="1600" dirty="0"/>
              <a:t>As a result, we focus our attention in these clusters</a:t>
            </a:r>
            <a:endParaRPr lang="en-GB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7FDC50-558F-40B2-BE52-923D7A9076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2814" y="2015732"/>
            <a:ext cx="5744327" cy="336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91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FCBF1F5-9CA5-4DA7-8A46-AF2FD066874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207332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think-cell Slide" r:id="rId5" imgW="530" imgH="531" progId="TCLayout.ActiveDocument.1">
                  <p:embed/>
                </p:oleObj>
              </mc:Choice>
              <mc:Fallback>
                <p:oleObj name="think-cell Slide" r:id="rId5" imgW="530" imgH="53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FCBF1F5-9CA5-4DA7-8A46-AF2FD06687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7857B227-CFDC-4954-9708-7197E4B936F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GB" sz="2800" dirty="0">
              <a:latin typeface="Gill Sans MT" panose="020B0502020104020203" pitchFamily="34" charset="0"/>
              <a:ea typeface="+mj-ea"/>
              <a:cs typeface="+mj-cs"/>
              <a:sym typeface="Gill Sans MT" panose="020B05020201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B2AD8-70A0-4C4D-AC24-630A63F8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826021" cy="1049235"/>
          </a:xfrm>
        </p:spPr>
        <p:txBody>
          <a:bodyPr>
            <a:noAutofit/>
          </a:bodyPr>
          <a:lstStyle/>
          <a:p>
            <a:r>
              <a:rPr lang="en-GB" sz="2800" dirty="0"/>
              <a:t>We classify the neighbourhoods in clusters using the </a:t>
            </a:r>
            <a:r>
              <a:rPr lang="en-GB" sz="2800" dirty="0" err="1"/>
              <a:t>kmeans</a:t>
            </a:r>
            <a:r>
              <a:rPr lang="en-GB" sz="2800" dirty="0"/>
              <a:t> method to narrow down the options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FE824-27BE-48B8-971F-42E4AE0E2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2"/>
            <a:ext cx="3297403" cy="3450613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We will use the criterion 'Hotel existence' to define if a neighbourhood is good to create a Japanese restaurant. Checking the most common venues, the neighbourhoods with a hotel are:</a:t>
            </a:r>
          </a:p>
          <a:p>
            <a:pPr lvl="1"/>
            <a:r>
              <a:rPr lang="en-GB" dirty="0"/>
              <a:t>Bankside</a:t>
            </a:r>
          </a:p>
          <a:p>
            <a:pPr lvl="1"/>
            <a:r>
              <a:rPr lang="en-GB" dirty="0"/>
              <a:t>New </a:t>
            </a:r>
            <a:r>
              <a:rPr lang="en-GB" dirty="0" err="1"/>
              <a:t>Eitham</a:t>
            </a:r>
            <a:endParaRPr lang="en-GB" dirty="0"/>
          </a:p>
          <a:p>
            <a:pPr lvl="1"/>
            <a:r>
              <a:rPr lang="en-GB" dirty="0"/>
              <a:t>Peckham</a:t>
            </a:r>
          </a:p>
          <a:p>
            <a:pPr lvl="1"/>
            <a:r>
              <a:rPr lang="en-GB" dirty="0"/>
              <a:t>Penge</a:t>
            </a:r>
          </a:p>
          <a:p>
            <a:pPr lvl="1"/>
            <a:r>
              <a:rPr lang="en-GB" dirty="0" err="1"/>
              <a:t>Tulse_Hill</a:t>
            </a:r>
            <a:endParaRPr lang="en-GB" dirty="0"/>
          </a:p>
          <a:p>
            <a:r>
              <a:rPr lang="en-GB" dirty="0"/>
              <a:t>In these areas, the neighbourhoods that have either one or two restaurants (not more, not less) are Peckham and Penge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C6609D59-671F-4D3C-A4D5-F18D29EBE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934386"/>
              </p:ext>
            </p:extLst>
          </p:nvPr>
        </p:nvGraphicFramePr>
        <p:xfrm>
          <a:off x="4748981" y="2015732"/>
          <a:ext cx="6951403" cy="369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13">
                  <a:extLst>
                    <a:ext uri="{9D8B030D-6E8A-4147-A177-3AD203B41FA5}">
                      <a16:colId xmlns:a16="http://schemas.microsoft.com/office/drawing/2014/main" val="2358452480"/>
                    </a:ext>
                  </a:extLst>
                </a:gridCol>
                <a:gridCol w="615499">
                  <a:extLst>
                    <a:ext uri="{9D8B030D-6E8A-4147-A177-3AD203B41FA5}">
                      <a16:colId xmlns:a16="http://schemas.microsoft.com/office/drawing/2014/main" val="1588382141"/>
                    </a:ext>
                  </a:extLst>
                </a:gridCol>
                <a:gridCol w="615499">
                  <a:extLst>
                    <a:ext uri="{9D8B030D-6E8A-4147-A177-3AD203B41FA5}">
                      <a16:colId xmlns:a16="http://schemas.microsoft.com/office/drawing/2014/main" val="2436178941"/>
                    </a:ext>
                  </a:extLst>
                </a:gridCol>
                <a:gridCol w="615499">
                  <a:extLst>
                    <a:ext uri="{9D8B030D-6E8A-4147-A177-3AD203B41FA5}">
                      <a16:colId xmlns:a16="http://schemas.microsoft.com/office/drawing/2014/main" val="3256702039"/>
                    </a:ext>
                  </a:extLst>
                </a:gridCol>
                <a:gridCol w="615499">
                  <a:extLst>
                    <a:ext uri="{9D8B030D-6E8A-4147-A177-3AD203B41FA5}">
                      <a16:colId xmlns:a16="http://schemas.microsoft.com/office/drawing/2014/main" val="4200034480"/>
                    </a:ext>
                  </a:extLst>
                </a:gridCol>
                <a:gridCol w="615499">
                  <a:extLst>
                    <a:ext uri="{9D8B030D-6E8A-4147-A177-3AD203B41FA5}">
                      <a16:colId xmlns:a16="http://schemas.microsoft.com/office/drawing/2014/main" val="377122616"/>
                    </a:ext>
                  </a:extLst>
                </a:gridCol>
                <a:gridCol w="615499">
                  <a:extLst>
                    <a:ext uri="{9D8B030D-6E8A-4147-A177-3AD203B41FA5}">
                      <a16:colId xmlns:a16="http://schemas.microsoft.com/office/drawing/2014/main" val="229712145"/>
                    </a:ext>
                  </a:extLst>
                </a:gridCol>
                <a:gridCol w="615499">
                  <a:extLst>
                    <a:ext uri="{9D8B030D-6E8A-4147-A177-3AD203B41FA5}">
                      <a16:colId xmlns:a16="http://schemas.microsoft.com/office/drawing/2014/main" val="2952504153"/>
                    </a:ext>
                  </a:extLst>
                </a:gridCol>
                <a:gridCol w="615499">
                  <a:extLst>
                    <a:ext uri="{9D8B030D-6E8A-4147-A177-3AD203B41FA5}">
                      <a16:colId xmlns:a16="http://schemas.microsoft.com/office/drawing/2014/main" val="2263235935"/>
                    </a:ext>
                  </a:extLst>
                </a:gridCol>
                <a:gridCol w="615499">
                  <a:extLst>
                    <a:ext uri="{9D8B030D-6E8A-4147-A177-3AD203B41FA5}">
                      <a16:colId xmlns:a16="http://schemas.microsoft.com/office/drawing/2014/main" val="437762731"/>
                    </a:ext>
                  </a:extLst>
                </a:gridCol>
                <a:gridCol w="615499">
                  <a:extLst>
                    <a:ext uri="{9D8B030D-6E8A-4147-A177-3AD203B41FA5}">
                      <a16:colId xmlns:a16="http://schemas.microsoft.com/office/drawing/2014/main" val="4022090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1" dirty="0">
                          <a:effectLst/>
                        </a:rPr>
                        <a:t>Location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</a:rPr>
                        <a:t>1st</a:t>
                      </a:r>
                      <a:endParaRPr lang="en-GB" sz="1100" b="1" dirty="0">
                        <a:effectLst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</a:rPr>
                        <a:t>2nd</a:t>
                      </a:r>
                      <a:endParaRPr lang="en-GB" sz="1100" b="1" dirty="0">
                        <a:effectLst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</a:rPr>
                        <a:t>3th</a:t>
                      </a:r>
                      <a:endParaRPr lang="en-GB" sz="1100" b="1" dirty="0">
                        <a:effectLst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</a:rPr>
                        <a:t>4th</a:t>
                      </a:r>
                      <a:endParaRPr lang="en-GB" sz="1100" b="1" dirty="0">
                        <a:effectLst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</a:rPr>
                        <a:t>5th</a:t>
                      </a:r>
                      <a:endParaRPr lang="en-GB" sz="1100" b="1" dirty="0">
                        <a:effectLst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</a:rPr>
                        <a:t>6th</a:t>
                      </a:r>
                      <a:endParaRPr lang="en-GB" sz="1100" b="1" dirty="0">
                        <a:effectLst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</a:rPr>
                        <a:t>7th</a:t>
                      </a:r>
                      <a:endParaRPr lang="en-GB" sz="1100" b="1" dirty="0">
                        <a:effectLst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</a:rPr>
                        <a:t>8th</a:t>
                      </a:r>
                      <a:endParaRPr lang="en-GB" sz="1100" b="1" dirty="0">
                        <a:effectLst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</a:rPr>
                        <a:t>9th</a:t>
                      </a:r>
                      <a:endParaRPr lang="en-GB" sz="1100" b="1" dirty="0">
                        <a:effectLst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</a:rPr>
                        <a:t>10th</a:t>
                      </a:r>
                      <a:endParaRPr lang="en-GB" sz="1100" b="1" dirty="0">
                        <a:effectLst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5462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Bankside</a:t>
                      </a:r>
                      <a:endParaRPr lang="en-GB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Hotel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Gym / Fitness </a:t>
                      </a:r>
                      <a:r>
                        <a:rPr lang="en-GB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  <a:endParaRPr lang="en-GB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Italian Restaurant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 Shop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 Museum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Performing Arts Venue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Portuguese Restaurant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Grocery Store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Spanish Restaurant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290278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dirty="0">
                          <a:effectLst/>
                        </a:rPr>
                        <a:t>New Eltham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>
                          <a:effectLst/>
                        </a:rPr>
                        <a:t>Platform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>
                          <a:effectLst/>
                        </a:rPr>
                        <a:t>Greek Restaurant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>
                          <a:effectLst/>
                        </a:rPr>
                        <a:t>Kebab Restaurant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>
                          <a:effectLst/>
                        </a:rPr>
                        <a:t>Auto Garage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>
                          <a:effectLst/>
                        </a:rPr>
                        <a:t>Auto Dealership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>
                          <a:effectLst/>
                        </a:rPr>
                        <a:t>Bus Stop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>
                          <a:effectLst/>
                        </a:rPr>
                        <a:t>Hotel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>
                          <a:effectLst/>
                        </a:rPr>
                        <a:t>Grocery Store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>
                          <a:effectLst/>
                        </a:rPr>
                        <a:t>Bar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dirty="0">
                          <a:effectLst/>
                        </a:rPr>
                        <a:t>Falafel Restaurant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243859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dirty="0">
                          <a:effectLst/>
                        </a:rPr>
                        <a:t>Peckham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>
                          <a:effectLst/>
                        </a:rPr>
                        <a:t>Grocery Store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>
                          <a:effectLst/>
                        </a:rPr>
                        <a:t>Italian Restaurant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>
                          <a:effectLst/>
                        </a:rPr>
                        <a:t>Pharmacy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>
                          <a:effectLst/>
                        </a:rPr>
                        <a:t>Bus Stop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>
                          <a:effectLst/>
                        </a:rPr>
                        <a:t>Bar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>
                          <a:effectLst/>
                        </a:rPr>
                        <a:t>Supermarket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>
                          <a:effectLst/>
                        </a:rPr>
                        <a:t>Pub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>
                          <a:effectLst/>
                        </a:rPr>
                        <a:t>Cocktail Bar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>
                          <a:effectLst/>
                        </a:rPr>
                        <a:t>Indie Movie Theater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dirty="0">
                          <a:effectLst/>
                        </a:rPr>
                        <a:t>Hotel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2909671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dirty="0">
                          <a:effectLst/>
                        </a:rPr>
                        <a:t>Penge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>
                          <a:effectLst/>
                        </a:rPr>
                        <a:t>Pizza Place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>
                          <a:effectLst/>
                        </a:rPr>
                        <a:t>Pub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>
                          <a:effectLst/>
                        </a:rPr>
                        <a:t>Fast Food Restaurant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>
                          <a:effectLst/>
                        </a:rPr>
                        <a:t>Supermarket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>
                          <a:effectLst/>
                        </a:rPr>
                        <a:t>Garden Center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>
                          <a:effectLst/>
                        </a:rPr>
                        <a:t>Grocery Store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>
                          <a:effectLst/>
                        </a:rPr>
                        <a:t>Coffee Shop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>
                          <a:effectLst/>
                        </a:rPr>
                        <a:t>Hotel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>
                          <a:effectLst/>
                        </a:rPr>
                        <a:t>Café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dirty="0">
                          <a:effectLst/>
                        </a:rPr>
                        <a:t>Furniture / Home Store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511258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dirty="0" err="1">
                          <a:effectLst/>
                        </a:rPr>
                        <a:t>Tulse</a:t>
                      </a:r>
                      <a:r>
                        <a:rPr lang="en-GB" sz="1100" b="1" dirty="0">
                          <a:effectLst/>
                        </a:rPr>
                        <a:t> Hill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>
                          <a:effectLst/>
                        </a:rPr>
                        <a:t>Platform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>
                          <a:effectLst/>
                        </a:rPr>
                        <a:t>Coffee Shop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>
                          <a:effectLst/>
                        </a:rPr>
                        <a:t>Grocery Store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>
                          <a:effectLst/>
                        </a:rPr>
                        <a:t>Portuguese Restaurant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>
                          <a:effectLst/>
                        </a:rPr>
                        <a:t>Italian Restaurant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>
                          <a:effectLst/>
                        </a:rPr>
                        <a:t>Thai Restaurant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>
                          <a:effectLst/>
                        </a:rPr>
                        <a:t>Pub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>
                          <a:effectLst/>
                        </a:rPr>
                        <a:t>Indian Restaurant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>
                          <a:effectLst/>
                        </a:rPr>
                        <a:t>Train Station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dirty="0">
                          <a:effectLst/>
                        </a:rPr>
                        <a:t>Hotel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25667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6968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GH4uBbZHp_aZf9rr4xY0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GH4uBbZHp_aZf9rr4xY0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GH4uBbZHp_aZf9rr4xY0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GH4uBbZHp_aZf9rr4xY0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GH4uBbZHp_aZf9rr4xY0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GH4uBbZHp_aZf9rr4xY0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GH4uBbZHp_aZf9rr4xY0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GH4uBbZHp_aZf9rr4xY0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ErvaINTBpm4Ux_nw3rei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hjaUA3ka7ZOulvF7diA7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GH4uBbZHp_aZf9rr4xY0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1863</TotalTime>
  <Words>1004</Words>
  <Application>Microsoft Office PowerPoint</Application>
  <PresentationFormat>Widescreen</PresentationFormat>
  <Paragraphs>223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Gallery</vt:lpstr>
      <vt:lpstr>think-cell Slide</vt:lpstr>
      <vt:lpstr>Building a Japanese restaurant in london</vt:lpstr>
      <vt:lpstr>Background</vt:lpstr>
      <vt:lpstr>Problem statement</vt:lpstr>
      <vt:lpstr>Data</vt:lpstr>
      <vt:lpstr>Methodology</vt:lpstr>
      <vt:lpstr>The neighborhoods where Japanese food is most popular are Deptford, new cross and westcombe</vt:lpstr>
      <vt:lpstr>We classify the neighbourhoods in clusters using kmeans method</vt:lpstr>
      <vt:lpstr>We classify the neighbourhoods in clusters using the kmeans method</vt:lpstr>
      <vt:lpstr>We classify the neighbourhoods in clusters using the kmeans method to narrow down the options</vt:lpstr>
      <vt:lpstr>Conclusion and recommendations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Japanese restaurant in london</dc:title>
  <dc:creator>Mavrokapnidou, Mary</dc:creator>
  <cp:lastModifiedBy>Mavrokapnidou, Mary</cp:lastModifiedBy>
  <cp:revision>16</cp:revision>
  <dcterms:created xsi:type="dcterms:W3CDTF">2020-08-23T14:48:48Z</dcterms:created>
  <dcterms:modified xsi:type="dcterms:W3CDTF">2020-08-24T21:52:00Z</dcterms:modified>
</cp:coreProperties>
</file>