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2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2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type="body" idx="1"/>
          </p:nvPr>
        </p:nvSpPr>
        <p:spPr>
          <a:xfrm>
            <a:off x="609600" y="1577340"/>
            <a:ext cx="10972800" cy="266700"/>
          </a:xfrm>
        </p:spPr>
        <p:txBody>
          <a:bodyPr bIns="0" lIns="0" rIns="0" tIns="0"/>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1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4761" y="161270"/>
            <a:ext cx="1743075" cy="1333500"/>
            <a:chOff x="742950" y="1104900"/>
            <a:chExt cx="1743075" cy="1333500"/>
          </a:xfrm>
        </p:grpSpPr>
        <p:sp>
          <p:nvSpPr>
            <p:cNvPr id="104864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9" name="object 5"/>
          <p:cNvSpPr/>
          <p:nvPr/>
        </p:nvSpPr>
        <p:spPr>
          <a:xfrm>
            <a:off x="8320088" y="1076324"/>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0" name="object 6"/>
          <p:cNvSpPr/>
          <p:nvPr/>
        </p:nvSpPr>
        <p:spPr>
          <a:xfrm>
            <a:off x="1423986" y="5413392"/>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1" name="object 7"/>
          <p:cNvSpPr txBox="1">
            <a:spLocks noGrp="1"/>
          </p:cNvSpPr>
          <p:nvPr>
            <p:ph type="ctrTitle"/>
          </p:nvPr>
        </p:nvSpPr>
        <p:spPr>
          <a:xfrm>
            <a:off x="-828675" y="19665"/>
            <a:ext cx="9982200" cy="1807210"/>
          </a:xfrm>
          <a:prstGeom prst="rect"/>
        </p:spPr>
        <p:txBody>
          <a:bodyPr bIns="0" lIns="0" rIns="0" rtlCol="0" tIns="16510" vert="horz" wrap="square">
            <a:spAutoFit/>
          </a:bodyPr>
          <a:p>
            <a:pP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br>
              <a:rPr b="1" dirty="0" sz="400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3" name="TextBox 13"/>
          <p:cNvSpPr txBox="1"/>
          <p:nvPr/>
        </p:nvSpPr>
        <p:spPr>
          <a:xfrm>
            <a:off x="1376363" y="2297430"/>
            <a:ext cx="8610600" cy="2606040"/>
          </a:xfrm>
          <a:prstGeom prst="rect"/>
          <a:noFill/>
        </p:spPr>
        <p:txBody>
          <a:bodyPr rtlCol="0" wrap="square">
            <a:spAutoFit/>
          </a:bodyPr>
          <a:p>
            <a:r>
              <a:rPr sz="2800" lang="en-US"/>
              <a:t>STUDENT NAME:</a:t>
            </a:r>
            <a:r>
              <a:rPr sz="2800" lang="en-US"/>
              <a:t> </a:t>
            </a:r>
            <a:r>
              <a:rPr sz="2800" lang="en-US"/>
              <a:t>M</a:t>
            </a:r>
            <a:r>
              <a:rPr sz="2800" lang="en-US"/>
              <a:t>.</a:t>
            </a:r>
            <a:r>
              <a:rPr sz="2800" lang="en-US"/>
              <a:t> </a:t>
            </a:r>
            <a:r>
              <a:rPr sz="2800" lang="en-US"/>
              <a:t>M</a:t>
            </a:r>
            <a:r>
              <a:rPr sz="2800" lang="en-US"/>
              <a:t>A</a:t>
            </a:r>
            <a:r>
              <a:rPr sz="2800" lang="en-US"/>
              <a:t>R</a:t>
            </a:r>
            <a:r>
              <a:rPr sz="2800" lang="en-US"/>
              <a:t>Y</a:t>
            </a:r>
            <a:r>
              <a:rPr sz="2800" lang="en-US"/>
              <a:t> </a:t>
            </a:r>
            <a:r>
              <a:rPr sz="2800" lang="en-US"/>
              <a:t>P</a:t>
            </a:r>
            <a:r>
              <a:rPr sz="2800" lang="en-US"/>
              <a:t>R</a:t>
            </a:r>
            <a:r>
              <a:rPr sz="2800" lang="en-US"/>
              <a:t>I</a:t>
            </a:r>
            <a:r>
              <a:rPr sz="2800" lang="en-US"/>
              <a:t>Y</a:t>
            </a:r>
            <a:r>
              <a:rPr sz="2800" lang="en-US"/>
              <a:t>A</a:t>
            </a:r>
            <a:endParaRPr dirty="0" sz="3200" lang="en-US"/>
          </a:p>
          <a:p>
            <a:r>
              <a:rPr dirty="0" sz="2800" lang="en-US"/>
              <a:t>REGISTER NO:</a:t>
            </a:r>
            <a:r>
              <a:rPr dirty="0" sz="2800" lang="en-US"/>
              <a:t> </a:t>
            </a:r>
            <a:r>
              <a:rPr dirty="0" sz="2800" lang="en-US"/>
              <a:t>2</a:t>
            </a:r>
            <a:r>
              <a:rPr dirty="0" sz="2800" lang="en-US"/>
              <a:t>2</a:t>
            </a:r>
            <a:r>
              <a:rPr dirty="0" sz="2800" lang="en-US"/>
              <a:t>1</a:t>
            </a:r>
            <a:r>
              <a:rPr dirty="0" sz="2800" lang="en-US"/>
              <a:t>3</a:t>
            </a:r>
            <a:r>
              <a:rPr dirty="0" sz="2800" lang="en-US"/>
              <a:t>3</a:t>
            </a:r>
            <a:r>
              <a:rPr dirty="0" sz="2800" lang="en-US"/>
              <a:t>9</a:t>
            </a:r>
            <a:r>
              <a:rPr dirty="0" sz="2800" lang="en-US"/>
              <a:t>1</a:t>
            </a:r>
            <a:r>
              <a:rPr dirty="0" sz="2800" lang="en-US"/>
              <a:t>0</a:t>
            </a:r>
            <a:r>
              <a:rPr dirty="0" sz="2800" lang="en-US"/>
              <a:t>3</a:t>
            </a:r>
            <a:r>
              <a:rPr dirty="0" sz="2800" lang="en-US"/>
              <a:t>6</a:t>
            </a:r>
            <a:r>
              <a:rPr dirty="0" sz="2800" lang="en-US"/>
              <a:t>0</a:t>
            </a:r>
            <a:r>
              <a:rPr dirty="0" sz="2800" lang="en-US"/>
              <a:t>2</a:t>
            </a:r>
            <a:r>
              <a:rPr dirty="0" sz="2800" lang="en-US"/>
              <a:t>6</a:t>
            </a:r>
            <a:r>
              <a:rPr dirty="0" sz="2800" lang="en-US"/>
              <a:t> </a:t>
            </a:r>
            <a:r>
              <a:rPr dirty="0" sz="2800" lang="en-US"/>
              <a:t>46450B547C526C5A6234A5EADA383C98</a:t>
            </a:r>
            <a:r>
              <a:rPr dirty="0" sz="2800" lang="en-US"/>
              <a:t>.</a:t>
            </a:r>
            <a:endParaRPr altLang="en-US" sz="3200" lang="zh-CN"/>
          </a:p>
          <a:p>
            <a:r>
              <a:rPr dirty="0" sz="2800" lang="en-US"/>
              <a:t>DEPARTMENT:</a:t>
            </a:r>
            <a:r>
              <a:rPr dirty="0" sz="2800" lang="en-US"/>
              <a:t> </a:t>
            </a:r>
            <a:r>
              <a:rPr dirty="0" sz="2800" lang="en-US"/>
              <a:t>C</a:t>
            </a:r>
            <a:r>
              <a:rPr dirty="0" sz="2800" lang="en-US"/>
              <a:t>O</a:t>
            </a:r>
            <a:r>
              <a:rPr dirty="0" sz="2800" lang="en-US"/>
              <a:t>M</a:t>
            </a:r>
            <a:r>
              <a:rPr dirty="0" sz="2800" lang="en-US"/>
              <a:t>M</a:t>
            </a:r>
            <a:r>
              <a:rPr dirty="0" sz="2800" lang="en-US"/>
              <a:t>E</a:t>
            </a:r>
            <a:r>
              <a:rPr dirty="0" sz="2800" lang="en-US"/>
              <a:t>R</a:t>
            </a:r>
            <a:r>
              <a:rPr dirty="0" sz="2800" lang="en-US"/>
              <a:t>C</a:t>
            </a:r>
            <a:r>
              <a:rPr dirty="0" sz="2800" lang="en-US"/>
              <a:t>E</a:t>
            </a:r>
            <a:endParaRPr altLang="en-US" sz="3200" lang="zh-CN"/>
          </a:p>
          <a:p>
            <a:r>
              <a:rPr dirty="0" sz="2800" lang="en-US"/>
              <a:t>COLLEGE</a:t>
            </a:r>
            <a:r>
              <a:rPr dirty="0" sz="2800" lang="en-US"/>
              <a:t> </a:t>
            </a:r>
            <a:r>
              <a:rPr dirty="0" sz="2800" lang="en-US"/>
              <a:t>:</a:t>
            </a:r>
            <a:r>
              <a:rPr dirty="0" sz="2800" lang="en-US"/>
              <a:t> </a:t>
            </a:r>
            <a:r>
              <a:rPr dirty="0" sz="2800" lang="en-US"/>
              <a:t>Q</a:t>
            </a:r>
            <a:r>
              <a:rPr dirty="0" sz="2800" lang="en-US"/>
              <a:t>U</a:t>
            </a:r>
            <a:r>
              <a:rPr dirty="0" sz="2800" lang="en-US"/>
              <a:t>E</a:t>
            </a:r>
            <a:r>
              <a:rPr dirty="0" sz="2800" lang="en-US"/>
              <a:t>E</a:t>
            </a:r>
            <a:r>
              <a:rPr dirty="0" sz="2800" lang="en-US"/>
              <a:t>N</a:t>
            </a:r>
            <a:r>
              <a:rPr dirty="0" sz="2800" lang="en-US"/>
              <a:t> </a:t>
            </a:r>
            <a:r>
              <a:rPr dirty="0" sz="2800" lang="en-US"/>
              <a:t>M</a:t>
            </a:r>
            <a:r>
              <a:rPr dirty="0" sz="2800" lang="en-US"/>
              <a:t>A</a:t>
            </a:r>
            <a:r>
              <a:rPr dirty="0" sz="2800" lang="en-US"/>
              <a:t>RY'S</a:t>
            </a:r>
            <a:r>
              <a:rPr dirty="0" sz="2800" lang="en-US"/>
              <a:t> </a:t>
            </a:r>
            <a:r>
              <a:rPr dirty="0" sz="2800" lang="en-US"/>
              <a:t>COLLEGE</a:t>
            </a:r>
            <a:r>
              <a:rPr dirty="0" sz="2800" lang="en-US"/>
              <a:t> (</a:t>
            </a:r>
            <a:r>
              <a:rPr dirty="0" sz="2800" lang="en-US"/>
              <a:t>AUTONOMOUS</a:t>
            </a:r>
            <a:r>
              <a:rPr dirty="0" sz="2800" lang="en-US"/>
              <a:t>)</a:t>
            </a:r>
            <a:endParaRPr altLang="en-US" sz="3200" lang="zh-CN"/>
          </a:p>
          <a:p>
            <a:r>
              <a:rPr dirty="0" sz="2800" lang="en-US"/>
              <a:t>      </a:t>
            </a:r>
            <a:r>
              <a:rPr dirty="0" sz="2800" lang="en-US"/>
              <a:t>C</a:t>
            </a:r>
            <a:r>
              <a:rPr dirty="0" sz="2800" lang="en-US"/>
              <a:t>H</a:t>
            </a:r>
            <a:r>
              <a:rPr dirty="0" sz="2800" lang="en-US"/>
              <a:t>E</a:t>
            </a:r>
            <a:r>
              <a:rPr dirty="0" sz="2800" lang="en-US"/>
              <a:t>N</a:t>
            </a:r>
            <a:r>
              <a:rPr dirty="0" sz="2800" lang="en-US"/>
              <a:t>N</a:t>
            </a:r>
            <a:r>
              <a:rPr dirty="0" sz="2800" lang="en-US"/>
              <a:t>AI-04</a:t>
            </a:r>
            <a:r>
              <a:rPr dirty="0" sz="28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653588" y="-168860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
          <p:cNvSpPr txBox="1"/>
          <p:nvPr/>
        </p:nvSpPr>
        <p:spPr>
          <a:xfrm>
            <a:off x="2533649" y="2042283"/>
            <a:ext cx="5810791" cy="624840"/>
          </a:xfrm>
          <a:prstGeom prst="rect"/>
        </p:spPr>
        <p:txBody>
          <a:bodyPr rtlCol="0" wrap="square">
            <a:spAutoFit/>
          </a:bodyPr>
          <a:p>
            <a:r>
              <a:rPr b="1" sz="3600" lang="en-GB">
                <a:solidFill>
                  <a:srgbClr val="7030A0"/>
                </a:solidFill>
              </a:rPr>
              <a:t>PERFORMANCE LEVEL</a:t>
            </a:r>
            <a:endParaRPr b="1" sz="2800" lang="en-GB">
              <a:solidFill>
                <a:srgbClr val="7030A0"/>
              </a:solidFill>
            </a:endParaRPr>
          </a:p>
        </p:txBody>
      </p:sp>
      <p:sp>
        <p:nvSpPr>
          <p:cNvPr id="1048681" name=""/>
          <p:cNvSpPr txBox="1"/>
          <p:nvPr/>
        </p:nvSpPr>
        <p:spPr>
          <a:xfrm>
            <a:off x="2496306" y="3251200"/>
            <a:ext cx="6415781" cy="2021839"/>
          </a:xfrm>
          <a:prstGeom prst="rect"/>
        </p:spPr>
        <p:txBody>
          <a:bodyPr rtlCol="0" wrap="square">
            <a:spAutoFit/>
          </a:bodyPr>
          <a:p>
            <a:r>
              <a:rPr sz="3200" lang="en-GB">
                <a:solidFill>
                  <a:srgbClr val="000000"/>
                </a:solidFill>
              </a:rPr>
              <a:t>=IFS(Z2&gt;=5, "VERY HIGH",Z2 &gt;=4, "HIGH", Z2&gt;=3, "MED", "TRUE", "LOW")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11.xml><?xml version="1.0" encoding="UTF-8" standalone="yes"?>
<p:sld xmlns:a="http://schemas.openxmlformats.org/drawingml/2006/main" xmlns:r="http://schemas.openxmlformats.org/officeDocument/2006/relationships" xmlns:p="http://schemas.openxmlformats.org/presentationml/2006/main"><p:cSld><p:spTree><p:nvGrpSpPr><p:cNvPr id="43" name=""/><p:cNvGrpSpPr/><p:nvPr/></p:nvGrpSpPr><p:grpSpPr><a:xfrm><a:off x="0" y="0"/><a:ext cx="0" cy="0"/><a:chOff x="0" y="0"/><a:chExt cx="0" cy="0"/></a:xfrm></p:grpSpPr><p:sp><p:nvSpPr><p:cNvPr id="1048682" name="object 5"/><p:cNvSpPr/><p:nvPr/></p:nvSpPr><p:spPr><a:xfrm><a:off x="9353550" y="5895975"/><a:ext cx="180975" cy="180975"/></a:xfrm><a:custGeom><a:avLst/><a:ahLst/><a:rect l="l" t="t" r="r" b="b"/><a:pathLst><a:path w="180975" h="180975"><a:moveTo><a:pt x="180975" y="0"/></a:moveTo><a:lnTo><a:pt x="0" y="0"/></a:lnTo><a:lnTo><a:pt x="0" y="180975"/></a:lnTo><a:lnTo><a:pt x="180975" y="180975"/></a:lnTo><a:lnTo><a:pt x="180975" y="0"/></a:lnTo><a:close/></a:path></a:pathLst></a:custGeom><a:solidFill><a:srgbClr val="2D936B"/></a:solidFill></p:spPr><p:txBody><a:bodyPr bIns="0" lIns="0" rIns="0" rtlCol="0" tIns="0" wrap="square"/><a:p/></p:txBody></p:sp><p:pic><p:nvPicPr><p:cNvPr id="2097166" name="object 6"/><p:cNvPicPr><a:picLocks/></p:cNvPicPr><p:nvPr/></p:nvPicPr><p:blipFill><a:blip xmlns:r="http://schemas.openxmlformats.org/officeDocument/2006/relationships" r:embed="rId1" cstate="print"/><a:stretch><a:fillRect/></a:stretch></p:blipFill><p:spPr><a:xfrm><a:off x="1666875" y="6467475"/><a:ext cx="76200" cy="177800"/></a:xfrm><a:prstGeom prst="rect"/></p:spPr></p:pic><p:sp><p:nvSpPr><p:cNvPr id="1048683" name="object 9"/><p:cNvSpPr txBox="1"/><p:nvPr/></p:nvSpPr><p:spPr><a:xfrm><a:off x="11277218" y="6473337"/><a:ext cx="228600" cy="191770"/></a:xfrm><a:prstGeom prst="rect"/></p:spPr><p:txBody><a:bodyPr bIns="0" lIns="0" rIns="0" rtlCol="0" tIns="6985" vert="horz" wrap="square"><a:spAutoFit/></a:bodyPr><a:p><a:pPr marL="38100"><a:lnSpc><a:spcPct val="100000"/></a:lnSpc><a:spcBef><a:spcPts val="55"/></a:spcBef></a:pPr><a:fld id="{81D60167-4931-47E6-BA6A-407CBD079E47}" type="slidenum"><a:rPr dirty="0" sz="1100" spc="10"><a:solidFill><a:srgbClr val="2D936B"/></a:solidFill><a:latin typeface="Trebuchet MS"/><a:cs typeface="Trebuchet MS"/></a:rPr><a:t>11</a:t></a:fld><a:endParaRPr sz="1100"><a:latin typeface="Trebuchet MS"/><a:cs typeface="Trebuchet MS"/></a:endParaRPr></a:p></p:txBody></p:sp><p:sp><p:nvSpPr><p:cNvPr id="1048684" name="object 8"/><p:cNvSpPr txBox="1"/><p:nvPr/></p:nvSpPr><p:spPr><a:xfrm><a:off x="739775" y="291147"/><a:ext cx="4104796" cy="737236"/></a:xfrm><a:prstGeom prst="rect"/></p:spPr><p:txBody><a:bodyPr bIns="0" lIns="0" rIns="0" rtlCol="0" tIns="13335" vert="horz" wrap="square"><a:spAutoFit/></a:bodyPr><a:p><a:pPr marL="12700"><a:lnSpc><a:spcPct val="100000"/></a:lnSpc><a:spcBef><a:spcPts val="105"/></a:spcBef></a:pPr><a:r><a:rPr b="1" dirty="0" sz="4800" spc="15"><a:latin typeface="Trebuchet MS"/><a:cs typeface="Trebuchet MS"/></a:rPr><a:t>M</a:t></a:r><a:r><a:rPr b="1" dirty="0" sz="4800"><a:latin typeface="Trebuchet MS"/><a:cs typeface="Trebuchet MS"/></a:rPr><a:t>O</a:t></a:r><a:r><a:rPr b="1" dirty="0" sz="4800" spc="-15"><a:latin typeface="Trebuchet MS"/><a:cs typeface="Trebuchet MS"/></a:rPr><a:t>D</a:t></a:r><a:r><a:rPr b="1" dirty="0" sz="4800" spc="-35"><a:latin typeface="Trebuchet MS"/><a:cs typeface="Trebuchet MS"/></a:rPr><a:t>E</a:t></a:r><a:r><a:rPr b="1" dirty="0" sz="4800" spc="-30"><a:latin typeface="Trebuchet MS"/><a:cs typeface="Trebuchet MS"/></a:rPr><a:t>LL</a:t></a:r><a:r><a:rPr b="1" dirty="0" sz="4800" spc="-5"><a:latin typeface="Trebuchet MS"/><a:cs typeface="Trebuchet MS"/></a:rPr><a:t>I</a:t></a:r><a:r><a:rPr b="1" dirty="0" sz="4800" spc="30"><a:latin typeface="Trebuchet MS"/><a:cs typeface="Trebuchet MS"/></a:rPr><a:t>N</a:t></a:r><a:r><a:rPr b="1" dirty="0" sz="4800" spc="5"><a:latin typeface="Trebuchet MS"/><a:cs typeface="Trebuchet MS"/></a:rPr><a:t>G</a:t></a:r><a:endParaRPr dirty="0" sz="4800"><a:latin typeface="Trebuchet MS"/><a:cs typeface="Trebuchet MS"/></a:endParaRPr></a:p></p:txBody></p:sp><p:sp><p:nvSpPr><p:cNvPr id="1048685" name="object 3"/><p:cNvSpPr/><p:nvPr/></p:nvSpPr><p:spPr><a:xfrm><a:off x="10058400" y="525141"/><a:ext cx="457200" cy="457200"/></a:xfrm><a:custGeom><a:avLst/><a:ahLst/><a:rect l="l" t="t" r="r" b="b"/><a:pathLst><a:path w="457200" h="457200"><a:moveTo><a:pt x="457200" y="0"/></a:moveTo><a:lnTo><a:pt x="0" y="0"/></a:lnTo><a:lnTo><a:pt x="0" y="457200"/></a:lnTo><a:lnTo><a:pt x="457200" y="457200"/></a:lnTo><a:lnTo><a:pt x="457200" y="0"/></a:lnTo><a:close/></a:path></a:pathLst></a:custGeom><a:solidFill><a:srgbClr val="42AF51"/></a:solidFill></p:spPr><p:txBody><a:bodyPr bIns="0" lIns="0" rIns="0" rtlCol="0" tIns="0" wrap="square"/><a:p/></p:txBody></p:sp><p:sp><p:nvSpPr><p:cNvPr id="1048686" name=""/><p:cNvSpPr txBox="1"/><p:nvPr/></p:nvSpPr><p:spPr><a:xfrm><a:off x="2158373" y="1204117"/><a:ext cx="6415781" cy="1056640"/></a:xfrm><a:prstGeom prst="rect"/></p:spPr><p:txBody><a:bodyPr rtlCol="0" wrap="square"><a:spAutoFit/></a:bodyPr><a:p><a:r><a:rPr b="1" sz="3200" lang="en-GB"><a:solidFill><a:srgbClr val="002060"/></a:solidFill></a:rPr><a:t>DATA COLLECTION</a:t></a:r><a:endParaRPr b="1" sz="2800" lang="en-GB"><a:solidFill><a:srgbClr val="002060"/></a:solidFill></a:endParaRPr></a:p></p:txBody></p:sp><p:sp><p:nvSpPr><p:cNvPr id="1048687" name=""/><p:cNvSpPr txBox="1"/><p:nvPr/></p:nvSpPr><p:spPr><a:xfrm><a:off x="1942303" y="2080259"/><a:ext cx="5949074" cy="1348741"/></a:xfrm><a:prstGeom prst="rect"/></p:spPr><p:txBody><a:bodyPr rtlCol="0" wrap="square"><a:spAutoFit/></a:bodyPr><a:p><a:r><a:rPr sz="2800" lang="en-GB"><a:solidFill><a:srgbClr val="000000"/></a:solidFill></a:rPr><a:t>1.Naan muthalvan dashboard2. Download to system</a:t></a:r><a:endParaRPr sz="2800" lang="en-GB"><a:solidFill><a:srgbClr val="000000"/></a:solidFill></a:endParaRPr></a:p></p:txBody></p:sp><p:sp><p:nvSpPr><p:cNvPr id="1048688" name=""/><p:cNvSpPr txBox="1"/><p:nvPr/></p:nvSpPr><p:spPr><a:xfrm><a:off x="2630840" y="3173726"/><a:ext cx="4572000" cy="510540"/></a:xfrm><a:prstGeom prst="rect"/></p:spPr><p:txBody><a:bodyPr rtlCol="0" wrap="square"><a:spAutoFit/></a:bodyPr><a:p><a:r><a:rPr b="1" sz="2800" lang="en-GB"><a:solidFill><a:srgbClr val="002060"/></a:solidFill></a:rPr><a:t>FEATURE COLLECTION</a:t></a:r><a:endParaRPr b="1" sz="2800" lang="en-GB"><a:solidFill><a:srgbClr val="002060"/></a:solidFill></a:endParaRPr></a:p></p:txBody></p:sp><p:sp><p:nvSpPr><p:cNvPr id="1048689" name=""/><p:cNvSpPr txBox="1"/><p:nvPr/></p:nvSpPr><p:spPr><a:xfrm><a:off x="1435265" y="3982400"/><a:ext cx="7861997" cy="2186940"/></a:xfrm><a:prstGeom prst="rect"/></p:spPr><p:txBody><a:bodyPr rtlCol="0" wrap="square"><a:spAutoFit/></a:bodyPr><a:p><a:r><a:rPr sz="2800" lang="en-GB"><a:solidFill><a:srgbClr val="000000"/></a:solidFill></a:rPr><a:t>1.  Select only 9 features . Such as. *Employee id,*Name,*Employee data,*Employee type,*Employee classification,*Gender,*Performance score,*Current Employee rating,*Performance level, and identify saperately.</a:t></a:r><a:endParaRPr sz="2800" lang="en-GB"><a:solidFill><a:srgbClr val="000000"/></a:solidFill></a:endParaRPr></a:p></p:txBody></p:sp></p:spTree></p:cSld><p:clrMapOvr><a:masterClrMapping/></p:clrMapOvr><mc:AlternateContent xmlns:mc="http://schemas.openxmlformats.org/markup-compatibility/2006"><mc:Choice xmlns:p14="http://schemas.microsoft.com/office/powerpoint/2010/main" Requires="p14"><p:transition xmlns:p14="http://schemas.microsoft.com/office/powerpoint/2010/main" spd="slow" p14:dur="3400"><p14:reveal dir="l" thruBlk="0"/></p:transition></mc:Choice><mc:Fallback><p:transition spd="slow"><p:fade/></p:transition></mc:Fallback></mc:AlternateContent></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
          <p:cNvSpPr txBox="1"/>
          <p:nvPr/>
        </p:nvSpPr>
        <p:spPr>
          <a:xfrm>
            <a:off x="360113" y="454174"/>
            <a:ext cx="5735886" cy="624840"/>
          </a:xfrm>
          <a:prstGeom prst="rect"/>
        </p:spPr>
        <p:txBody>
          <a:bodyPr rtlCol="0" wrap="square">
            <a:spAutoFit/>
          </a:bodyPr>
          <a:p>
            <a:r>
              <a:rPr b="1" sz="3600" lang="en-GB">
                <a:solidFill>
                  <a:srgbClr val="002060"/>
                </a:solidFill>
              </a:rPr>
              <a:t>DATA CLEANING</a:t>
            </a:r>
            <a:endParaRPr b="1" sz="2800" lang="en-GB">
              <a:solidFill>
                <a:srgbClr val="002060"/>
              </a:solidFill>
            </a:endParaRPr>
          </a:p>
        </p:txBody>
      </p:sp>
      <p:sp>
        <p:nvSpPr>
          <p:cNvPr id="1048691" name=""/>
          <p:cNvSpPr txBox="1"/>
          <p:nvPr/>
        </p:nvSpPr>
        <p:spPr>
          <a:xfrm>
            <a:off x="360112" y="1524641"/>
            <a:ext cx="6726918" cy="1056640"/>
          </a:xfrm>
          <a:prstGeom prst="rect"/>
        </p:spPr>
        <p:txBody>
          <a:bodyPr rtlCol="0" wrap="square">
            <a:spAutoFit/>
          </a:bodyPr>
          <a:p>
            <a:r>
              <a:rPr sz="3200" lang="en-GB">
                <a:solidFill>
                  <a:srgbClr val="000000"/>
                </a:solidFill>
              </a:rPr>
              <a:t>1.Identify missing values
2. Flitering missing values</a:t>
            </a:r>
            <a:endParaRPr sz="2800" lang="en-GB">
              <a:solidFill>
                <a:srgbClr val="000000"/>
              </a:solidFill>
            </a:endParaRPr>
          </a:p>
        </p:txBody>
      </p:sp>
      <p:sp>
        <p:nvSpPr>
          <p:cNvPr id="1048692" name=""/>
          <p:cNvSpPr txBox="1"/>
          <p:nvPr/>
        </p:nvSpPr>
        <p:spPr>
          <a:xfrm>
            <a:off x="360113" y="4010886"/>
            <a:ext cx="5781981" cy="2021840"/>
          </a:xfrm>
          <a:prstGeom prst="rect"/>
        </p:spPr>
        <p:txBody>
          <a:bodyPr rtlCol="0" wrap="square">
            <a:spAutoFit/>
          </a:bodyPr>
          <a:p>
            <a:r>
              <a:rPr sz="3200" lang="en-GB">
                <a:solidFill>
                  <a:srgbClr val="000000"/>
                </a:solidFill>
              </a:rPr>
              <a:t>Performance leavel bases on two columns. There are.
1. Performance score
2. Current Employee rating</a:t>
            </a:r>
            <a:endParaRPr sz="2800" lang="en-GB">
              <a:solidFill>
                <a:srgbClr val="000000"/>
              </a:solidFill>
            </a:endParaRPr>
          </a:p>
        </p:txBody>
      </p:sp>
      <p:sp>
        <p:nvSpPr>
          <p:cNvPr id="1048693" name=""/>
          <p:cNvSpPr txBox="1"/>
          <p:nvPr/>
        </p:nvSpPr>
        <p:spPr>
          <a:xfrm>
            <a:off x="360112" y="3173730"/>
            <a:ext cx="4572000" cy="574039"/>
          </a:xfrm>
          <a:prstGeom prst="rect"/>
        </p:spPr>
        <p:txBody>
          <a:bodyPr rtlCol="0" wrap="square">
            <a:spAutoFit/>
          </a:bodyPr>
          <a:p>
            <a:r>
              <a:rPr b="1" sz="3200" lang="en-GB">
                <a:solidFill>
                  <a:srgbClr val="002060"/>
                </a:solidFill>
              </a:rPr>
              <a:t>PERFORMANCE LEVEL</a:t>
            </a:r>
            <a:endParaRPr b="1" sz="2800" lang="en-GB">
              <a:solidFill>
                <a:srgbClr val="002060"/>
              </a:solidFill>
            </a:endParaRPr>
          </a:p>
        </p:txBody>
      </p:sp>
      <p:sp>
        <p:nvSpPr>
          <p:cNvPr id="1048694" name=""/>
          <p:cNvSpPr txBox="1"/>
          <p:nvPr/>
        </p:nvSpPr>
        <p:spPr>
          <a:xfrm>
            <a:off x="6379772" y="511323"/>
            <a:ext cx="5159706" cy="574039"/>
          </a:xfrm>
          <a:prstGeom prst="rect"/>
        </p:spPr>
        <p:txBody>
          <a:bodyPr rtlCol="0" wrap="square">
            <a:spAutoFit/>
          </a:bodyPr>
          <a:p>
            <a:r>
              <a:rPr b="1" sz="3200" lang="en-GB">
                <a:solidFill>
                  <a:srgbClr val="002060"/>
                </a:solidFill>
              </a:rPr>
              <a:t>PIVOT TABLE</a:t>
            </a:r>
            <a:endParaRPr b="1" sz="2800" lang="en-GB">
              <a:solidFill>
                <a:srgbClr val="002060"/>
              </a:solidFill>
            </a:endParaRPr>
          </a:p>
        </p:txBody>
      </p:sp>
      <p:sp>
        <p:nvSpPr>
          <p:cNvPr id="1048695" name=""/>
          <p:cNvSpPr txBox="1"/>
          <p:nvPr/>
        </p:nvSpPr>
        <p:spPr>
          <a:xfrm>
            <a:off x="5672543" y="1405888"/>
            <a:ext cx="5557271" cy="1767841"/>
          </a:xfrm>
          <a:prstGeom prst="rect"/>
        </p:spPr>
        <p:txBody>
          <a:bodyPr rtlCol="0" wrap="square">
            <a:spAutoFit/>
          </a:bodyPr>
          <a:p>
            <a:r>
              <a:rPr sz="2800" lang="en-GB">
                <a:solidFill>
                  <a:srgbClr val="000000"/>
                </a:solidFill>
              </a:rPr>
              <a:t>Pivot table helps  to create chart, diagram easily. It included rows, coloum, flitering,etc.
</a:t>
            </a:r>
            <a:endParaRPr sz="2800" lang="en-GB">
              <a:solidFill>
                <a:srgbClr val="000000"/>
              </a:solidFill>
            </a:endParaRPr>
          </a:p>
        </p:txBody>
      </p:sp>
      <p:sp>
        <p:nvSpPr>
          <p:cNvPr id="1048696" name=""/>
          <p:cNvSpPr txBox="1"/>
          <p:nvPr/>
        </p:nvSpPr>
        <p:spPr>
          <a:xfrm>
            <a:off x="6379772" y="3429000"/>
            <a:ext cx="4572000" cy="574039"/>
          </a:xfrm>
          <a:prstGeom prst="rect"/>
        </p:spPr>
        <p:txBody>
          <a:bodyPr rtlCol="0" wrap="square">
            <a:spAutoFit/>
          </a:bodyPr>
          <a:p>
            <a:r>
              <a:rPr b="1" sz="3200" lang="en-GB">
                <a:solidFill>
                  <a:srgbClr val="002060"/>
                </a:solidFill>
              </a:rPr>
              <a:t>VISUALISATION</a:t>
            </a:r>
            <a:endParaRPr b="1" sz="2800" lang="en-GB">
              <a:solidFill>
                <a:srgbClr val="002060"/>
              </a:solidFill>
            </a:endParaRPr>
          </a:p>
        </p:txBody>
      </p:sp>
      <p:sp>
        <p:nvSpPr>
          <p:cNvPr id="1048697" name=""/>
          <p:cNvSpPr txBox="1"/>
          <p:nvPr/>
        </p:nvSpPr>
        <p:spPr>
          <a:xfrm>
            <a:off x="6095999" y="4556986"/>
            <a:ext cx="5274942" cy="1056640"/>
          </a:xfrm>
          <a:prstGeom prst="rect"/>
        </p:spPr>
        <p:txBody>
          <a:bodyPr rtlCol="0" wrap="square">
            <a:spAutoFit/>
          </a:bodyPr>
          <a:p>
            <a:r>
              <a:rPr sz="3200" lang="en-GB">
                <a:solidFill>
                  <a:srgbClr val="000000"/>
                </a:solidFill>
              </a:rPr>
              <a:t>Visualization refers to final results of the analysis.</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8" name="object 3"/>
          <p:cNvSpPr/>
          <p:nvPr/>
        </p:nvSpPr>
        <p:spPr>
          <a:xfrm>
            <a:off x="9077325" y="815042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7864876" y="-135480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271340" y="385443"/>
            <a:ext cx="340511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703" name=""/>
          <p:cNvSpPr txBox="1"/>
          <p:nvPr/>
        </p:nvSpPr>
        <p:spPr>
          <a:xfrm>
            <a:off x="1973897" y="1272539"/>
            <a:ext cx="8040613" cy="1158240"/>
          </a:xfrm>
          <a:prstGeom prst="rect"/>
        </p:spPr>
        <p:txBody>
          <a:bodyPr rtlCol="0" wrap="square">
            <a:spAutoFit/>
          </a:bodyPr>
          <a:p>
            <a:r>
              <a:rPr b="1" sz="3600" lang="en-GB">
                <a:solidFill>
                  <a:srgbClr val="002060"/>
                </a:solidFill>
              </a:rPr>
              <a:t>ALL EMPLOYEE PERFORMANCE ANALYSIS</a:t>
            </a:r>
            <a:endParaRPr b="1" sz="2800" lang="en-GB">
              <a:solidFill>
                <a:srgbClr val="002060"/>
              </a:solidFill>
            </a:endParaRPr>
          </a:p>
        </p:txBody>
      </p:sp>
      <p:pic>
        <p:nvPicPr>
          <p:cNvPr id="2097168" name=""/>
          <p:cNvPicPr>
            <a:picLocks/>
          </p:cNvPicPr>
          <p:nvPr/>
        </p:nvPicPr>
        <p:blipFill>
          <a:blip xmlns:r="http://schemas.openxmlformats.org/officeDocument/2006/relationships" r:embed="rId2"/>
          <a:stretch>
            <a:fillRect/>
          </a:stretch>
        </p:blipFill>
        <p:spPr>
          <a:xfrm rot="0">
            <a:off x="928129" y="1846579"/>
            <a:ext cx="9086381" cy="552498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5" name=""/>
          <p:cNvSpPr txBox="1"/>
          <p:nvPr/>
        </p:nvSpPr>
        <p:spPr>
          <a:xfrm>
            <a:off x="963664" y="1714564"/>
            <a:ext cx="8242276" cy="4892039"/>
          </a:xfrm>
          <a:prstGeom prst="rect"/>
        </p:spPr>
        <p:txBody>
          <a:bodyPr rtlCol="0" wrap="square">
            <a:spAutoFit/>
          </a:bodyPr>
          <a:p>
            <a:r>
              <a:rPr sz="3600" lang="en-GB">
                <a:solidFill>
                  <a:srgbClr val="000000"/>
                </a:solidFill>
              </a:rPr>
              <a:t>Employee Performance Analysis is a crucial tool for organizations to evaluate and enhance individual and team performance, driving business growth and success. By providing actionable insights, it enables data-driven decisions, improves employee engagement, and fosters a culture of continuous improvement."</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26" name=""/>
          <p:cNvSpPr>
            <a:spLocks noGrp="1"/>
          </p:cNvSpPr>
          <p:nvPr>
            <p:ph type="ctrTitle"/>
          </p:nvPr>
        </p:nvSpPr>
        <p:spPr>
          <a:xfrm>
            <a:off x="4693645" y="2451100"/>
            <a:ext cx="9534508" cy="977900"/>
          </a:xfrm>
        </p:spPr>
        <p:txBody>
          <a:bodyPr/>
          <a:p>
            <a:r>
              <a:rPr b="1" sz="6600" lang="en-US">
                <a:solidFill>
                  <a:srgbClr val="000000"/>
                </a:solidFill>
              </a:rPr>
              <a:t>T</a:t>
            </a:r>
            <a:r>
              <a:rPr b="1" sz="6600" lang="en-US">
                <a:solidFill>
                  <a:srgbClr val="000000"/>
                </a:solidFill>
              </a:rPr>
              <a:t>H</a:t>
            </a:r>
            <a:r>
              <a:rPr b="1" sz="6600" lang="en-US">
                <a:solidFill>
                  <a:srgbClr val="000000"/>
                </a:solidFill>
              </a:rPr>
              <a:t>A</a:t>
            </a:r>
            <a:r>
              <a:rPr b="1" sz="6600" lang="en-US">
                <a:solidFill>
                  <a:srgbClr val="000000"/>
                </a:solidFill>
              </a:rPr>
              <a:t>N</a:t>
            </a:r>
            <a:r>
              <a:rPr b="1" sz="6600" lang="en-US">
                <a:solidFill>
                  <a:srgbClr val="000000"/>
                </a:solidFill>
              </a:rPr>
              <a:t>K</a:t>
            </a:r>
            <a:r>
              <a:rPr b="1" sz="6600" lang="en-US">
                <a:solidFill>
                  <a:srgbClr val="000000"/>
                </a:solidFill>
              </a:rPr>
              <a:t> </a:t>
            </a:r>
            <a:r>
              <a:rPr b="1" sz="6600" lang="en-US">
                <a:solidFill>
                  <a:srgbClr val="000000"/>
                </a:solidFill>
              </a:rPr>
              <a:t>Y</a:t>
            </a:r>
            <a:r>
              <a:rPr b="1" sz="6600" lang="en-US">
                <a:solidFill>
                  <a:srgbClr val="000000"/>
                </a:solidFill>
              </a:rPr>
              <a:t>O</a:t>
            </a:r>
            <a:r>
              <a:rPr b="1" sz="6600" lang="en-US">
                <a:solidFill>
                  <a:srgbClr val="000000"/>
                </a:solidFill>
              </a:rPr>
              <a:t>U</a:t>
            </a:r>
            <a:endParaRPr b="1" lang="en-GB">
              <a:solidFill>
                <a:srgbClr val="000000"/>
              </a:solidFill>
            </a:endParaRPr>
          </a:p>
        </p:txBody>
      </p:sp>
      <p:pic>
        <p:nvPicPr>
          <p:cNvPr id="2097170" name="object 6"/>
          <p:cNvPicPr>
            <a:picLocks/>
          </p:cNvPicPr>
          <p:nvPr/>
        </p:nvPicPr>
        <p:blipFill>
          <a:blip xmlns:r="http://schemas.openxmlformats.org/officeDocument/2006/relationships" r:embed="rId1" cstate="print"/>
          <a:stretch>
            <a:fillRect/>
          </a:stretch>
        </p:blipFill>
        <p:spPr>
          <a:xfrm>
            <a:off x="66675" y="1390074"/>
            <a:ext cx="3903593" cy="54107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dir="l" isContent="0" isInverted="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4" y="445388"/>
            <a:ext cx="335967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dir="l" isContent="0" isInverted="1"/>
      </p:transition>
    </mc:Choice>
    <mc:Fallback>
      <p:transition spd="slow">
        <p:fade/>
      </p:transition>
    </mc:Fallback>
  </mc:AlternateContent>
</p:sld>
</file>

<file path=ppt/slides/slide4.xml><?xml version="1.0" encoding="UTF-8" standalone="yes"?>
<p:sld xmlns:a="http://schemas.openxmlformats.org/drawingml/2006/main" xmlns:r="http://schemas.openxmlformats.org/officeDocument/2006/relationships" xmlns:p="http://schemas.openxmlformats.org/presentationml/2006/main"><p:cSld><p:spTree><p:nvGrpSpPr><p:cNvPr id="26" name=""/><p:cNvGrpSpPr/><p:nvPr/></p:nvGrpSpPr><p:grpSpPr><a:xfrm><a:off x="0" y="0"/><a:ext cx="0" cy="0"/><a:chOff x="0" y="0"/><a:chExt cx="0" cy="0"/></a:xfrm></p:grpSpPr><p:grpSp><p:nvGrpSpPr><p:cNvPr id="27" name="object 2"/><p:cNvGrpSpPr/><p:nvPr/></p:nvGrpSpPr><p:grpSpPr><a:xfrm><a:off x="7991475" y="2933700"/><a:ext cx="2762250" cy="2302188"/><a:chOff x="7991475" y="2933700"/><a:chExt cx="2762250" cy="3257550"/></a:xfrm></p:grpSpPr><p:sp><p:nvSpPr><p:cNvPr id="1048612" name="object 3"/><p:cNvSpPr/><p:nvPr/></p:nvSpPr><p:spPr><a:xfrm><a:off x="9353550" y="5362575"/><a:ext cx="457200" cy="457200"/></a:xfrm><a:custGeom><a:avLst/><a:ahLst/><a:rect l="l" t="t" r="r" b="b"/><a:pathLst><a:path w="457200" h="457200"><a:moveTo><a:pt x="457200" y="0"/></a:moveTo><a:lnTo><a:pt x="0" y="0"/></a:lnTo><a:lnTo><a:pt x="0" y="457200"/></a:lnTo><a:lnTo><a:pt x="457200" y="457200"/></a:lnTo><a:lnTo><a:pt x="457200" y="0"/></a:lnTo><a:close/></a:path></a:pathLst></a:custGeom><a:solidFill><a:srgbClr val="42AF51"/></a:solidFill></p:spPr><p:txBody><a:bodyPr bIns="0" lIns="0" rIns="0" rtlCol="0" tIns="0" wrap="square"/><a:p/></p:txBody></p:sp><p:sp><p:nvSpPr><p:cNvPr id="1048613" name="object 4"/><p:cNvSpPr/><p:nvPr/></p:nvSpPr><p:spPr><a:xfrm><a:off x="9353550" y="5895975"/><a:ext cx="180975" cy="180975"/></a:xfrm><a:custGeom><a:avLst/><a:ahLst/><a:rect l="l" t="t" r="r" b="b"/><a:pathLst><a:path w="180975" h="180975"><a:moveTo><a:pt x="180975" y="0"/></a:moveTo><a:lnTo><a:pt x="0" y="0"/></a:lnTo><a:lnTo><a:pt x="0" y="180975"/></a:lnTo><a:lnTo><a:pt x="180975" y="180975"/></a:lnTo><a:lnTo><a:pt x="180975" y="0"/></a:lnTo><a:close/></a:path></a:pathLst></a:custGeom><a:solidFill><a:srgbClr val="2D936B"/></a:solidFill></p:spPr><p:txBody><a:bodyPr bIns="0" lIns="0" rIns="0" rtlCol="0" tIns="0" wrap="square"/><a:p/></p:txBody></p:sp><p:pic><p:nvPicPr><p:cNvPr id="2097155" name="object 5"/><p:cNvPicPr><a:picLocks/></p:cNvPicPr><p:nvPr/></p:nvPicPr><p:blipFill><a:blip xmlns:r="http://schemas.openxmlformats.org/officeDocument/2006/relationships" r:embed="rId1" cstate="print"/><a:stretch><a:fillRect/></a:stretch></p:blipFill><p:spPr><a:xfrm><a:off x="7991475" y="2933700"/><a:ext cx="2762250" cy="3257550"/></a:xfrm><a:prstGeom prst="rect"/></p:spPr></p:pic></p:grpSp><p:sp><p:nvSpPr><p:cNvPr id="1048614" name="object 6"/><p:cNvSpPr/><p:nvPr/></p:nvSpPr><p:spPr><a:xfrm><a:off x="9039225" y="-3006544"/><a:ext cx="314325" cy="323850"/></a:xfrm><a:custGeom><a:avLst/><a:ahLst/><a:rect l="l" t="t" r="r" b="b"/><a:pathLst><a:path w="314325" h="323850"><a:moveTo><a:pt x="314325" y="0"/></a:moveTo><a:lnTo><a:pt x="0" y="0"/></a:lnTo><a:lnTo><a:pt x="0" y="323850"/></a:lnTo><a:lnTo><a:pt x="314325" y="323850"/></a:lnTo><a:lnTo><a:pt x="314325" y="0"/></a:lnTo><a:close/></a:path></a:pathLst></a:custGeom><a:solidFill><a:srgbClr val="2D83C3"/></a:solidFill></p:spPr><p:txBody><a:bodyPr bIns="0" lIns="0" rIns="0" rtlCol="0" tIns="0" wrap="square"/><a:p/></p:txBody></p:sp><p:sp><p:nvSpPr><p:cNvPr id="1048615" name="object 7"/><p:cNvSpPr txBox="1"><a:spLocks noGrp="1"/></p:cNvSpPr><p:nvPr><p:ph type="title"/></p:nvPr></p:nvSpPr><p:spPr><a:xfrm><a:off x="834072" y="575055"/><a:ext cx="5636895" cy="638810"/></a:xfrm><a:prstGeom prst="rect"/></p:spPr><p:txBody><a:bodyPr bIns="0" lIns="0" rIns="0" rtlCol="0" tIns="16510" vert="horz" wrap="square"><a:spAutoFit/></a:bodyPr><a:p><a:pPr marL="12700"><a:lnSpc><a:spcPct val="100000"/></a:lnSpc><a:spcBef><a:spcPts val="130"/></a:spcBef><a:tabLst><a:tab algn="l" pos="2727960"/></a:tabLst></a:pPr><a:r><a:rPr dirty="0" sz="4250" spc="-20"/><a:t>P</a:t></a:r><a:r><a:rPr dirty="0" sz="4250" spc="15"/><a:t>ROB</a:t></a:r><a:r><a:rPr dirty="0" sz="4250" spc="55"/><a:t>L</a:t></a:r><a:r><a:rPr dirty="0" sz="4250" spc="-20"/><a:t>E</a:t></a:r><a:r><a:rPr dirty="0" sz="4250" spc="20"/><a:t>M</a:t></a:r><a:r><a:rPr dirty="0" sz="4250"/><a:t>	</a:t></a:r><a:r><a:rPr dirty="0" sz="4250" spc="10"/><a:t>S</a:t></a:r><a:r><a:rPr dirty="0" sz="4250" spc="-370"/><a:t>T</a:t></a:r><a:r><a:rPr dirty="0" sz="4250" spc="-375"/><a:t>A</a:t></a:r><a:r><a:rPr dirty="0" sz="4250" spc="15"/><a:t>T</a:t></a:r><a:r><a:rPr dirty="0" sz="4250" spc="-10"/><a:t>E</a:t></a:r><a:r><a:rPr dirty="0" sz="4250" spc="-20"/><a:t>ME</a:t></a:r><a:r><a:rPr dirty="0" sz="4250" spc="10"/><a:t>T</a:t></a:r><a:endParaRPr sz="4250"/></a:p></p:txBody></p:sp><p:pic><p:nvPicPr><p:cNvPr id="2097156" name="object 8"/><p:cNvPicPr><a:picLocks/></p:cNvPicPr><p:nvPr/></p:nvPicPr><p:blipFill><a:blip xmlns:r="http://schemas.openxmlformats.org/officeDocument/2006/relationships" r:embed="rId2" cstate="print"/><a:stretch><a:fillRect/></a:stretch></p:blipFill><p:spPr><a:xfrm><a:off x="676275" y="6467475"/><a:ext cx="2143125" cy="200025"/></a:xfrm><a:prstGeom prst="rect"/></p:spPr></p:pic><p:sp><p:nvSpPr><p:cNvPr id="1048616" name="object 10"/><p:cNvSpPr txBox="1"><a:spLocks noGrp="1"/></p:cNvSpPr><p:nvPr><p:ph type="sldNum" sz="quarter" idx="7"/></p:nvPr></p:nvSpPr><p:spPr><a:prstGeom prst="rect"/></p:spPr><p:txBody><a:bodyPr bIns="0" lIns="0" rIns="0" rtlCol="0" tIns="6985" vert="horz" wrap="square"><a:spAutoFit/></a:bodyPr><a:p><a:pPr marL="38100"><a:lnSpc><a:spcPct val="100000"/></a:lnSpc><a:spcBef><a:spcPts val="55"/></a:spcBef></a:pPr><a:fld id="{81D60167-4931-47E6-BA6A-407CBD079E47}" type="slidenum"><a:rPr dirty="0" spc="10"/><a:t>4</a:t></a:fld><a:endParaRPr dirty="0" spc="10"/></a:p></p:txBody></p:sp><p:sp><p:nvSpPr><p:cNvPr id="1048617" name=""/><p:cNvSpPr txBox="1"/><p:nvPr/></p:nvSpPr><p:spPr><a:xfrm><a:off x="519304" y="1457959"/><a:ext cx="7291578" cy="5400040"/></a:xfrm><a:prstGeom prst="rect"/></p:spPr><p:txBody><a:bodyPr rtlCol="0" wrap="square"><a:spAutoFit/></a:bodyPr><a:p><a:r><a:rPr sz="3200" lang="en-GB"><a:solidFill><a:srgbClr val="000000"/></a:solidFill></a:rPr><a:t>1. Inaccurate assessments of employee strengths and weaknesses2. Inefficient allocation of training and development resources3.Limited visibility into team and department performance4. Difficulty identifying high-potential employees for growth opportunities- Inadequate data-driven decision making for promotions, bonuses, and termination.  </a:t></a:r><a:endParaRPr sz="2800" lang="en-GB"><a:solidFill><a:srgbClr val="000000"/></a:solidFill></a:endParaRPr></a:p></p:txBody></p:sp></p:spTree></p:cSld><p:clrMapOvr><a:masterClrMapping/></p:clrMapOvr><mc:AlternateContent xmlns:mc="http://schemas.openxmlformats.org/markup-compatibility/2006"><mc:Choice xmlns:p14="http://schemas.microsoft.com/office/powerpoint/2010/main" Requires="p14"><p:transition xmlns:p14="http://schemas.microsoft.com/office/powerpoint/2010/main" spd="slow" p14:dur="1000"><p:comb dir="horz"/></p:transition></mc:Choice><mc:Fallback><p:transition spd="slow"><p:fade/></p:transition></mc:Fallback></mc:AlternateContent></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7" name="object 6"/>
          <p:cNvSpPr/>
          <p:nvPr/>
        </p:nvSpPr>
        <p:spPr>
          <a:xfrm>
            <a:off x="10425112" y="-321948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8" name="object 7"/>
          <p:cNvSpPr txBox="1">
            <a:spLocks noGrp="1"/>
          </p:cNvSpPr>
          <p:nvPr>
            <p:ph type="title"/>
          </p:nvPr>
        </p:nvSpPr>
        <p:spPr>
          <a:xfrm>
            <a:off x="1117252" y="294393"/>
            <a:ext cx="5735984"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0"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41" name=""/>
          <p:cNvSpPr txBox="1"/>
          <p:nvPr/>
        </p:nvSpPr>
        <p:spPr>
          <a:xfrm>
            <a:off x="676275" y="1457961"/>
            <a:ext cx="7787092" cy="5400039"/>
          </a:xfrm>
          <a:prstGeom prst="rect"/>
        </p:spPr>
        <p:txBody>
          <a:bodyPr rtlCol="0" wrap="square">
            <a:spAutoFit/>
          </a:bodyPr>
          <a:p>
            <a:r>
              <a:rPr sz="3200" lang="en-GB">
                <a:solidFill>
                  <a:srgbClr val="000000"/>
                </a:solidFill>
              </a:rPr>
              <a:t>The Employee Performance Analysis and Development System aims to design and implement a comprehensive, data-driven solution to evaluate, develop, and retain top talent within the organization. This project will leverage advanced analytics, machine learning, and HR best practices to provide actionable insights, improve employee engagement, and drive business outcome.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10275441" y="-383520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9777260" y="-376853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49" y="1007424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1164194" y="193895"/>
            <a:ext cx="8189355" cy="549910"/>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270572" y="939482"/>
            <a:ext cx="9821013" cy="8295639"/>
          </a:xfrm>
          <a:prstGeom prst="rect"/>
        </p:spPr>
        <p:txBody>
          <a:bodyPr rtlCol="0" wrap="square">
            <a:spAutoFit/>
          </a:bodyPr>
          <a:p>
            <a:r>
              <a:rPr sz="3200" lang="en-GB">
                <a:solidFill>
                  <a:srgbClr val="000000"/>
                </a:solidFill>
              </a:rPr>
              <a:t>1. Employees: Receive feedback, set goals, and track progress.
2. Managers Evaluate:  performance, provide feedback, and develop team members.
3. HR Professionals: Administer performance management processes, analyze data, and recommend improvements.
4. Leadership :  Make data-driven decisions on talent development, succession planning, and organizational strategy.
5. Training and Development Teams Identify:  skill gaps and create targeted training programs.
6. Talent Acquisition Teams: Inform hiring decisions with insights on high-performing profiles.
7. Business Unit Heads: Align employee performance with departmental objectives and goals.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7.xml><?xml version="1.0" encoding="UTF-8" standalone="yes"?>
<p:sld xmlns:a="http://schemas.openxmlformats.org/drawingml/2006/main" xmlns:r="http://schemas.openxmlformats.org/officeDocument/2006/relationships" xmlns:p="http://schemas.openxmlformats.org/presentationml/2006/main"><p:cSld><p:spTree><p:nvGrpSpPr><p:cNvPr id="39" name=""/><p:cNvGrpSpPr/><p:nvPr/></p:nvGrpSpPr><p:grpSpPr><a:xfrm><a:off x="0" y="0"/><a:ext cx="0" cy="0"/><a:chOff x="0" y="0"/><a:chExt cx="0" cy="0"/></a:xfrm></p:grpSpPr><p:pic><p:nvPicPr><p:cNvPr id="2097163" name="object 2"/><p:cNvPicPr><a:picLocks/></p:cNvPicPr><p:nvPr/></p:nvPicPr><p:blipFill><a:blip xmlns:r="http://schemas.openxmlformats.org/officeDocument/2006/relationships" r:embed="rId1" cstate="print"/><a:stretch><a:fillRect/></a:stretch></p:blipFill><p:spPr><a:xfrm><a:off x="8433675" y="2966571"/><a:ext cx="2695574" cy="3248025"/></a:xfrm><a:prstGeom prst="rect"/></p:spPr></p:pic><p:sp><p:nvSpPr><p:cNvPr id="1048663" name="object 3"/><p:cNvSpPr/><p:nvPr/></p:nvSpPr><p:spPr><a:xfrm><a:off x="7976475" y="7866085"/><a:ext cx="457200" cy="457200"/></a:xfrm><a:custGeom><a:avLst/><a:ahLst/><a:rect l="l" t="t" r="r" b="b"/><a:pathLst><a:path w="457200" h="457200"><a:moveTo><a:pt x="457200" y="0"/></a:moveTo><a:lnTo><a:pt x="0" y="0"/></a:lnTo><a:lnTo><a:pt x="0" y="457200"/></a:lnTo><a:lnTo><a:pt x="457200" y="457200"/></a:lnTo><a:lnTo><a:pt x="457200" y="0"/></a:lnTo><a:close/></a:path></a:pathLst></a:custGeom><a:solidFill><a:srgbClr val="42AF51"/></a:solidFill></p:spPr><p:txBody><a:bodyPr bIns="0" lIns="0" rIns="0" rtlCol="0" tIns="0" wrap="square"/><a:p/></p:txBody></p:sp><p:sp><p:nvSpPr><p:cNvPr id="1048664" name="object 4"/><p:cNvSpPr/><p:nvPr/></p:nvSpPr><p:spPr><a:xfrm><a:off x="10164128" y="-3302884"/><a:ext cx="314325" cy="323850"/></a:xfrm><a:custGeom><a:avLst/><a:ahLst/><a:rect l="l" t="t" r="r" b="b"/><a:pathLst><a:path w="314325" h="323850"><a:moveTo><a:pt x="314325" y="0"/></a:moveTo><a:lnTo><a:pt x="0" y="0"/></a:lnTo><a:lnTo><a:pt x="0" y="323850"/></a:lnTo><a:lnTo><a:pt x="314325" y="323850"/></a:lnTo><a:lnTo><a:pt x="314325" y="0"/></a:lnTo><a:close/></a:path></a:pathLst></a:custGeom><a:solidFill><a:srgbClr val="2D83C3"/></a:solidFill></p:spPr><p:txBody><a:bodyPr bIns="0" lIns="0" rIns="0" rtlCol="0" tIns="0" wrap="square"/><a:p/></p:txBody></p:sp><p:sp><p:nvSpPr><p:cNvPr id="1048665" name="object 5"/><p:cNvSpPr/><p:nvPr/></p:nvSpPr><p:spPr><a:xfrm><a:off x="9353550" y="5895975"/><a:ext cx="180975" cy="180975"/></a:xfrm><a:custGeom><a:avLst/><a:ahLst/><a:rect l="l" t="t" r="r" b="b"/><a:pathLst><a:path w="180975" h="180975"><a:moveTo><a:pt x="180975" y="0"/></a:moveTo><a:lnTo><a:pt x="0" y="0"/></a:lnTo><a:lnTo><a:pt x="0" y="180975"/></a:lnTo><a:lnTo><a:pt x="180975" y="180975"/></a:lnTo><a:lnTo><a:pt x="180975" y="0"/></a:lnTo><a:close/></a:path></a:pathLst></a:custGeom><a:solidFill><a:srgbClr val="2D936B"/></a:solidFill></p:spPr><p:txBody><a:bodyPr bIns="0" lIns="0" rIns="0" rtlCol="0" tIns="0" wrap="square"/><a:p/></p:txBody></p:sp><p:sp><p:nvSpPr><p:cNvPr id="1048666" name="object 6"/><p:cNvSpPr txBox="1"><a:spLocks noGrp="1"/></p:cNvSpPr><p:nvPr><p:ph type="title"/></p:nvPr></p:nvSpPr><p:spPr><a:xfrm><a:off x="558165" y="857885"/><a:ext cx="9763125" cy="546736"/></a:xfrm><a:prstGeom prst="rect"/></p:spPr><p:txBody><a:bodyPr bIns="0" lIns="0" rIns="0" rtlCol="0" tIns="13335" vert="horz" wrap="square"><a:spAutoFit/></a:bodyPr><a:p><a:pPr marL="12700"><a:lnSpc><a:spcPct val="100000"/></a:lnSpc><a:spcBef><a:spcPts val="105"/></a:spcBef></a:pPr><a:r><a:rPr dirty="0" sz="3600" spc="10"/><a:t>O</a:t></a:r><a:r><a:rPr dirty="0" sz="3600" spc="25"/><a:t>U</a:t></a:r><a:r><a:rPr dirty="0" sz="3600"/><a:t>R</a:t></a:r><a:r><a:rPr dirty="0" sz="3600" spc="5"/><a:t> </a:t></a:r><a:r><a:rPr dirty="0" sz="3600" spc="25"/><a:t>S</a:t></a:r><a:r><a:rPr dirty="0" sz="3600" spc="10"/><a:t>O</a:t></a:r><a:r><a:rPr dirty="0" sz="3600" spc="25"/><a:t>LU</a:t></a:r><a:r><a:rPr dirty="0" sz="3600" spc="-35"/><a:t>T</a:t></a:r><a:r><a:rPr dirty="0" sz="3600" spc="-30"/><a:t>I</a:t></a:r><a:r><a:rPr dirty="0" sz="3600" spc="10"/><a:t>O</a:t></a:r><a:r><a:rPr dirty="0" sz="3600"/><a:t>N</a:t></a:r><a:r><a:rPr dirty="0" sz="3600" spc="-345"/><a:t> </a:t></a:r><a:r><a:rPr dirty="0" sz="3600" spc="-35"/><a:t>A</a:t></a:r><a:r><a:rPr dirty="0" sz="3600" spc="-5"/><a:t>N</a:t></a:r><a:r><a:rPr dirty="0" sz="3600"/><a:t>D</a:t></a:r><a:r><a:rPr dirty="0" sz="3600" spc="35"/><a:t> </a:t></a:r><a:r><a:rPr dirty="0" sz="3600" spc="-30"/><a:t>I</a:t></a:r><a:r><a:rPr dirty="0" sz="3600" spc="-35"/><a:t>T</a:t></a:r><a:r><a:rPr dirty="0" sz="3600"/><a:t>S</a:t></a:r><a:r><a:rPr dirty="0" sz="3600" spc="60"/><a:t> </a:t></a:r><a:r><a:rPr dirty="0" sz="3600" spc="-295"/><a:t>V</a:t></a:r><a:r><a:rPr dirty="0" sz="3600" spc="-35"/><a:t>A</a:t></a:r><a:r><a:rPr dirty="0" sz="3600" spc="25"/><a:t>LU</a:t></a:r><a:r><a:rPr dirty="0" sz="3600"/><a:t>E</a:t></a:r><a:r><a:rPr dirty="0" sz="3600" spc="-65"/><a:t> </a:t></a:r><a:r><a:rPr dirty="0" sz="3600" spc="-15"/><a:t>P</a:t></a:r><a:r><a:rPr dirty="0" sz="3600" spc="-30"/><a:t>R</a:t></a:r><a:r><a:rPr dirty="0" sz="3600" spc="10"/><a:t>O</a:t></a:r><a:r><a:rPr dirty="0" sz="3600" spc="-15"/><a:t>P</a:t></a:r><a:r><a:rPr dirty="0" sz="3600" spc="10"/><a:t>O</a:t></a:r><a:r><a:rPr dirty="0" sz="3600" spc="25"/><a:t>S</a:t></a:r><a:r><a:rPr dirty="0" sz="3600" spc="-30"/><a:t>I</a:t></a:r><a:r><a:rPr dirty="0" sz="3600" spc="-35"/><a:t>T</a:t></a:r><a:r><a:rPr dirty="0" sz="3600" spc="-30"/><a:t>I</a:t></a:r><a:r><a:rPr dirty="0" sz="3600" spc="10"/><a:t>O</a:t></a:r><a:r><a:rPr dirty="0" sz="3600"/><a:t>N</a:t></a:r></a:p></p:txBody></p:sp><p:pic><p:nvPicPr><p:cNvPr id="2097164" name="object 7"/><p:cNvPicPr><a:picLocks/></p:cNvPicPr><p:nvPr/></p:nvPicPr><p:blipFill><a:blip xmlns:r="http://schemas.openxmlformats.org/officeDocument/2006/relationships" r:embed="rId2" cstate="print"/><a:stretch><a:fillRect/></a:stretch></p:blipFill><p:spPr><a:xfrm><a:off x="676275" y="6467475"/><a:ext cx="2143125" cy="200025"/></a:xfrm><a:prstGeom prst="rect"/></p:spPr></p:pic><p:sp><p:nvSpPr><p:cNvPr id="1048667" name="object 9"/><p:cNvSpPr txBox="1"><a:spLocks noGrp="1"/></p:cNvSpPr><p:nvPr><p:ph type="sldNum" sz="quarter" idx="7"/></p:nvPr></p:nvSpPr><p:spPr><a:prstGeom prst="rect"/></p:spPr><p:txBody><a:bodyPr bIns="0" lIns="0" rIns="0" rtlCol="0" tIns="6985" vert="horz" wrap="square"><a:spAutoFit/></a:bodyPr><a:p><a:pPr marL="38100"><a:lnSpc><a:spcPct val="100000"/></a:lnSpc><a:spcBef><a:spcPts val="55"/></a:spcBef></a:pPr><a:fld id="{81D60167-4931-47E6-BA6A-407CBD079E47}" type="slidenum"><a:rPr dirty="0" spc="10"/><a:t>7</a:t></a:fld><a:endParaRPr dirty="0" spc="10"/></a:p></p:txBody></p:sp><p:sp><p:nvSpPr><p:cNvPr id="1048668" name=""/><p:cNvSpPr txBox="1"/><p:nvPr/></p:nvSpPr><p:spPr><a:xfrm><a:off x="558164" y="2418080"/><a:ext cx="7677618" cy="2758440"/></a:xfrm><a:prstGeom prst="rect"/></p:spPr><p:txBody><a:bodyPr rtlCol="0" wrap="square"><a:spAutoFit/></a:bodyPr><a:p><a:r><a:rPr sz="3600" lang="en-GB"><a:solidFill><a:srgbClr val="000000"/></a:solidFill></a:rPr><a:t>Conditional formating  : Missing valueFliter                             : RemovePivottable                     : SummaryGraph                           : Data </a:t></a:r><a:endParaRPr sz="2800" lang="en-GB"><a:solidFill><a:srgbClr val="000000"/></a:solidFill></a:endParaRPr></a:p></p:txBody></p:sp></p:spTree></p:cSld><p:clrMapOvr><a:masterClrMapping/></p:clrMapOvr><mc:AlternateContent xmlns:mc="http://schemas.openxmlformats.org/markup-compatibility/2006"><mc:Choice xmlns:p14="http://schemas.microsoft.com/office/powerpoint/2010/main" Requires="p14"><p:transition xmlns:p14="http://schemas.microsoft.com/office/powerpoint/2010/main" spd="slow" p14:dur="2000"><p14:prism dir="l" isContent="1" isInverted="0"/></p:transition></mc:Choice><mc:Fallback><p:transition spd="slow"><p:fade/></p:transition></mc:Fallback></mc:AlternateContent></p:sld>
</file>

<file path=ppt/slides/slide8.xml><?xml version="1.0" encoding="UTF-8" standalone="yes"?>
<p:sld xmlns:a="http://schemas.openxmlformats.org/drawingml/2006/main" xmlns:r="http://schemas.openxmlformats.org/officeDocument/2006/relationships" xmlns:p="http://schemas.openxmlformats.org/presentationml/2006/main"><p:cSld><p:spTree><p:nvGrpSpPr><p:cNvPr id="40" name=""/><p:cNvGrpSpPr/><p:nvPr/></p:nvGrpSpPr><p:grpSpPr><a:xfrm><a:off x="0" y="0"/><a:ext cx="0" cy="0"/><a:chOff x="0" y="0"/><a:chExt cx="0" cy="0"/></a:xfrm></p:grpSpPr><p:sp><p:nvSpPr><p:cNvPr id="1048669" name="Title 1"/><p:cNvSpPr><a:spLocks noGrp="1"/></p:cNvSpPr><p:nvPr><p:ph type="title"/></p:nvPr></p:nvSpPr><p:spPr><a:xfrm><a:off x="755332" y="385444"/><a:ext cx="10681335" cy="723901"/></a:xfrm></p:spPr><p:txBody><a:bodyPr/><a:p><a:r><a:rPr dirty="0" lang="en-IN"/><a:t>Dataset Description</a:t></a:r></a:p></p:txBody></p:sp><p:sp><p:nvSpPr><p:cNvPr id="1048670" name=""/><p:cNvSpPr txBox="1"/><p:nvPr/></p:nvSpPr><p:spPr><a:xfrm><a:off x="527203" y="1469479"/><a:ext cx="9210261" cy="8092439"/></a:xfrm><a:prstGeom prst="rect"/></p:spPr><p:txBody><a:bodyPr rtlCol="0" wrap="square"><a:spAutoFit/></a:bodyPr><a:p><a:r><a:rPr sz="3600" lang="en-GB"><a:solidFill><a:srgbClr val="000000"/></a:solidFill></a:rPr><a:t>EMPLOYEE DATA SET = Kaggle26 featuresI am  use only 9 features because l m analyise employees  performanceSuch as1.Employee id -id no 2. Name - First and last name3. Employee Data - Active status4 . Employee Type-Fulltime ,or contract bases5. Employee Classification-Full time, part time.6.Gender-Male , Female </a:t></a:r><a:endParaRPr sz="2800" lang="en-GB"><a:solidFill><a:srgbClr val="000000"/></a:solidFill></a:endParaRPr></a:p></p:txBody></p:sp></p:spTree></p:cSld><p:clrMapOvr><a:masterClrMapping/></p:clrMapOvr><mc:AlternateContent xmlns:mc="http://schemas.openxmlformats.org/markup-compatibility/2006"><mc:Choice xmlns:p14="http://schemas.microsoft.com/office/powerpoint/2010/main" Requires="p14"><p:transition xmlns:p14="http://schemas.microsoft.com/office/powerpoint/2010/main" spd="med" p14:dur="800"><p:extLst><p:ext uri="http://mobile.wps.com/transition/2016/1"><p:transition val="wps_explode_r_800"/></p:ext></p:extLst></p:transition></mc:Choice><mc:Fallback><p:transition spd="slow"><p:fade/></p:transition></mc:Fallback></mc:AlternateContent></p:sld>
</file>

<file path=ppt/slides/slide9.xml><?xml version="1.0" encoding="UTF-8" standalone="yes"?>
<p:sld xmlns:a="http://schemas.openxmlformats.org/drawingml/2006/main" xmlns:r="http://schemas.openxmlformats.org/officeDocument/2006/relationships" xmlns:p="http://schemas.openxmlformats.org/presentationml/2006/main"><p:cSld><p:spTree><p:nvGrpSpPr><p:cNvPr id="41" name=""/><p:cNvGrpSpPr/><p:nvPr/></p:nvGrpSpPr><p:grpSpPr><a:xfrm><a:off x="0" y="0"/><a:ext cx="0" cy="0"/><a:chOff x="0" y="0"/><a:chExt cx="0" cy="0"/></a:xfrm></p:grpSpPr><p:sp><p:nvSpPr><p:cNvPr id="1048671" name=""/><p:cNvSpPr txBox="1"/><p:nvPr/></p:nvSpPr><p:spPr><a:xfrm><a:off x="845541" y="749971"/><a:ext cx="6386971" cy="2758440"/></a:xfrm><a:prstGeom prst="rect"/></p:spPr><p:txBody><a:bodyPr rtlCol="0" wrap="square"><a:spAutoFit/></a:bodyPr><a:p><a:r><a:rPr sz="3600" lang="en-GB"><a:solidFill><a:srgbClr val="000000"/></a:solidFill></a:rPr><a:t>5. Employee Classification-Full time, part time.6.Gender-Male , Female </a:t></a:r><a:endParaRPr sz="2800" lang="en-GB"><a:solidFill><a:srgbClr val="000000"/></a:solidFill></a:endParaRPr></a:p></p:txBody></p:sp><p:sp><p:nvSpPr><p:cNvPr id="1048672" name=""/><p:cNvSpPr txBox="1"/><p:nvPr/></p:nvSpPr><p:spPr><a:xfrm><a:off x="845540" y="2945581"/><a:ext cx="7199388" cy="2758440"/></a:xfrm><a:prstGeom prst="rect"/></p:spPr><p:txBody><a:bodyPr rtlCol="0" wrap="square"><a:spAutoFit/></a:bodyPr><a:p><a:r><a:rPr sz="3600" lang="en-GB"><a:solidFill><a:srgbClr val="000000"/></a:solidFill></a:rPr><a:t>7.Performance score - Full meets, 8.Current Employee rating -1 to 5for our performance based9. Performanc level -Very High, High, Medium,</a:t></a:r><a:endParaRPr sz="2800" lang="en-GB"><a:solidFill><a:srgbClr val="000000"/></a:solidFill></a:endParaRPr></a:p></p:txBody></p:sp></p:spTree></p:cSld><p:clrMapOvr><a:masterClrMapping/></p:clrMapOvr><mc:AlternateContent xmlns:mc="http://schemas.openxmlformats.org/markup-compatibility/2006"><mc:Choice xmlns:p14="http://schemas.microsoft.com/office/powerpoint/2010/main" Requires="p14"><p:transition xmlns:p14="http://schemas.microsoft.com/office/powerpoint/2010/main" spd="slow" p14:dur="1500"><p:extLst><p:ext uri="http://mobile.wps.com/transition/2016/1"><p:transition val="wps_twist_l_1500"/></p:ext></p:extLst></p:transition></mc:Choice><mc:Fallback><p:transition spd="slow"><p:fade/></p:transition></mc:Fallback></mc:AlternateContent></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8d279a7cd66945a3b8e7ece692467993</vt:lpwstr>
  </property>
</Properties>
</file>