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90" r:id="rId4"/>
    <p:sldId id="391" r:id="rId5"/>
    <p:sldId id="392" r:id="rId6"/>
    <p:sldId id="393" r:id="rId7"/>
    <p:sldId id="399" r:id="rId8"/>
    <p:sldId id="394" r:id="rId9"/>
    <p:sldId id="400" r:id="rId10"/>
    <p:sldId id="395" r:id="rId11"/>
    <p:sldId id="396" r:id="rId12"/>
    <p:sldId id="397" r:id="rId13"/>
    <p:sldId id="398" r:id="rId14"/>
    <p:sldId id="3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577-ED3E-65E1-FAB4-97AC7D04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A968-72E8-06C8-BFA7-49278356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7B41-4E91-28B2-5C1A-4A10153E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38E-8294-5974-ABA0-A782A3E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9D67-5680-8FEE-A286-D268566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437-DF41-9272-3937-52C178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8F0F-43EF-C7E3-752E-82F8E1C1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4B8-4AE3-F9B0-3CD4-3570B5F8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338-86F9-76C1-3D2A-333BF0D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C9E-4768-680A-0A6C-96F2468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9138-E9F4-1ED8-CB22-DA0C0DB9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88C-D084-D5D8-59D2-241A64B6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D72-4F30-8577-1496-884C9C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C8F-B8B0-7D45-A515-1C3F05C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AA39-7B5D-04AA-ABAF-96556ED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0159-EEF4-E3D9-23BB-D7D9B1A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08E-4314-12FC-23B0-6A1B1E0F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09AC-2F56-605D-F455-54F1ACE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8F92-A008-CB24-99A4-14D9AC3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938-49AA-EAC0-50E8-AD2428B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8C5-56CA-8EB8-5060-3B07702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486-65BC-B5B1-0DB4-60391B0F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274-EF7B-857D-CE8C-678D0F5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BC11-99AE-51AD-82EE-B601B6F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E75-FAA2-592B-74E5-2C6D30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9B7-F4DE-3775-A263-59D182C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7646-3429-EE08-6C6C-7C9E4173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A-DD72-EA5E-F36D-1D2E218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D039-53E3-4B91-04B4-6C5FB68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F719-4B01-643D-7FBF-6DE0200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1A5A-5D36-6BAB-2028-12101DB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88A-1F5E-C8EA-931E-2A6DA70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2F4B-79E6-1D9B-41AA-E2929EB7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71FA-436B-5B2D-C81B-8D8022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39B6-7CB8-914B-2D92-26291D79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A1E9-A591-357F-9D92-1C6ED87D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3BE3-E183-BCC5-1D3F-B43B7E9A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DF02-6A40-C2CD-DB07-FF34ADD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B833-847B-277D-AF9D-FF3679A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FB8-DD5F-F432-EA88-9329D48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FC88-6327-DD16-5FCD-7ABF74A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CF97-3F88-994B-E988-E2F6207B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EC5B-9BE0-9898-B2A9-49D920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0C09-4C5B-EED8-5B20-CA2171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1CE7-326B-10A2-C2C3-5177F0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6914-A35A-DA65-DE12-5D43152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CFA-1D7A-F0FB-CCB0-000C179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D1D-922B-AFA1-F87F-F026398D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E1D9-DE8C-8A57-9AD9-EDE781D6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EA7-3D36-3534-7637-C020E6F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CCC-799C-1D43-4ED6-6CACAB2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6FEB-4F5C-962F-95EB-A43E008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8F9-3C1A-78EF-E5B7-F937EF8C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992C3-2071-E691-2D1F-7E438A5E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34377-4941-A26F-6D9A-B4741C82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E572-0FF0-7FE2-48C3-2C3612E0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8B18-77BC-CD85-23A2-62150C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A716-045A-F145-C27F-10A362C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CEAE-D00F-E711-D7C3-925EF50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618B-0815-C22F-7F75-66BB083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C03-6C26-446E-578A-9F73FC2A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52B-73E3-2943-B5A0-5FE5FB90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4A0A-193E-018E-53F4-FE328550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priyang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A8A9-1D6D-1AA8-89E4-5728B06EDBBD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809034-C8CC-6744-C0E9-EE21AA20EE03}"/>
              </a:ext>
            </a:extLst>
          </p:cNvPr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F55E0154-0618-CEDE-DE16-CFB4CA4B90A3}"/>
              </a:ext>
            </a:extLst>
          </p:cNvPr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71728"/>
              <a:gd name="connsiteY0" fmla="*/ 0 h 4930210"/>
              <a:gd name="connsiteX1" fmla="*/ 418933 w 771728"/>
              <a:gd name="connsiteY1" fmla="*/ 569311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94378"/>
              <a:gd name="connsiteY0" fmla="*/ 0 h 4776408"/>
              <a:gd name="connsiteX1" fmla="*/ 441583 w 794378"/>
              <a:gd name="connsiteY1" fmla="*/ 415509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794378"/>
              <a:gd name="connsiteY0" fmla="*/ 0 h 4776408"/>
              <a:gd name="connsiteX1" fmla="*/ 443439 w 794378"/>
              <a:gd name="connsiteY1" fmla="*/ 417244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806288"/>
              <a:gd name="connsiteY0" fmla="*/ 0 h 4423181"/>
              <a:gd name="connsiteX1" fmla="*/ 455349 w 806288"/>
              <a:gd name="connsiteY1" fmla="*/ 64017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6288"/>
              <a:gd name="connsiteY0" fmla="*/ 0 h 4423181"/>
              <a:gd name="connsiteX1" fmla="*/ 457385 w 806288"/>
              <a:gd name="connsiteY1" fmla="*/ 441221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8537"/>
              <a:gd name="connsiteY0" fmla="*/ 0 h 4354874"/>
              <a:gd name="connsiteX1" fmla="*/ 459634 w 808537"/>
              <a:gd name="connsiteY1" fmla="*/ 372914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08537"/>
              <a:gd name="connsiteY0" fmla="*/ 0 h 4354874"/>
              <a:gd name="connsiteX1" fmla="*/ 447106 w 808537"/>
              <a:gd name="connsiteY1" fmla="*/ 466573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15720"/>
              <a:gd name="connsiteY0" fmla="*/ 0 h 4354733"/>
              <a:gd name="connsiteX1" fmla="*/ 454289 w 815720"/>
              <a:gd name="connsiteY1" fmla="*/ 466432 h 4354733"/>
              <a:gd name="connsiteX2" fmla="*/ 429856 w 815720"/>
              <a:gd name="connsiteY2" fmla="*/ 3968869 h 4354733"/>
              <a:gd name="connsiteX3" fmla="*/ 815720 w 815720"/>
              <a:gd name="connsiteY3" fmla="*/ 3968869 h 4354733"/>
              <a:gd name="connsiteX4" fmla="*/ 815720 w 815720"/>
              <a:gd name="connsiteY4" fmla="*/ 4354733 h 4354733"/>
              <a:gd name="connsiteX5" fmla="*/ 43992 w 815720"/>
              <a:gd name="connsiteY5" fmla="*/ 4354733 h 4354733"/>
              <a:gd name="connsiteX6" fmla="*/ 0 w 815720"/>
              <a:gd name="connsiteY6" fmla="*/ 0 h 43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9154F344-F931-6AB5-61F9-B6FB0EBB1E03}"/>
              </a:ext>
            </a:extLst>
          </p:cNvPr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" fmla="*/ 0 w 771728"/>
              <a:gd name="connsiteY0" fmla="*/ 0 h 4998046"/>
              <a:gd name="connsiteX1" fmla="*/ 385864 w 771728"/>
              <a:gd name="connsiteY1" fmla="*/ 0 h 4998046"/>
              <a:gd name="connsiteX2" fmla="*/ 385864 w 771728"/>
              <a:gd name="connsiteY2" fmla="*/ 4588540 h 4998046"/>
              <a:gd name="connsiteX3" fmla="*/ 771728 w 771728"/>
              <a:gd name="connsiteY3" fmla="*/ 4588540 h 4998046"/>
              <a:gd name="connsiteX4" fmla="*/ 12661 w 771728"/>
              <a:gd name="connsiteY4" fmla="*/ 4998046 h 4998046"/>
              <a:gd name="connsiteX5" fmla="*/ 0 w 771728"/>
              <a:gd name="connsiteY5" fmla="*/ 4974404 h 4998046"/>
              <a:gd name="connsiteX6" fmla="*/ 0 w 771728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385864 w 431539"/>
              <a:gd name="connsiteY2" fmla="*/ 4588540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401689 w 431539"/>
              <a:gd name="connsiteY2" fmla="*/ 3782616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10158 w 441697"/>
              <a:gd name="connsiteY0" fmla="*/ 0 h 4998046"/>
              <a:gd name="connsiteX1" fmla="*/ 396022 w 441697"/>
              <a:gd name="connsiteY1" fmla="*/ 0 h 4998046"/>
              <a:gd name="connsiteX2" fmla="*/ 411847 w 441697"/>
              <a:gd name="connsiteY2" fmla="*/ 3782616 h 4998046"/>
              <a:gd name="connsiteX3" fmla="*/ 441697 w 441697"/>
              <a:gd name="connsiteY3" fmla="*/ 4562125 h 4998046"/>
              <a:gd name="connsiteX4" fmla="*/ 22819 w 441697"/>
              <a:gd name="connsiteY4" fmla="*/ 4998046 h 4998046"/>
              <a:gd name="connsiteX5" fmla="*/ 0 w 441697"/>
              <a:gd name="connsiteY5" fmla="*/ 4176731 h 4998046"/>
              <a:gd name="connsiteX6" fmla="*/ 10158 w 441697"/>
              <a:gd name="connsiteY6" fmla="*/ 0 h 4998046"/>
              <a:gd name="connsiteX0" fmla="*/ 14491 w 446030"/>
              <a:gd name="connsiteY0" fmla="*/ 0 h 4562125"/>
              <a:gd name="connsiteX1" fmla="*/ 400355 w 446030"/>
              <a:gd name="connsiteY1" fmla="*/ 0 h 4562125"/>
              <a:gd name="connsiteX2" fmla="*/ 416180 w 446030"/>
              <a:gd name="connsiteY2" fmla="*/ 3782616 h 4562125"/>
              <a:gd name="connsiteX3" fmla="*/ 446030 w 446030"/>
              <a:gd name="connsiteY3" fmla="*/ 4562125 h 4562125"/>
              <a:gd name="connsiteX4" fmla="*/ 0 w 446030"/>
              <a:gd name="connsiteY4" fmla="*/ 4182885 h 4562125"/>
              <a:gd name="connsiteX5" fmla="*/ 4333 w 446030"/>
              <a:gd name="connsiteY5" fmla="*/ 4176731 h 4562125"/>
              <a:gd name="connsiteX6" fmla="*/ 14491 w 446030"/>
              <a:gd name="connsiteY6" fmla="*/ 0 h 456212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396896 w 416180"/>
              <a:gd name="connsiteY3" fmla="*/ 377682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9644 w 416180"/>
              <a:gd name="connsiteY5" fmla="*/ 4182195 h 4182885"/>
              <a:gd name="connsiteX6" fmla="*/ 14491 w 416180"/>
              <a:gd name="connsiteY6" fmla="*/ 0 h 4182885"/>
              <a:gd name="connsiteX0" fmla="*/ 4847 w 406536"/>
              <a:gd name="connsiteY0" fmla="*/ 0 h 4216245"/>
              <a:gd name="connsiteX1" fmla="*/ 390711 w 406536"/>
              <a:gd name="connsiteY1" fmla="*/ 0 h 4216245"/>
              <a:gd name="connsiteX2" fmla="*/ 406536 w 406536"/>
              <a:gd name="connsiteY2" fmla="*/ 3782616 h 4216245"/>
              <a:gd name="connsiteX3" fmla="*/ 403287 w 406536"/>
              <a:gd name="connsiteY3" fmla="*/ 3786038 h 4216245"/>
              <a:gd name="connsiteX4" fmla="*/ 19016 w 406536"/>
              <a:gd name="connsiteY4" fmla="*/ 4216245 h 4216245"/>
              <a:gd name="connsiteX5" fmla="*/ 0 w 406536"/>
              <a:gd name="connsiteY5" fmla="*/ 4182195 h 4216245"/>
              <a:gd name="connsiteX6" fmla="*/ 4847 w 406536"/>
              <a:gd name="connsiteY6" fmla="*/ 0 h 4216245"/>
              <a:gd name="connsiteX0" fmla="*/ 4847 w 409033"/>
              <a:gd name="connsiteY0" fmla="*/ 0 h 4216245"/>
              <a:gd name="connsiteX1" fmla="*/ 390711 w 409033"/>
              <a:gd name="connsiteY1" fmla="*/ 0 h 4216245"/>
              <a:gd name="connsiteX2" fmla="*/ 406536 w 409033"/>
              <a:gd name="connsiteY2" fmla="*/ 3782616 h 4216245"/>
              <a:gd name="connsiteX3" fmla="*/ 409033 w 409033"/>
              <a:gd name="connsiteY3" fmla="*/ 3818305 h 4216245"/>
              <a:gd name="connsiteX4" fmla="*/ 19016 w 409033"/>
              <a:gd name="connsiteY4" fmla="*/ 4216245 h 4216245"/>
              <a:gd name="connsiteX5" fmla="*/ 0 w 409033"/>
              <a:gd name="connsiteY5" fmla="*/ 4182195 h 4216245"/>
              <a:gd name="connsiteX6" fmla="*/ 4847 w 409033"/>
              <a:gd name="connsiteY6" fmla="*/ 0 h 4216245"/>
              <a:gd name="connsiteX0" fmla="*/ 12664 w 416850"/>
              <a:gd name="connsiteY0" fmla="*/ 0 h 4216245"/>
              <a:gd name="connsiteX1" fmla="*/ 398528 w 416850"/>
              <a:gd name="connsiteY1" fmla="*/ 0 h 4216245"/>
              <a:gd name="connsiteX2" fmla="*/ 414353 w 416850"/>
              <a:gd name="connsiteY2" fmla="*/ 3782616 h 4216245"/>
              <a:gd name="connsiteX3" fmla="*/ 416850 w 416850"/>
              <a:gd name="connsiteY3" fmla="*/ 3818305 h 4216245"/>
              <a:gd name="connsiteX4" fmla="*/ 26833 w 416850"/>
              <a:gd name="connsiteY4" fmla="*/ 4216245 h 4216245"/>
              <a:gd name="connsiteX5" fmla="*/ 0 w 416850"/>
              <a:gd name="connsiteY5" fmla="*/ 3750974 h 4216245"/>
              <a:gd name="connsiteX6" fmla="*/ 12664 w 416850"/>
              <a:gd name="connsiteY6" fmla="*/ 0 h 4216245"/>
              <a:gd name="connsiteX0" fmla="*/ 25700 w 429886"/>
              <a:gd name="connsiteY0" fmla="*/ 0 h 3818305"/>
              <a:gd name="connsiteX1" fmla="*/ 411564 w 429886"/>
              <a:gd name="connsiteY1" fmla="*/ 0 h 3818305"/>
              <a:gd name="connsiteX2" fmla="*/ 427389 w 429886"/>
              <a:gd name="connsiteY2" fmla="*/ 3782616 h 3818305"/>
              <a:gd name="connsiteX3" fmla="*/ 429886 w 429886"/>
              <a:gd name="connsiteY3" fmla="*/ 3818305 h 3818305"/>
              <a:gd name="connsiteX4" fmla="*/ 0 w 429886"/>
              <a:gd name="connsiteY4" fmla="*/ 3766575 h 3818305"/>
              <a:gd name="connsiteX5" fmla="*/ 13036 w 429886"/>
              <a:gd name="connsiteY5" fmla="*/ 3750974 h 3818305"/>
              <a:gd name="connsiteX6" fmla="*/ 25700 w 429886"/>
              <a:gd name="connsiteY6" fmla="*/ 0 h 3818305"/>
              <a:gd name="connsiteX0" fmla="*/ 25700 w 427389"/>
              <a:gd name="connsiteY0" fmla="*/ 0 h 3782616"/>
              <a:gd name="connsiteX1" fmla="*/ 411564 w 427389"/>
              <a:gd name="connsiteY1" fmla="*/ 0 h 3782616"/>
              <a:gd name="connsiteX2" fmla="*/ 427389 w 427389"/>
              <a:gd name="connsiteY2" fmla="*/ 3782616 h 3782616"/>
              <a:gd name="connsiteX3" fmla="*/ 407921 w 427389"/>
              <a:gd name="connsiteY3" fmla="*/ 3372499 h 3782616"/>
              <a:gd name="connsiteX4" fmla="*/ 0 w 427389"/>
              <a:gd name="connsiteY4" fmla="*/ 3766575 h 3782616"/>
              <a:gd name="connsiteX5" fmla="*/ 13036 w 427389"/>
              <a:gd name="connsiteY5" fmla="*/ 3750974 h 3782616"/>
              <a:gd name="connsiteX6" fmla="*/ 25700 w 427389"/>
              <a:gd name="connsiteY6" fmla="*/ 0 h 3782616"/>
              <a:gd name="connsiteX0" fmla="*/ 25700 w 412171"/>
              <a:gd name="connsiteY0" fmla="*/ 0 h 3766575"/>
              <a:gd name="connsiteX1" fmla="*/ 411564 w 412171"/>
              <a:gd name="connsiteY1" fmla="*/ 0 h 3766575"/>
              <a:gd name="connsiteX2" fmla="*/ 412171 w 412171"/>
              <a:gd name="connsiteY2" fmla="*/ 3365652 h 3766575"/>
              <a:gd name="connsiteX3" fmla="*/ 407921 w 412171"/>
              <a:gd name="connsiteY3" fmla="*/ 3372499 h 3766575"/>
              <a:gd name="connsiteX4" fmla="*/ 0 w 412171"/>
              <a:gd name="connsiteY4" fmla="*/ 3766575 h 3766575"/>
              <a:gd name="connsiteX5" fmla="*/ 13036 w 412171"/>
              <a:gd name="connsiteY5" fmla="*/ 3750974 h 3766575"/>
              <a:gd name="connsiteX6" fmla="*/ 25700 w 412171"/>
              <a:gd name="connsiteY6" fmla="*/ 0 h 37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486E-11D2-0B6C-3074-77053E9F72D7}"/>
              </a:ext>
            </a:extLst>
          </p:cNvPr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49D974-05BC-0192-AB06-A8E26C7E6B91}"/>
              </a:ext>
            </a:extLst>
          </p:cNvPr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3162 w 104172"/>
              <a:gd name="connsiteY2" fmla="*/ 2966696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0756 w 114928"/>
              <a:gd name="connsiteY0" fmla="*/ 0 h 2966696"/>
              <a:gd name="connsiteX1" fmla="*/ 114928 w 114928"/>
              <a:gd name="connsiteY1" fmla="*/ 0 h 2966696"/>
              <a:gd name="connsiteX2" fmla="*/ 113918 w 114928"/>
              <a:gd name="connsiteY2" fmla="*/ 2966696 h 2966696"/>
              <a:gd name="connsiteX3" fmla="*/ 0 w 114928"/>
              <a:gd name="connsiteY3" fmla="*/ 2883950 h 2966696"/>
              <a:gd name="connsiteX4" fmla="*/ 10756 w 114928"/>
              <a:gd name="connsiteY4" fmla="*/ 0 h 2966696"/>
              <a:gd name="connsiteX0" fmla="*/ 12980 w 117152"/>
              <a:gd name="connsiteY0" fmla="*/ 0 h 2966696"/>
              <a:gd name="connsiteX1" fmla="*/ 117152 w 117152"/>
              <a:gd name="connsiteY1" fmla="*/ 0 h 2966696"/>
              <a:gd name="connsiteX2" fmla="*/ 116142 w 117152"/>
              <a:gd name="connsiteY2" fmla="*/ 2966696 h 2966696"/>
              <a:gd name="connsiteX3" fmla="*/ 0 w 117152"/>
              <a:gd name="connsiteY3" fmla="*/ 2846203 h 2966696"/>
              <a:gd name="connsiteX4" fmla="*/ 12980 w 117152"/>
              <a:gd name="connsiteY4" fmla="*/ 0 h 29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D60F5-2C54-D1D9-0E9A-08F600F4A0EF}"/>
              </a:ext>
            </a:extLst>
          </p:cNvPr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1733 w 104172"/>
              <a:gd name="connsiteY2" fmla="*/ 2705553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794 w 105966"/>
              <a:gd name="connsiteY0" fmla="*/ 0 h 2818831"/>
              <a:gd name="connsiteX1" fmla="*/ 105966 w 105966"/>
              <a:gd name="connsiteY1" fmla="*/ 0 h 2818831"/>
              <a:gd name="connsiteX2" fmla="*/ 103527 w 105966"/>
              <a:gd name="connsiteY2" fmla="*/ 2705553 h 2818831"/>
              <a:gd name="connsiteX3" fmla="*/ 0 w 105966"/>
              <a:gd name="connsiteY3" fmla="*/ 2818831 h 2818831"/>
              <a:gd name="connsiteX4" fmla="*/ 1794 w 105966"/>
              <a:gd name="connsiteY4" fmla="*/ 0 h 28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02458-0C19-FF7A-765A-DD6E91E55D3E}"/>
              </a:ext>
            </a:extLst>
          </p:cNvPr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06BA1-E890-45B1-9BA6-7D3D592E0ACB}"/>
              </a:ext>
            </a:extLst>
          </p:cNvPr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CD4350-F812-463B-AABC-2A2C97D633D3}"/>
              </a:ext>
            </a:extLst>
          </p:cNvPr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64AE-575C-23EF-5501-A2B84A53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96B06-8BB5-7285-87F2-1AF5DB0B01A7}"/>
              </a:ext>
            </a:extLst>
          </p:cNvPr>
          <p:cNvSpPr txBox="1"/>
          <p:nvPr/>
        </p:nvSpPr>
        <p:spPr>
          <a:xfrm>
            <a:off x="964052" y="2387209"/>
            <a:ext cx="7894629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UPL TUTORIAL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Project Demo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Mary Priyanga S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9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7124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and Solutions</a:t>
            </a:r>
          </a:p>
          <a:p>
            <a:endParaRPr lang="en-US" sz="2000" b="1" dirty="0"/>
          </a:p>
          <a:p>
            <a:r>
              <a:rPr lang="en-GB" b="1" dirty="0"/>
              <a:t>Challenge 1: Role-Based Access Control</a:t>
            </a:r>
          </a:p>
          <a:p>
            <a:r>
              <a:rPr lang="en-GB" dirty="0"/>
              <a:t>Description: Ensuring different functionalities and UI access for guests, instructors, and admins without compromising security.</a:t>
            </a:r>
          </a:p>
          <a:p>
            <a:r>
              <a:rPr lang="en-GB" dirty="0"/>
              <a:t>Solution: Implemented Spring Security with JWT-based authentication and @PreAuthorize annotations to control API access based on roles.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Challenge 2: Instructor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Required a smooth flow for instructor registration, admin approval, and dynamic status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Created an approval log system with status tracking and admin action APIs for approval or rejection with remarks.</a:t>
            </a:r>
          </a:p>
          <a:p>
            <a:endParaRPr lang="en-US" dirty="0"/>
          </a:p>
          <a:p>
            <a:pPr>
              <a:buNone/>
            </a:pPr>
            <a:r>
              <a:rPr lang="en-GB" b="1" dirty="0"/>
              <a:t>Challenge 3: Frontend and Backend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Syncing Angular components with backend APIs, especially for dynamic data like tutorials and course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Designed standardized REST APIs and used Angular services to handle asynchronous calls with error handling and loading </a:t>
            </a:r>
            <a:r>
              <a:rPr lang="en-GB"/>
              <a:t>states.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934348" y="1259260"/>
            <a:ext cx="1079305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Future Work</a:t>
            </a:r>
          </a:p>
          <a:p>
            <a:endParaRPr lang="en-US" sz="2000" b="1" dirty="0"/>
          </a:p>
          <a:p>
            <a:pPr>
              <a:buNone/>
            </a:pPr>
            <a:r>
              <a:rPr lang="en-GB" sz="2000" b="1" dirty="0"/>
              <a:t>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Course Rating and Comments:</a:t>
            </a:r>
            <a:br>
              <a:rPr lang="en-GB" sz="2000" dirty="0"/>
            </a:br>
            <a:r>
              <a:rPr lang="en-GB" sz="2000" dirty="0"/>
              <a:t>Implement a star-based rating system and threaded comments for better learner feedback and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Redis Caching:</a:t>
            </a:r>
            <a:br>
              <a:rPr lang="en-GB" sz="2000" dirty="0"/>
            </a:br>
            <a:r>
              <a:rPr lang="en-GB" sz="2000" dirty="0"/>
              <a:t>Integrate Redis to cache frequently accessed data like course/tutorial lists to improve performance and reduce DB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Audit Logs and Notifications:</a:t>
            </a:r>
            <a:br>
              <a:rPr lang="en-GB" sz="2000" dirty="0"/>
            </a:br>
            <a:r>
              <a:rPr lang="en-GB" sz="2000" dirty="0"/>
              <a:t>Add audit trails for sensitive operations and real-time notifications for instructor approvals and content updates.</a:t>
            </a:r>
          </a:p>
          <a:p>
            <a:endParaRPr lang="en-GB" sz="2000" dirty="0"/>
          </a:p>
          <a:p>
            <a:r>
              <a:rPr lang="en-US" sz="2000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CI/CD Pipeline:  Set up a Jenkins pipeline for automated builds, testing,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Analytics: Expand Grafana dashboards to include usage trends, instructor activity, and course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26656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10139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Conclusion</a:t>
            </a:r>
          </a:p>
          <a:p>
            <a:endParaRPr lang="en-US" sz="2000" b="1" dirty="0"/>
          </a:p>
          <a:p>
            <a:r>
              <a:rPr lang="en-US" sz="2000" b="1" dirty="0"/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 Tutorial is a text-based online learning platform aimed at simplifying access to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role-based access: general users, instructors, and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modules include course/tutorial management, instructor approval,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 used: Angular, Spring Boot, MySQL, Prometheus, Grafana.</a:t>
            </a:r>
          </a:p>
          <a:p>
            <a:endParaRPr lang="en-US" sz="2000" dirty="0"/>
          </a:p>
          <a:p>
            <a:r>
              <a:rPr lang="en-US" sz="2000" b="1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Empowers Learners: Freely accessible tutorials and video content promote self-learning.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Enables Contributors: Instructors can create and manage educational material after admin approval.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Improves Transparency and Performance: Admin dashboards and monitoring tools support efficient platform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638202" y="1831853"/>
            <a:ext cx="107124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Q&amp;A</a:t>
            </a:r>
          </a:p>
          <a:p>
            <a:endParaRPr lang="en-US" sz="2000" b="1" dirty="0"/>
          </a:p>
          <a:p>
            <a:r>
              <a:rPr lang="en-US" sz="2000" b="1" dirty="0"/>
              <a:t>Questions:</a:t>
            </a:r>
          </a:p>
          <a:p>
            <a:r>
              <a:rPr lang="en-GB" sz="2000" dirty="0"/>
              <a:t>Thank you for your attention!</a:t>
            </a:r>
          </a:p>
          <a:p>
            <a:r>
              <a:rPr lang="en-GB" sz="2000" dirty="0"/>
              <a:t>I’m happy to answer any questions you may have about the project</a:t>
            </a:r>
            <a:r>
              <a:rPr lang="en-GB" sz="2000" b="1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Contact Information:</a:t>
            </a:r>
          </a:p>
          <a:p>
            <a:r>
              <a:rPr lang="en-GB" sz="2000" dirty="0"/>
              <a:t>Name: Mary Priyanga S</a:t>
            </a:r>
            <a:br>
              <a:rPr lang="en-GB" sz="2000" dirty="0"/>
            </a:br>
            <a:r>
              <a:rPr lang="en-GB" sz="2000" dirty="0"/>
              <a:t>Email: </a:t>
            </a:r>
            <a:r>
              <a:rPr lang="en-GB" sz="2000" dirty="0">
                <a:hlinkClick r:id="rId3"/>
              </a:rPr>
              <a:t>mary.priyanga@gmail.com</a:t>
            </a:r>
            <a:endParaRPr lang="en-GB" sz="2000" dirty="0"/>
          </a:p>
          <a:p>
            <a:r>
              <a:rPr lang="en-GB" sz="2000" dirty="0"/>
              <a:t>Phone Number: 9791186073</a:t>
            </a:r>
            <a:br>
              <a:rPr lang="en-GB" sz="2000" dirty="0"/>
            </a:br>
            <a:r>
              <a:rPr lang="en-GB" sz="2000" dirty="0"/>
              <a:t>Date: 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59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7DD687-1E8D-86B5-DB57-DCDE8E3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D6BF8C-CECD-921D-A22B-F413B435DDA5}"/>
              </a:ext>
            </a:extLst>
          </p:cNvPr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12-66DE-3694-AE87-D96400F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341375" y="1708946"/>
            <a:ext cx="8366763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Features and Functionality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 Architecture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Challenges and Solutions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Future Work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571868" y="1332889"/>
            <a:ext cx="8856638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Introduction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b="1" dirty="0"/>
              <a:t>Purpose and Goals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text-based online learning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users to freely access courses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 instructors to create content after admin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structured learning with embedded YouTube videos.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Importance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Promotes free access to quality learning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Encourages content contribution from skilled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Bridges the gap between learners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Offers a secure and scalable platform using modern technologies.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748665" y="1142117"/>
            <a:ext cx="8366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Project Overview</a:t>
            </a:r>
          </a:p>
          <a:p>
            <a:pPr>
              <a:buNone/>
            </a:pPr>
            <a:r>
              <a:rPr lang="en-GB" sz="2000" b="1" dirty="0"/>
              <a:t>Objective:</a:t>
            </a:r>
            <a:br>
              <a:rPr lang="en-GB" sz="2000" dirty="0"/>
            </a:br>
            <a:r>
              <a:rPr lang="en-GB" sz="2000" dirty="0"/>
              <a:t>To build an interactive learning platform that delivers text-based courses , tutorials and YouTube-embedded content, while enabling instructor-driven content creation under admin supervision.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Scope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Guest access to browse courses and tutorials freely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 registration with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CRUD (Create, Read, Update, Delete) for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YouTube video embedding in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 dashboard to manage users, content, and analytics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Target Users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Users: Access structured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Instructors: Share knowledge through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Admins: Oversee the platform, approve instructors, manage content</a:t>
            </a:r>
          </a:p>
        </p:txBody>
      </p:sp>
    </p:spTree>
    <p:extLst>
      <p:ext uri="{BB962C8B-B14F-4D97-AF65-F5344CB8AC3E}">
        <p14:creationId xmlns:p14="http://schemas.microsoft.com/office/powerpoint/2010/main" val="295781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96019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1: Role-Based Access Control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Different permissions for guests, instructors, and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Ensures secure, structured access and prevents unauthorized actions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Dashboard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Instructors can manage their courses and tutorials after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Empowers content creators while maintaining quality control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3: Embedded YouTube Videos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Tutorials can include YouTube video links for better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Enhances text-based learning with multimedia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4: Admin Panel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Admins can approve/reject instructors, manage content, and view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Enables complete control over platform activities and user management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5: Guest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Unregistered users can freely browse available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Promotes open access to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19442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14826" y="1417513"/>
            <a:ext cx="9460320" cy="5312352"/>
          </a:xfrm>
          <a:prstGeom prst="rect">
            <a:avLst/>
          </a:prstGeom>
          <a:noFill/>
        </p:spPr>
        <p:txBody>
          <a:bodyPr wrap="square" lIns="72000" rIns="72000">
            <a:normAutofit/>
          </a:bodyPr>
          <a:lstStyle/>
          <a:p>
            <a:r>
              <a:rPr lang="en-IN" sz="2000" b="1" dirty="0"/>
              <a:t>Demo</a:t>
            </a:r>
          </a:p>
          <a:p>
            <a:endParaRPr lang="en-IN" sz="2000" b="1" dirty="0"/>
          </a:p>
          <a:p>
            <a:r>
              <a:rPr lang="en-GB" b="1" dirty="0"/>
              <a:t>Instructions:</a:t>
            </a:r>
            <a:br>
              <a:rPr lang="en-GB" dirty="0"/>
            </a:br>
            <a:r>
              <a:rPr lang="en-GB" dirty="0"/>
              <a:t>This demo showcases the core functionalities of the UPL Tutorial Platform from the perspective of general users, instructors, and admins.</a:t>
            </a:r>
          </a:p>
          <a:p>
            <a:endParaRPr lang="en-IN" dirty="0"/>
          </a:p>
          <a:p>
            <a:pPr>
              <a:buNone/>
            </a:pPr>
            <a:r>
              <a:rPr lang="en-GB" b="1" dirty="0"/>
              <a:t>Live Demo Walkthrough</a:t>
            </a:r>
          </a:p>
          <a:p>
            <a:pPr>
              <a:buNone/>
            </a:pPr>
            <a:r>
              <a:rPr lang="en-GB" b="1" dirty="0"/>
              <a:t>Feature 1: Guest Access to Courses &amp; Tutorials</a:t>
            </a:r>
            <a:endParaRPr lang="en-GB" dirty="0"/>
          </a:p>
          <a:p>
            <a:r>
              <a:rPr lang="en-GB" dirty="0"/>
              <a:t>Demo: Visit the homepage and browse available courses/tutorials without login</a:t>
            </a:r>
          </a:p>
          <a:p>
            <a:r>
              <a:rPr lang="en-GB" dirty="0"/>
              <a:t>Highlight: Open access to learning resources for everyone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Registration &amp; Admin Approval</a:t>
            </a:r>
            <a:endParaRPr lang="en-GB" dirty="0"/>
          </a:p>
          <a:p>
            <a:r>
              <a:rPr lang="en-GB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 out and submit the instructor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logs in and approves the pending instructor</a:t>
            </a:r>
          </a:p>
          <a:p>
            <a:r>
              <a:rPr lang="en-GB" dirty="0"/>
              <a:t>Highlight: Role-based workflow and admin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4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4C2D2-905C-5189-F124-84B109ED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D1871-5550-B219-0DBC-31E8CFCED363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BA9D2-7C6C-C0C1-FC6F-7682EAFFA3DC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7F3A-7585-6C55-3FCB-48DC8F9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D627716-D10E-2574-BC82-F85EF5AD26D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F43C6-3E40-BF6B-036F-FD0A646A6C02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48D5-A59A-6516-020A-7462CEE4A2F3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CDD7-70D2-6270-51A8-68AC05E89D55}"/>
              </a:ext>
            </a:extLst>
          </p:cNvPr>
          <p:cNvSpPr txBox="1"/>
          <p:nvPr/>
        </p:nvSpPr>
        <p:spPr>
          <a:xfrm>
            <a:off x="1365840" y="1648332"/>
            <a:ext cx="94603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Feature 3: Instructor Dashboard – Create &amp; Manage Content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Instructor logs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tutorial(including embedded YouTube links)</a:t>
            </a:r>
          </a:p>
          <a:p>
            <a:r>
              <a:rPr lang="en-IN" dirty="0"/>
              <a:t>Highlight: User-friendly content management flow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Feature 4: Admin Panel – Manage Users and Analytics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views instructor list, reviews content, accesses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approves or rejects the instructor</a:t>
            </a:r>
          </a:p>
          <a:p>
            <a:r>
              <a:rPr lang="en-IN" dirty="0"/>
              <a:t>Highlight: Comprehensive control over platform usage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169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6331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Architecture</a:t>
            </a:r>
          </a:p>
          <a:p>
            <a:endParaRPr lang="en-IN" sz="2000" b="1" dirty="0"/>
          </a:p>
          <a:p>
            <a:r>
              <a:rPr lang="en-IN" sz="2000" b="1" dirty="0"/>
              <a:t>Architecture Diagram: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Components:</a:t>
            </a:r>
          </a:p>
          <a:p>
            <a:r>
              <a:rPr lang="en-IN" sz="2000" dirty="0"/>
              <a:t>Frontend (Angular):Provides a responsive user interface for guests, instructors, and admins.</a:t>
            </a:r>
          </a:p>
          <a:p>
            <a:r>
              <a:rPr lang="en-IN" sz="2000" dirty="0"/>
              <a:t>Backend (Spring Boot):Handles business logic, API endpoints, authentication, and data processing.</a:t>
            </a:r>
          </a:p>
          <a:p>
            <a:r>
              <a:rPr lang="en-IN" sz="2000" dirty="0"/>
              <a:t>Database (MySQL):Stores users, courses, tutorials, approval logs, and edit history.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B5552-5340-E1CB-A9FB-1999128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" y="2022763"/>
            <a:ext cx="10368696" cy="24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90C1-F80B-471F-3D97-B1409425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D060E-DDFF-302B-0E2A-5B6AFCC94EDB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3D513-6975-75D6-84E7-7BCA819821D1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5AA-7665-8041-B493-8BD27C8D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311DDC-0577-A79B-FA67-35ECF46CEDE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B1F75-0489-E5FB-2EA5-9674711512FF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4A4A9-290A-8A78-9835-C0134F1B9FA8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FAD-B7F4-112F-DD3F-193367E2BF56}"/>
              </a:ext>
            </a:extLst>
          </p:cNvPr>
          <p:cNvSpPr txBox="1"/>
          <p:nvPr/>
        </p:nvSpPr>
        <p:spPr>
          <a:xfrm>
            <a:off x="686857" y="1013243"/>
            <a:ext cx="10633183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Technology Stack: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	Angular 18+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	Spring Boot (Java 21)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	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	Spring Security, 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	Spring Boot Actuator, Prometheus, Grafana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 Tools	Postman, Visual Studio Code, STS, 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	                YouTube Embedding,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0741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1077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Sivaraj D</cp:lastModifiedBy>
  <cp:revision>17</cp:revision>
  <dcterms:created xsi:type="dcterms:W3CDTF">2023-08-19T12:13:06Z</dcterms:created>
  <dcterms:modified xsi:type="dcterms:W3CDTF">2025-05-23T07:56:41Z</dcterms:modified>
</cp:coreProperties>
</file>