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88" r:id="rId3"/>
    <p:sldId id="390" r:id="rId4"/>
    <p:sldId id="391" r:id="rId5"/>
    <p:sldId id="392" r:id="rId6"/>
    <p:sldId id="401" r:id="rId7"/>
    <p:sldId id="393" r:id="rId8"/>
    <p:sldId id="399" r:id="rId9"/>
    <p:sldId id="394" r:id="rId10"/>
    <p:sldId id="400" r:id="rId11"/>
    <p:sldId id="402" r:id="rId12"/>
    <p:sldId id="395" r:id="rId13"/>
    <p:sldId id="396" r:id="rId14"/>
    <p:sldId id="397" r:id="rId15"/>
    <p:sldId id="398" r:id="rId16"/>
    <p:sldId id="3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6577-ED3E-65E1-FAB4-97AC7D04A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1A968-72E8-06C8-BFA7-492783569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77B41-4E91-28B2-5C1A-4A10153E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2D38E-8294-5974-ABA0-A782A3E2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D9D67-5680-8FEE-A286-D2685669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35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B437-DF41-9272-3937-52C17800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E8F0F-43EF-C7E3-752E-82F8E1C16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BC4B8-4AE3-F9B0-3CD4-3570B5F8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59338-86F9-76C1-3D2A-333BF0D7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FBC9E-4768-680A-0A6C-96F2468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8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89138-E9F4-1ED8-CB22-DA0C0DB99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BD88C-D084-D5D8-59D2-241A64B6E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EDD72-4F30-8577-1496-884C9C3D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7C8F-B8B0-7D45-A515-1C3F05CD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1AA39-7B5D-04AA-ABAF-96556EDB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8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0159-EEF4-E3D9-23BB-D7D9B1A1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708E-4314-12FC-23B0-6A1B1E0FD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609AC-2F56-605D-F455-54F1ACE7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B8F92-A008-CB24-99A4-14D9AC36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F3938-49AA-EAC0-50E8-AD2428B6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14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18C5-56CA-8EB8-5060-3B077029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D8486-65BC-B5B1-0DB4-60391B0FB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EA274-EF7B-857D-CE8C-678D0F57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DBC11-99AE-51AD-82EE-B601B6F9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37E75-FAA2-592B-74E5-2C6D3004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66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29B7-F4DE-3775-A263-59D182CC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F7646-3429-EE08-6C6C-7C9E41736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4EE5A-DD72-EA5E-F36D-1D2E21892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AD039-53E3-4B91-04B4-6C5FB689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DF719-4B01-643D-7FBF-6DE02004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E1A5A-5D36-6BAB-2028-12101DB3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30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888A-1F5E-C8EA-931E-2A6DA70D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D2F4B-79E6-1D9B-41AA-E2929EB7C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771FA-436B-5B2D-C81B-8D8022934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439B6-7CB8-914B-2D92-26291D796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3A1E9-A591-357F-9D92-1C6ED87DC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03BE3-E183-BCC5-1D3F-B43B7E9A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EDF02-6A40-C2CD-DB07-FF34ADDF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DB833-847B-277D-AF9D-FF3679A2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7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7FB8-DD5F-F432-EA88-9329D485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0FC88-6327-DD16-5FCD-7ABF74A1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6CF97-3F88-994B-E988-E2F6207B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0EC5B-9BE0-9898-B2A9-49D9204B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29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00C09-4C5B-EED8-5B20-CA217117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A1CE7-326B-10A2-C2C3-5177F007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16914-A35A-DA65-DE12-5D431522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01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3CFA-1D7A-F0FB-CCB0-000C1792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4D1D-922B-AFA1-F87F-F026398D7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6E1D9-DE8C-8A57-9AD9-EDE781D6F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56EA7-3D36-3534-7637-C020E6FE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1CCCC-799C-1D43-4ED6-6CACAB26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86FEB-4F5C-962F-95EB-A43E008C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68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98F9-3C1A-78EF-E5B7-F937EF8C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992C3-2071-E691-2D1F-7E438A5E0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34377-4941-A26F-6D9A-B4741C82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3E572-0FF0-7FE2-48C3-2C3612E0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E8B18-77BC-CD85-23A2-62150C3D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2A716-045A-F145-C27F-10A362CF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19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8CEAE-D00F-E711-D7C3-925EF507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A618B-0815-C22F-7F75-66BB08354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3BC03-6C26-446E-578A-9F73FC2AA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D6B31-71B2-4178-AC7E-A76CB429D216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652B-73E3-2943-B5A0-5FE5FB904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F4A0A-193E-018E-53F4-FE3285502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24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mary.priyanga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A3A8A9-1D6D-1AA8-89E4-5728B06EDBBD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B809034-C8CC-6744-C0E9-EE21AA20EE03}"/>
              </a:ext>
            </a:extLst>
          </p:cNvPr>
          <p:cNvSpPr/>
          <p:nvPr/>
        </p:nvSpPr>
        <p:spPr>
          <a:xfrm rot="16200000">
            <a:off x="8752069" y="2174288"/>
            <a:ext cx="4527625" cy="2352237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F55E0154-0618-CEDE-DE16-CFB4CA4B90A3}"/>
              </a:ext>
            </a:extLst>
          </p:cNvPr>
          <p:cNvSpPr/>
          <p:nvPr/>
        </p:nvSpPr>
        <p:spPr>
          <a:xfrm rot="2767661">
            <a:off x="10508701" y="-98034"/>
            <a:ext cx="815720" cy="4354733"/>
          </a:xfrm>
          <a:custGeom>
            <a:avLst/>
            <a:gdLst>
              <a:gd name="connsiteX0" fmla="*/ 0 w 771728"/>
              <a:gd name="connsiteY0" fmla="*/ 0 h 4930210"/>
              <a:gd name="connsiteX1" fmla="*/ 385864 w 771728"/>
              <a:gd name="connsiteY1" fmla="*/ 0 h 4930210"/>
              <a:gd name="connsiteX2" fmla="*/ 385864 w 771728"/>
              <a:gd name="connsiteY2" fmla="*/ 4544346 h 4930210"/>
              <a:gd name="connsiteX3" fmla="*/ 771728 w 771728"/>
              <a:gd name="connsiteY3" fmla="*/ 4544346 h 4930210"/>
              <a:gd name="connsiteX4" fmla="*/ 771728 w 771728"/>
              <a:gd name="connsiteY4" fmla="*/ 4930210 h 4930210"/>
              <a:gd name="connsiteX5" fmla="*/ 0 w 771728"/>
              <a:gd name="connsiteY5" fmla="*/ 4930210 h 4930210"/>
              <a:gd name="connsiteX6" fmla="*/ 0 w 771728"/>
              <a:gd name="connsiteY6" fmla="*/ 0 h 4930210"/>
              <a:gd name="connsiteX0" fmla="*/ 0 w 771728"/>
              <a:gd name="connsiteY0" fmla="*/ 0 h 4930210"/>
              <a:gd name="connsiteX1" fmla="*/ 418933 w 771728"/>
              <a:gd name="connsiteY1" fmla="*/ 569311 h 4930210"/>
              <a:gd name="connsiteX2" fmla="*/ 385864 w 771728"/>
              <a:gd name="connsiteY2" fmla="*/ 4544346 h 4930210"/>
              <a:gd name="connsiteX3" fmla="*/ 771728 w 771728"/>
              <a:gd name="connsiteY3" fmla="*/ 4544346 h 4930210"/>
              <a:gd name="connsiteX4" fmla="*/ 771728 w 771728"/>
              <a:gd name="connsiteY4" fmla="*/ 4930210 h 4930210"/>
              <a:gd name="connsiteX5" fmla="*/ 0 w 771728"/>
              <a:gd name="connsiteY5" fmla="*/ 4930210 h 4930210"/>
              <a:gd name="connsiteX6" fmla="*/ 0 w 771728"/>
              <a:gd name="connsiteY6" fmla="*/ 0 h 4930210"/>
              <a:gd name="connsiteX0" fmla="*/ 0 w 794378"/>
              <a:gd name="connsiteY0" fmla="*/ 0 h 4776408"/>
              <a:gd name="connsiteX1" fmla="*/ 441583 w 794378"/>
              <a:gd name="connsiteY1" fmla="*/ 415509 h 4776408"/>
              <a:gd name="connsiteX2" fmla="*/ 408514 w 794378"/>
              <a:gd name="connsiteY2" fmla="*/ 4390544 h 4776408"/>
              <a:gd name="connsiteX3" fmla="*/ 794378 w 794378"/>
              <a:gd name="connsiteY3" fmla="*/ 4390544 h 4776408"/>
              <a:gd name="connsiteX4" fmla="*/ 794378 w 794378"/>
              <a:gd name="connsiteY4" fmla="*/ 4776408 h 4776408"/>
              <a:gd name="connsiteX5" fmla="*/ 22650 w 794378"/>
              <a:gd name="connsiteY5" fmla="*/ 4776408 h 4776408"/>
              <a:gd name="connsiteX6" fmla="*/ 0 w 794378"/>
              <a:gd name="connsiteY6" fmla="*/ 0 h 4776408"/>
              <a:gd name="connsiteX0" fmla="*/ 0 w 794378"/>
              <a:gd name="connsiteY0" fmla="*/ 0 h 4776408"/>
              <a:gd name="connsiteX1" fmla="*/ 443439 w 794378"/>
              <a:gd name="connsiteY1" fmla="*/ 417244 h 4776408"/>
              <a:gd name="connsiteX2" fmla="*/ 408514 w 794378"/>
              <a:gd name="connsiteY2" fmla="*/ 4390544 h 4776408"/>
              <a:gd name="connsiteX3" fmla="*/ 794378 w 794378"/>
              <a:gd name="connsiteY3" fmla="*/ 4390544 h 4776408"/>
              <a:gd name="connsiteX4" fmla="*/ 794378 w 794378"/>
              <a:gd name="connsiteY4" fmla="*/ 4776408 h 4776408"/>
              <a:gd name="connsiteX5" fmla="*/ 22650 w 794378"/>
              <a:gd name="connsiteY5" fmla="*/ 4776408 h 4776408"/>
              <a:gd name="connsiteX6" fmla="*/ 0 w 794378"/>
              <a:gd name="connsiteY6" fmla="*/ 0 h 4776408"/>
              <a:gd name="connsiteX0" fmla="*/ 0 w 806288"/>
              <a:gd name="connsiteY0" fmla="*/ 0 h 4423181"/>
              <a:gd name="connsiteX1" fmla="*/ 455349 w 806288"/>
              <a:gd name="connsiteY1" fmla="*/ 64017 h 4423181"/>
              <a:gd name="connsiteX2" fmla="*/ 420424 w 806288"/>
              <a:gd name="connsiteY2" fmla="*/ 4037317 h 4423181"/>
              <a:gd name="connsiteX3" fmla="*/ 806288 w 806288"/>
              <a:gd name="connsiteY3" fmla="*/ 4037317 h 4423181"/>
              <a:gd name="connsiteX4" fmla="*/ 806288 w 806288"/>
              <a:gd name="connsiteY4" fmla="*/ 4423181 h 4423181"/>
              <a:gd name="connsiteX5" fmla="*/ 34560 w 806288"/>
              <a:gd name="connsiteY5" fmla="*/ 4423181 h 4423181"/>
              <a:gd name="connsiteX6" fmla="*/ 0 w 806288"/>
              <a:gd name="connsiteY6" fmla="*/ 0 h 4423181"/>
              <a:gd name="connsiteX0" fmla="*/ 0 w 806288"/>
              <a:gd name="connsiteY0" fmla="*/ 0 h 4423181"/>
              <a:gd name="connsiteX1" fmla="*/ 457385 w 806288"/>
              <a:gd name="connsiteY1" fmla="*/ 441221 h 4423181"/>
              <a:gd name="connsiteX2" fmla="*/ 420424 w 806288"/>
              <a:gd name="connsiteY2" fmla="*/ 4037317 h 4423181"/>
              <a:gd name="connsiteX3" fmla="*/ 806288 w 806288"/>
              <a:gd name="connsiteY3" fmla="*/ 4037317 h 4423181"/>
              <a:gd name="connsiteX4" fmla="*/ 806288 w 806288"/>
              <a:gd name="connsiteY4" fmla="*/ 4423181 h 4423181"/>
              <a:gd name="connsiteX5" fmla="*/ 34560 w 806288"/>
              <a:gd name="connsiteY5" fmla="*/ 4423181 h 4423181"/>
              <a:gd name="connsiteX6" fmla="*/ 0 w 806288"/>
              <a:gd name="connsiteY6" fmla="*/ 0 h 4423181"/>
              <a:gd name="connsiteX0" fmla="*/ 0 w 808537"/>
              <a:gd name="connsiteY0" fmla="*/ 0 h 4354874"/>
              <a:gd name="connsiteX1" fmla="*/ 459634 w 808537"/>
              <a:gd name="connsiteY1" fmla="*/ 372914 h 4354874"/>
              <a:gd name="connsiteX2" fmla="*/ 422673 w 808537"/>
              <a:gd name="connsiteY2" fmla="*/ 3969010 h 4354874"/>
              <a:gd name="connsiteX3" fmla="*/ 808537 w 808537"/>
              <a:gd name="connsiteY3" fmla="*/ 3969010 h 4354874"/>
              <a:gd name="connsiteX4" fmla="*/ 808537 w 808537"/>
              <a:gd name="connsiteY4" fmla="*/ 4354874 h 4354874"/>
              <a:gd name="connsiteX5" fmla="*/ 36809 w 808537"/>
              <a:gd name="connsiteY5" fmla="*/ 4354874 h 4354874"/>
              <a:gd name="connsiteX6" fmla="*/ 0 w 808537"/>
              <a:gd name="connsiteY6" fmla="*/ 0 h 4354874"/>
              <a:gd name="connsiteX0" fmla="*/ 0 w 808537"/>
              <a:gd name="connsiteY0" fmla="*/ 0 h 4354874"/>
              <a:gd name="connsiteX1" fmla="*/ 447106 w 808537"/>
              <a:gd name="connsiteY1" fmla="*/ 466573 h 4354874"/>
              <a:gd name="connsiteX2" fmla="*/ 422673 w 808537"/>
              <a:gd name="connsiteY2" fmla="*/ 3969010 h 4354874"/>
              <a:gd name="connsiteX3" fmla="*/ 808537 w 808537"/>
              <a:gd name="connsiteY3" fmla="*/ 3969010 h 4354874"/>
              <a:gd name="connsiteX4" fmla="*/ 808537 w 808537"/>
              <a:gd name="connsiteY4" fmla="*/ 4354874 h 4354874"/>
              <a:gd name="connsiteX5" fmla="*/ 36809 w 808537"/>
              <a:gd name="connsiteY5" fmla="*/ 4354874 h 4354874"/>
              <a:gd name="connsiteX6" fmla="*/ 0 w 808537"/>
              <a:gd name="connsiteY6" fmla="*/ 0 h 4354874"/>
              <a:gd name="connsiteX0" fmla="*/ 0 w 815720"/>
              <a:gd name="connsiteY0" fmla="*/ 0 h 4354733"/>
              <a:gd name="connsiteX1" fmla="*/ 454289 w 815720"/>
              <a:gd name="connsiteY1" fmla="*/ 466432 h 4354733"/>
              <a:gd name="connsiteX2" fmla="*/ 429856 w 815720"/>
              <a:gd name="connsiteY2" fmla="*/ 3968869 h 4354733"/>
              <a:gd name="connsiteX3" fmla="*/ 815720 w 815720"/>
              <a:gd name="connsiteY3" fmla="*/ 3968869 h 4354733"/>
              <a:gd name="connsiteX4" fmla="*/ 815720 w 815720"/>
              <a:gd name="connsiteY4" fmla="*/ 4354733 h 4354733"/>
              <a:gd name="connsiteX5" fmla="*/ 43992 w 815720"/>
              <a:gd name="connsiteY5" fmla="*/ 4354733 h 4354733"/>
              <a:gd name="connsiteX6" fmla="*/ 0 w 815720"/>
              <a:gd name="connsiteY6" fmla="*/ 0 h 435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5720" h="4354733">
                <a:moveTo>
                  <a:pt x="0" y="0"/>
                </a:moveTo>
                <a:lnTo>
                  <a:pt x="454289" y="466432"/>
                </a:lnTo>
                <a:lnTo>
                  <a:pt x="429856" y="3968869"/>
                </a:lnTo>
                <a:lnTo>
                  <a:pt x="815720" y="3968869"/>
                </a:lnTo>
                <a:lnTo>
                  <a:pt x="815720" y="4354733"/>
                </a:lnTo>
                <a:lnTo>
                  <a:pt x="43992" y="4354733"/>
                </a:lnTo>
                <a:lnTo>
                  <a:pt x="0" y="0"/>
                </a:lnTo>
                <a:close/>
              </a:path>
            </a:pathLst>
          </a:custGeom>
          <a:solidFill>
            <a:srgbClr val="5046D6"/>
          </a:solidFill>
          <a:ln>
            <a:solidFill>
              <a:srgbClr val="504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9154F344-F931-6AB5-61F9-B6FB0EBB1E03}"/>
              </a:ext>
            </a:extLst>
          </p:cNvPr>
          <p:cNvSpPr/>
          <p:nvPr/>
        </p:nvSpPr>
        <p:spPr>
          <a:xfrm rot="18847759">
            <a:off x="10781767" y="3058284"/>
            <a:ext cx="412171" cy="3766575"/>
          </a:xfrm>
          <a:custGeom>
            <a:avLst/>
            <a:gdLst>
              <a:gd name="connsiteX0" fmla="*/ 0 w 771728"/>
              <a:gd name="connsiteY0" fmla="*/ 0 h 4974404"/>
              <a:gd name="connsiteX1" fmla="*/ 385864 w 771728"/>
              <a:gd name="connsiteY1" fmla="*/ 0 h 4974404"/>
              <a:gd name="connsiteX2" fmla="*/ 385864 w 771728"/>
              <a:gd name="connsiteY2" fmla="*/ 4588540 h 4974404"/>
              <a:gd name="connsiteX3" fmla="*/ 771728 w 771728"/>
              <a:gd name="connsiteY3" fmla="*/ 4588540 h 4974404"/>
              <a:gd name="connsiteX4" fmla="*/ 771728 w 771728"/>
              <a:gd name="connsiteY4" fmla="*/ 4974404 h 4974404"/>
              <a:gd name="connsiteX5" fmla="*/ 0 w 771728"/>
              <a:gd name="connsiteY5" fmla="*/ 4974404 h 4974404"/>
              <a:gd name="connsiteX6" fmla="*/ 0 w 771728"/>
              <a:gd name="connsiteY6" fmla="*/ 0 h 4974404"/>
              <a:gd name="connsiteX0" fmla="*/ 0 w 771728"/>
              <a:gd name="connsiteY0" fmla="*/ 0 h 4998046"/>
              <a:gd name="connsiteX1" fmla="*/ 385864 w 771728"/>
              <a:gd name="connsiteY1" fmla="*/ 0 h 4998046"/>
              <a:gd name="connsiteX2" fmla="*/ 385864 w 771728"/>
              <a:gd name="connsiteY2" fmla="*/ 4588540 h 4998046"/>
              <a:gd name="connsiteX3" fmla="*/ 771728 w 771728"/>
              <a:gd name="connsiteY3" fmla="*/ 4588540 h 4998046"/>
              <a:gd name="connsiteX4" fmla="*/ 12661 w 771728"/>
              <a:gd name="connsiteY4" fmla="*/ 4998046 h 4998046"/>
              <a:gd name="connsiteX5" fmla="*/ 0 w 771728"/>
              <a:gd name="connsiteY5" fmla="*/ 4974404 h 4998046"/>
              <a:gd name="connsiteX6" fmla="*/ 0 w 771728"/>
              <a:gd name="connsiteY6" fmla="*/ 0 h 4998046"/>
              <a:gd name="connsiteX0" fmla="*/ 0 w 431539"/>
              <a:gd name="connsiteY0" fmla="*/ 0 h 4998046"/>
              <a:gd name="connsiteX1" fmla="*/ 385864 w 431539"/>
              <a:gd name="connsiteY1" fmla="*/ 0 h 4998046"/>
              <a:gd name="connsiteX2" fmla="*/ 385864 w 431539"/>
              <a:gd name="connsiteY2" fmla="*/ 4588540 h 4998046"/>
              <a:gd name="connsiteX3" fmla="*/ 431539 w 431539"/>
              <a:gd name="connsiteY3" fmla="*/ 4562125 h 4998046"/>
              <a:gd name="connsiteX4" fmla="*/ 12661 w 431539"/>
              <a:gd name="connsiteY4" fmla="*/ 4998046 h 4998046"/>
              <a:gd name="connsiteX5" fmla="*/ 0 w 431539"/>
              <a:gd name="connsiteY5" fmla="*/ 4974404 h 4998046"/>
              <a:gd name="connsiteX6" fmla="*/ 0 w 431539"/>
              <a:gd name="connsiteY6" fmla="*/ 0 h 4998046"/>
              <a:gd name="connsiteX0" fmla="*/ 0 w 431539"/>
              <a:gd name="connsiteY0" fmla="*/ 0 h 4998046"/>
              <a:gd name="connsiteX1" fmla="*/ 385864 w 431539"/>
              <a:gd name="connsiteY1" fmla="*/ 0 h 4998046"/>
              <a:gd name="connsiteX2" fmla="*/ 401689 w 431539"/>
              <a:gd name="connsiteY2" fmla="*/ 3782616 h 4998046"/>
              <a:gd name="connsiteX3" fmla="*/ 431539 w 431539"/>
              <a:gd name="connsiteY3" fmla="*/ 4562125 h 4998046"/>
              <a:gd name="connsiteX4" fmla="*/ 12661 w 431539"/>
              <a:gd name="connsiteY4" fmla="*/ 4998046 h 4998046"/>
              <a:gd name="connsiteX5" fmla="*/ 0 w 431539"/>
              <a:gd name="connsiteY5" fmla="*/ 4974404 h 4998046"/>
              <a:gd name="connsiteX6" fmla="*/ 0 w 431539"/>
              <a:gd name="connsiteY6" fmla="*/ 0 h 4998046"/>
              <a:gd name="connsiteX0" fmla="*/ 10158 w 441697"/>
              <a:gd name="connsiteY0" fmla="*/ 0 h 4998046"/>
              <a:gd name="connsiteX1" fmla="*/ 396022 w 441697"/>
              <a:gd name="connsiteY1" fmla="*/ 0 h 4998046"/>
              <a:gd name="connsiteX2" fmla="*/ 411847 w 441697"/>
              <a:gd name="connsiteY2" fmla="*/ 3782616 h 4998046"/>
              <a:gd name="connsiteX3" fmla="*/ 441697 w 441697"/>
              <a:gd name="connsiteY3" fmla="*/ 4562125 h 4998046"/>
              <a:gd name="connsiteX4" fmla="*/ 22819 w 441697"/>
              <a:gd name="connsiteY4" fmla="*/ 4998046 h 4998046"/>
              <a:gd name="connsiteX5" fmla="*/ 0 w 441697"/>
              <a:gd name="connsiteY5" fmla="*/ 4176731 h 4998046"/>
              <a:gd name="connsiteX6" fmla="*/ 10158 w 441697"/>
              <a:gd name="connsiteY6" fmla="*/ 0 h 4998046"/>
              <a:gd name="connsiteX0" fmla="*/ 14491 w 446030"/>
              <a:gd name="connsiteY0" fmla="*/ 0 h 4562125"/>
              <a:gd name="connsiteX1" fmla="*/ 400355 w 446030"/>
              <a:gd name="connsiteY1" fmla="*/ 0 h 4562125"/>
              <a:gd name="connsiteX2" fmla="*/ 416180 w 446030"/>
              <a:gd name="connsiteY2" fmla="*/ 3782616 h 4562125"/>
              <a:gd name="connsiteX3" fmla="*/ 446030 w 446030"/>
              <a:gd name="connsiteY3" fmla="*/ 4562125 h 4562125"/>
              <a:gd name="connsiteX4" fmla="*/ 0 w 446030"/>
              <a:gd name="connsiteY4" fmla="*/ 4182885 h 4562125"/>
              <a:gd name="connsiteX5" fmla="*/ 4333 w 446030"/>
              <a:gd name="connsiteY5" fmla="*/ 4176731 h 4562125"/>
              <a:gd name="connsiteX6" fmla="*/ 14491 w 446030"/>
              <a:gd name="connsiteY6" fmla="*/ 0 h 4562125"/>
              <a:gd name="connsiteX0" fmla="*/ 14491 w 416180"/>
              <a:gd name="connsiteY0" fmla="*/ 0 h 4182885"/>
              <a:gd name="connsiteX1" fmla="*/ 400355 w 416180"/>
              <a:gd name="connsiteY1" fmla="*/ 0 h 4182885"/>
              <a:gd name="connsiteX2" fmla="*/ 416180 w 416180"/>
              <a:gd name="connsiteY2" fmla="*/ 3782616 h 4182885"/>
              <a:gd name="connsiteX3" fmla="*/ 396896 w 416180"/>
              <a:gd name="connsiteY3" fmla="*/ 3776828 h 4182885"/>
              <a:gd name="connsiteX4" fmla="*/ 0 w 416180"/>
              <a:gd name="connsiteY4" fmla="*/ 4182885 h 4182885"/>
              <a:gd name="connsiteX5" fmla="*/ 4333 w 416180"/>
              <a:gd name="connsiteY5" fmla="*/ 4176731 h 4182885"/>
              <a:gd name="connsiteX6" fmla="*/ 14491 w 416180"/>
              <a:gd name="connsiteY6" fmla="*/ 0 h 4182885"/>
              <a:gd name="connsiteX0" fmla="*/ 14491 w 416180"/>
              <a:gd name="connsiteY0" fmla="*/ 0 h 4182885"/>
              <a:gd name="connsiteX1" fmla="*/ 400355 w 416180"/>
              <a:gd name="connsiteY1" fmla="*/ 0 h 4182885"/>
              <a:gd name="connsiteX2" fmla="*/ 416180 w 416180"/>
              <a:gd name="connsiteY2" fmla="*/ 3782616 h 4182885"/>
              <a:gd name="connsiteX3" fmla="*/ 412931 w 416180"/>
              <a:gd name="connsiteY3" fmla="*/ 3786038 h 4182885"/>
              <a:gd name="connsiteX4" fmla="*/ 0 w 416180"/>
              <a:gd name="connsiteY4" fmla="*/ 4182885 h 4182885"/>
              <a:gd name="connsiteX5" fmla="*/ 4333 w 416180"/>
              <a:gd name="connsiteY5" fmla="*/ 4176731 h 4182885"/>
              <a:gd name="connsiteX6" fmla="*/ 14491 w 416180"/>
              <a:gd name="connsiteY6" fmla="*/ 0 h 4182885"/>
              <a:gd name="connsiteX0" fmla="*/ 14491 w 416180"/>
              <a:gd name="connsiteY0" fmla="*/ 0 h 4182885"/>
              <a:gd name="connsiteX1" fmla="*/ 400355 w 416180"/>
              <a:gd name="connsiteY1" fmla="*/ 0 h 4182885"/>
              <a:gd name="connsiteX2" fmla="*/ 416180 w 416180"/>
              <a:gd name="connsiteY2" fmla="*/ 3782616 h 4182885"/>
              <a:gd name="connsiteX3" fmla="*/ 412931 w 416180"/>
              <a:gd name="connsiteY3" fmla="*/ 3786038 h 4182885"/>
              <a:gd name="connsiteX4" fmla="*/ 0 w 416180"/>
              <a:gd name="connsiteY4" fmla="*/ 4182885 h 4182885"/>
              <a:gd name="connsiteX5" fmla="*/ 9644 w 416180"/>
              <a:gd name="connsiteY5" fmla="*/ 4182195 h 4182885"/>
              <a:gd name="connsiteX6" fmla="*/ 14491 w 416180"/>
              <a:gd name="connsiteY6" fmla="*/ 0 h 4182885"/>
              <a:gd name="connsiteX0" fmla="*/ 4847 w 406536"/>
              <a:gd name="connsiteY0" fmla="*/ 0 h 4216245"/>
              <a:gd name="connsiteX1" fmla="*/ 390711 w 406536"/>
              <a:gd name="connsiteY1" fmla="*/ 0 h 4216245"/>
              <a:gd name="connsiteX2" fmla="*/ 406536 w 406536"/>
              <a:gd name="connsiteY2" fmla="*/ 3782616 h 4216245"/>
              <a:gd name="connsiteX3" fmla="*/ 403287 w 406536"/>
              <a:gd name="connsiteY3" fmla="*/ 3786038 h 4216245"/>
              <a:gd name="connsiteX4" fmla="*/ 19016 w 406536"/>
              <a:gd name="connsiteY4" fmla="*/ 4216245 h 4216245"/>
              <a:gd name="connsiteX5" fmla="*/ 0 w 406536"/>
              <a:gd name="connsiteY5" fmla="*/ 4182195 h 4216245"/>
              <a:gd name="connsiteX6" fmla="*/ 4847 w 406536"/>
              <a:gd name="connsiteY6" fmla="*/ 0 h 4216245"/>
              <a:gd name="connsiteX0" fmla="*/ 4847 w 409033"/>
              <a:gd name="connsiteY0" fmla="*/ 0 h 4216245"/>
              <a:gd name="connsiteX1" fmla="*/ 390711 w 409033"/>
              <a:gd name="connsiteY1" fmla="*/ 0 h 4216245"/>
              <a:gd name="connsiteX2" fmla="*/ 406536 w 409033"/>
              <a:gd name="connsiteY2" fmla="*/ 3782616 h 4216245"/>
              <a:gd name="connsiteX3" fmla="*/ 409033 w 409033"/>
              <a:gd name="connsiteY3" fmla="*/ 3818305 h 4216245"/>
              <a:gd name="connsiteX4" fmla="*/ 19016 w 409033"/>
              <a:gd name="connsiteY4" fmla="*/ 4216245 h 4216245"/>
              <a:gd name="connsiteX5" fmla="*/ 0 w 409033"/>
              <a:gd name="connsiteY5" fmla="*/ 4182195 h 4216245"/>
              <a:gd name="connsiteX6" fmla="*/ 4847 w 409033"/>
              <a:gd name="connsiteY6" fmla="*/ 0 h 4216245"/>
              <a:gd name="connsiteX0" fmla="*/ 12664 w 416850"/>
              <a:gd name="connsiteY0" fmla="*/ 0 h 4216245"/>
              <a:gd name="connsiteX1" fmla="*/ 398528 w 416850"/>
              <a:gd name="connsiteY1" fmla="*/ 0 h 4216245"/>
              <a:gd name="connsiteX2" fmla="*/ 414353 w 416850"/>
              <a:gd name="connsiteY2" fmla="*/ 3782616 h 4216245"/>
              <a:gd name="connsiteX3" fmla="*/ 416850 w 416850"/>
              <a:gd name="connsiteY3" fmla="*/ 3818305 h 4216245"/>
              <a:gd name="connsiteX4" fmla="*/ 26833 w 416850"/>
              <a:gd name="connsiteY4" fmla="*/ 4216245 h 4216245"/>
              <a:gd name="connsiteX5" fmla="*/ 0 w 416850"/>
              <a:gd name="connsiteY5" fmla="*/ 3750974 h 4216245"/>
              <a:gd name="connsiteX6" fmla="*/ 12664 w 416850"/>
              <a:gd name="connsiteY6" fmla="*/ 0 h 4216245"/>
              <a:gd name="connsiteX0" fmla="*/ 25700 w 429886"/>
              <a:gd name="connsiteY0" fmla="*/ 0 h 3818305"/>
              <a:gd name="connsiteX1" fmla="*/ 411564 w 429886"/>
              <a:gd name="connsiteY1" fmla="*/ 0 h 3818305"/>
              <a:gd name="connsiteX2" fmla="*/ 427389 w 429886"/>
              <a:gd name="connsiteY2" fmla="*/ 3782616 h 3818305"/>
              <a:gd name="connsiteX3" fmla="*/ 429886 w 429886"/>
              <a:gd name="connsiteY3" fmla="*/ 3818305 h 3818305"/>
              <a:gd name="connsiteX4" fmla="*/ 0 w 429886"/>
              <a:gd name="connsiteY4" fmla="*/ 3766575 h 3818305"/>
              <a:gd name="connsiteX5" fmla="*/ 13036 w 429886"/>
              <a:gd name="connsiteY5" fmla="*/ 3750974 h 3818305"/>
              <a:gd name="connsiteX6" fmla="*/ 25700 w 429886"/>
              <a:gd name="connsiteY6" fmla="*/ 0 h 3818305"/>
              <a:gd name="connsiteX0" fmla="*/ 25700 w 427389"/>
              <a:gd name="connsiteY0" fmla="*/ 0 h 3782616"/>
              <a:gd name="connsiteX1" fmla="*/ 411564 w 427389"/>
              <a:gd name="connsiteY1" fmla="*/ 0 h 3782616"/>
              <a:gd name="connsiteX2" fmla="*/ 427389 w 427389"/>
              <a:gd name="connsiteY2" fmla="*/ 3782616 h 3782616"/>
              <a:gd name="connsiteX3" fmla="*/ 407921 w 427389"/>
              <a:gd name="connsiteY3" fmla="*/ 3372499 h 3782616"/>
              <a:gd name="connsiteX4" fmla="*/ 0 w 427389"/>
              <a:gd name="connsiteY4" fmla="*/ 3766575 h 3782616"/>
              <a:gd name="connsiteX5" fmla="*/ 13036 w 427389"/>
              <a:gd name="connsiteY5" fmla="*/ 3750974 h 3782616"/>
              <a:gd name="connsiteX6" fmla="*/ 25700 w 427389"/>
              <a:gd name="connsiteY6" fmla="*/ 0 h 3782616"/>
              <a:gd name="connsiteX0" fmla="*/ 25700 w 412171"/>
              <a:gd name="connsiteY0" fmla="*/ 0 h 3766575"/>
              <a:gd name="connsiteX1" fmla="*/ 411564 w 412171"/>
              <a:gd name="connsiteY1" fmla="*/ 0 h 3766575"/>
              <a:gd name="connsiteX2" fmla="*/ 412171 w 412171"/>
              <a:gd name="connsiteY2" fmla="*/ 3365652 h 3766575"/>
              <a:gd name="connsiteX3" fmla="*/ 407921 w 412171"/>
              <a:gd name="connsiteY3" fmla="*/ 3372499 h 3766575"/>
              <a:gd name="connsiteX4" fmla="*/ 0 w 412171"/>
              <a:gd name="connsiteY4" fmla="*/ 3766575 h 3766575"/>
              <a:gd name="connsiteX5" fmla="*/ 13036 w 412171"/>
              <a:gd name="connsiteY5" fmla="*/ 3750974 h 3766575"/>
              <a:gd name="connsiteX6" fmla="*/ 25700 w 412171"/>
              <a:gd name="connsiteY6" fmla="*/ 0 h 376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2171" h="3766575">
                <a:moveTo>
                  <a:pt x="25700" y="0"/>
                </a:moveTo>
                <a:lnTo>
                  <a:pt x="411564" y="0"/>
                </a:lnTo>
                <a:cubicBezTo>
                  <a:pt x="411766" y="1121884"/>
                  <a:pt x="411969" y="2243768"/>
                  <a:pt x="412171" y="3365652"/>
                </a:cubicBezTo>
                <a:lnTo>
                  <a:pt x="407921" y="3372499"/>
                </a:lnTo>
                <a:lnTo>
                  <a:pt x="0" y="3766575"/>
                </a:lnTo>
                <a:lnTo>
                  <a:pt x="13036" y="3750974"/>
                </a:lnTo>
                <a:cubicBezTo>
                  <a:pt x="14652" y="2356909"/>
                  <a:pt x="24084" y="1394065"/>
                  <a:pt x="25700" y="0"/>
                </a:cubicBezTo>
                <a:close/>
              </a:path>
            </a:pathLst>
          </a:custGeom>
          <a:solidFill>
            <a:srgbClr val="5046D6"/>
          </a:solidFill>
          <a:ln>
            <a:solidFill>
              <a:srgbClr val="504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F486E-11D2-0B6C-3074-77053E9F72D7}"/>
              </a:ext>
            </a:extLst>
          </p:cNvPr>
          <p:cNvSpPr txBox="1"/>
          <p:nvPr/>
        </p:nvSpPr>
        <p:spPr>
          <a:xfrm>
            <a:off x="5404187" y="594616"/>
            <a:ext cx="389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49D974-05BC-0192-AB06-A8E26C7E6B91}"/>
              </a:ext>
            </a:extLst>
          </p:cNvPr>
          <p:cNvSpPr/>
          <p:nvPr/>
        </p:nvSpPr>
        <p:spPr>
          <a:xfrm rot="18857185">
            <a:off x="10676007" y="4387306"/>
            <a:ext cx="117152" cy="2966696"/>
          </a:xfrm>
          <a:custGeom>
            <a:avLst/>
            <a:gdLst>
              <a:gd name="connsiteX0" fmla="*/ 0 w 104172"/>
              <a:gd name="connsiteY0" fmla="*/ 0 h 3462457"/>
              <a:gd name="connsiteX1" fmla="*/ 104172 w 104172"/>
              <a:gd name="connsiteY1" fmla="*/ 0 h 3462457"/>
              <a:gd name="connsiteX2" fmla="*/ 104172 w 104172"/>
              <a:gd name="connsiteY2" fmla="*/ 3462457 h 3462457"/>
              <a:gd name="connsiteX3" fmla="*/ 0 w 104172"/>
              <a:gd name="connsiteY3" fmla="*/ 3462457 h 3462457"/>
              <a:gd name="connsiteX4" fmla="*/ 0 w 104172"/>
              <a:gd name="connsiteY4" fmla="*/ 0 h 3462457"/>
              <a:gd name="connsiteX0" fmla="*/ 0 w 104172"/>
              <a:gd name="connsiteY0" fmla="*/ 0 h 3462457"/>
              <a:gd name="connsiteX1" fmla="*/ 104172 w 104172"/>
              <a:gd name="connsiteY1" fmla="*/ 0 h 3462457"/>
              <a:gd name="connsiteX2" fmla="*/ 103162 w 104172"/>
              <a:gd name="connsiteY2" fmla="*/ 2966696 h 3462457"/>
              <a:gd name="connsiteX3" fmla="*/ 0 w 104172"/>
              <a:gd name="connsiteY3" fmla="*/ 3462457 h 3462457"/>
              <a:gd name="connsiteX4" fmla="*/ 0 w 104172"/>
              <a:gd name="connsiteY4" fmla="*/ 0 h 3462457"/>
              <a:gd name="connsiteX0" fmla="*/ 10756 w 114928"/>
              <a:gd name="connsiteY0" fmla="*/ 0 h 2966696"/>
              <a:gd name="connsiteX1" fmla="*/ 114928 w 114928"/>
              <a:gd name="connsiteY1" fmla="*/ 0 h 2966696"/>
              <a:gd name="connsiteX2" fmla="*/ 113918 w 114928"/>
              <a:gd name="connsiteY2" fmla="*/ 2966696 h 2966696"/>
              <a:gd name="connsiteX3" fmla="*/ 0 w 114928"/>
              <a:gd name="connsiteY3" fmla="*/ 2883950 h 2966696"/>
              <a:gd name="connsiteX4" fmla="*/ 10756 w 114928"/>
              <a:gd name="connsiteY4" fmla="*/ 0 h 2966696"/>
              <a:gd name="connsiteX0" fmla="*/ 12980 w 117152"/>
              <a:gd name="connsiteY0" fmla="*/ 0 h 2966696"/>
              <a:gd name="connsiteX1" fmla="*/ 117152 w 117152"/>
              <a:gd name="connsiteY1" fmla="*/ 0 h 2966696"/>
              <a:gd name="connsiteX2" fmla="*/ 116142 w 117152"/>
              <a:gd name="connsiteY2" fmla="*/ 2966696 h 2966696"/>
              <a:gd name="connsiteX3" fmla="*/ 0 w 117152"/>
              <a:gd name="connsiteY3" fmla="*/ 2846203 h 2966696"/>
              <a:gd name="connsiteX4" fmla="*/ 12980 w 117152"/>
              <a:gd name="connsiteY4" fmla="*/ 0 h 29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52" h="2966696">
                <a:moveTo>
                  <a:pt x="12980" y="0"/>
                </a:moveTo>
                <a:lnTo>
                  <a:pt x="117152" y="0"/>
                </a:lnTo>
                <a:cubicBezTo>
                  <a:pt x="116815" y="988899"/>
                  <a:pt x="116479" y="1977797"/>
                  <a:pt x="116142" y="2966696"/>
                </a:cubicBezTo>
                <a:lnTo>
                  <a:pt x="0" y="2846203"/>
                </a:lnTo>
                <a:cubicBezTo>
                  <a:pt x="3585" y="1884886"/>
                  <a:pt x="9395" y="961317"/>
                  <a:pt x="12980" y="0"/>
                </a:cubicBezTo>
                <a:close/>
              </a:path>
            </a:pathLst>
          </a:cu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CD60F5-2C54-D1D9-0E9A-08F600F4A0EF}"/>
              </a:ext>
            </a:extLst>
          </p:cNvPr>
          <p:cNvSpPr/>
          <p:nvPr/>
        </p:nvSpPr>
        <p:spPr>
          <a:xfrm rot="2556038">
            <a:off x="8742486" y="4455669"/>
            <a:ext cx="105966" cy="2818831"/>
          </a:xfrm>
          <a:custGeom>
            <a:avLst/>
            <a:gdLst>
              <a:gd name="connsiteX0" fmla="*/ 0 w 104172"/>
              <a:gd name="connsiteY0" fmla="*/ 0 h 3462457"/>
              <a:gd name="connsiteX1" fmla="*/ 104172 w 104172"/>
              <a:gd name="connsiteY1" fmla="*/ 0 h 3462457"/>
              <a:gd name="connsiteX2" fmla="*/ 104172 w 104172"/>
              <a:gd name="connsiteY2" fmla="*/ 3462457 h 3462457"/>
              <a:gd name="connsiteX3" fmla="*/ 0 w 104172"/>
              <a:gd name="connsiteY3" fmla="*/ 3462457 h 3462457"/>
              <a:gd name="connsiteX4" fmla="*/ 0 w 104172"/>
              <a:gd name="connsiteY4" fmla="*/ 0 h 3462457"/>
              <a:gd name="connsiteX0" fmla="*/ 0 w 104172"/>
              <a:gd name="connsiteY0" fmla="*/ 0 h 3462457"/>
              <a:gd name="connsiteX1" fmla="*/ 104172 w 104172"/>
              <a:gd name="connsiteY1" fmla="*/ 0 h 3462457"/>
              <a:gd name="connsiteX2" fmla="*/ 101733 w 104172"/>
              <a:gd name="connsiteY2" fmla="*/ 2705553 h 3462457"/>
              <a:gd name="connsiteX3" fmla="*/ 0 w 104172"/>
              <a:gd name="connsiteY3" fmla="*/ 3462457 h 3462457"/>
              <a:gd name="connsiteX4" fmla="*/ 0 w 104172"/>
              <a:gd name="connsiteY4" fmla="*/ 0 h 3462457"/>
              <a:gd name="connsiteX0" fmla="*/ 1794 w 105966"/>
              <a:gd name="connsiteY0" fmla="*/ 0 h 2818831"/>
              <a:gd name="connsiteX1" fmla="*/ 105966 w 105966"/>
              <a:gd name="connsiteY1" fmla="*/ 0 h 2818831"/>
              <a:gd name="connsiteX2" fmla="*/ 103527 w 105966"/>
              <a:gd name="connsiteY2" fmla="*/ 2705553 h 2818831"/>
              <a:gd name="connsiteX3" fmla="*/ 0 w 105966"/>
              <a:gd name="connsiteY3" fmla="*/ 2818831 h 2818831"/>
              <a:gd name="connsiteX4" fmla="*/ 1794 w 105966"/>
              <a:gd name="connsiteY4" fmla="*/ 0 h 281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966" h="2818831">
                <a:moveTo>
                  <a:pt x="1794" y="0"/>
                </a:moveTo>
                <a:lnTo>
                  <a:pt x="105966" y="0"/>
                </a:lnTo>
                <a:lnTo>
                  <a:pt x="103527" y="2705553"/>
                </a:lnTo>
                <a:lnTo>
                  <a:pt x="0" y="2818831"/>
                </a:lnTo>
                <a:lnTo>
                  <a:pt x="1794" y="0"/>
                </a:lnTo>
                <a:close/>
              </a:path>
            </a:pathLst>
          </a:cu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B02458-0C19-FF7A-765A-DD6E91E55D3E}"/>
              </a:ext>
            </a:extLst>
          </p:cNvPr>
          <p:cNvSpPr/>
          <p:nvPr/>
        </p:nvSpPr>
        <p:spPr>
          <a:xfrm>
            <a:off x="389107" y="594616"/>
            <a:ext cx="3406145" cy="457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106BA1-E890-45B1-9BA6-7D3D592E0ACB}"/>
              </a:ext>
            </a:extLst>
          </p:cNvPr>
          <p:cNvSpPr/>
          <p:nvPr/>
        </p:nvSpPr>
        <p:spPr>
          <a:xfrm rot="2858382">
            <a:off x="3547833" y="1086011"/>
            <a:ext cx="1350215" cy="457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E8CD4350-F812-463B-AABC-2A2C97D633D3}"/>
              </a:ext>
            </a:extLst>
          </p:cNvPr>
          <p:cNvSpPr/>
          <p:nvPr/>
        </p:nvSpPr>
        <p:spPr>
          <a:xfrm>
            <a:off x="4645660" y="1567180"/>
            <a:ext cx="185420" cy="193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1A64AE-575C-23EF-5501-A2B84A533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056" y="127169"/>
            <a:ext cx="1583186" cy="15831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F96B06-8BB5-7285-87F2-1AF5DB0B01A7}"/>
              </a:ext>
            </a:extLst>
          </p:cNvPr>
          <p:cNvSpPr txBox="1"/>
          <p:nvPr/>
        </p:nvSpPr>
        <p:spPr>
          <a:xfrm>
            <a:off x="964052" y="2387209"/>
            <a:ext cx="7894629" cy="2468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UPL TUTORIAL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Project Demo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Mary Priyanga S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b="1" dirty="0"/>
              <a:t>24/05/2025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369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3F90C1-F80B-471F-3D97-B14094252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DD060E-DDFF-302B-0E2A-5B6AFCC94EDB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13D513-6975-75D6-84E7-7BCA819821D1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555AA-7665-8041-B493-8BD27C8DB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A311DDC-0577-A79B-FA67-35ECF46CEDE5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B1F75-0489-E5FB-2EA5-9674711512FF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F4A4A9-290A-8A78-9835-C0134F1B9FA8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B9FAD-B7F4-112F-DD3F-193367E2BF56}"/>
              </a:ext>
            </a:extLst>
          </p:cNvPr>
          <p:cNvSpPr txBox="1"/>
          <p:nvPr/>
        </p:nvSpPr>
        <p:spPr>
          <a:xfrm>
            <a:off x="686857" y="1013243"/>
            <a:ext cx="10633183" cy="4753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/>
              <a:t>Technology Stack:</a:t>
            </a:r>
            <a:r>
              <a:rPr lang="en-US" sz="2000" dirty="0"/>
              <a:t>	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Frontend	Angular 19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Backend	Spring Boot (Java 21)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Database	MySQL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Security	Spring Security, JWT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Monitoring	Spring Boot Actuator, Prometheus, Grafana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Dev Tools	Postman, Visual Studio Code, STS, Maven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Others	                YouTube Embedding, Role-based Access Control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Cache                   Redis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Deployment       Docker, Docker Compose </a:t>
            </a:r>
          </a:p>
        </p:txBody>
      </p:sp>
    </p:spTree>
    <p:extLst>
      <p:ext uri="{BB962C8B-B14F-4D97-AF65-F5344CB8AC3E}">
        <p14:creationId xmlns:p14="http://schemas.microsoft.com/office/powerpoint/2010/main" val="207419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8FA998-8EAD-3F38-E59E-9A9D29588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D374DD-186C-322A-9B44-FCC59AD33085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E0AAC6-296F-F100-16F4-857E64E80962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058D0-D8E4-BF84-1A80-D08FFA84C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8A83FF0-E7C6-EE50-9068-AF53CA00C4B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04CEE-3FA5-5E8B-BEA4-1AF657CCB673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DDFFD-D73C-3334-81FC-1FE86D85A4AB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A3DADC-B7D0-3E63-5778-FAD7BB7E1C79}"/>
              </a:ext>
            </a:extLst>
          </p:cNvPr>
          <p:cNvSpPr txBox="1"/>
          <p:nvPr/>
        </p:nvSpPr>
        <p:spPr>
          <a:xfrm>
            <a:off x="686857" y="1039877"/>
            <a:ext cx="1063318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Admin Dashboard &amp; Monitoring</a:t>
            </a:r>
            <a:r>
              <a:rPr lang="en-IN" sz="2400" dirty="0"/>
              <a:t> :</a:t>
            </a:r>
          </a:p>
          <a:p>
            <a:r>
              <a:rPr lang="en-US" sz="2000" dirty="0"/>
              <a:t>- Admin Dashboard</a:t>
            </a:r>
          </a:p>
          <a:p>
            <a:r>
              <a:rPr lang="en-US" sz="2000" dirty="0"/>
              <a:t>  • Review instructor applications</a:t>
            </a:r>
          </a:p>
          <a:p>
            <a:r>
              <a:rPr lang="en-US" sz="2000" dirty="0"/>
              <a:t>  • Approve/reject courses &amp; tutorials</a:t>
            </a:r>
          </a:p>
          <a:p>
            <a:r>
              <a:rPr lang="en-US" sz="2000" dirty="0"/>
              <a:t>  • View activity logs and audit trails</a:t>
            </a:r>
          </a:p>
          <a:p>
            <a:endParaRPr lang="en-US" sz="2000" dirty="0"/>
          </a:p>
          <a:p>
            <a:r>
              <a:rPr lang="en-US" sz="2000" dirty="0"/>
              <a:t>- Grafana Analytics</a:t>
            </a:r>
          </a:p>
          <a:p>
            <a:r>
              <a:rPr lang="en-US" sz="2000" dirty="0"/>
              <a:t>  • Course views and search trends</a:t>
            </a:r>
          </a:p>
          <a:p>
            <a:r>
              <a:rPr lang="en-US" sz="2000" dirty="0"/>
              <a:t>  • Instructor content activity</a:t>
            </a:r>
          </a:p>
          <a:p>
            <a:r>
              <a:rPr lang="en-US" sz="2000" dirty="0"/>
              <a:t>  • System performance (CPU, memory, response times)</a:t>
            </a:r>
          </a:p>
          <a:p>
            <a:endParaRPr lang="en-US" sz="2000" dirty="0"/>
          </a:p>
          <a:p>
            <a:r>
              <a:rPr lang="en-US" sz="2000" dirty="0"/>
              <a:t>- Actuator Endpoints</a:t>
            </a:r>
          </a:p>
          <a:p>
            <a:r>
              <a:rPr lang="en-US" sz="2000" dirty="0"/>
              <a:t>  • Health checks</a:t>
            </a:r>
          </a:p>
          <a:p>
            <a:r>
              <a:rPr lang="en-US" sz="2000" dirty="0"/>
              <a:t>  • Metrics exposed for Prometheus</a:t>
            </a:r>
          </a:p>
          <a:p>
            <a:endParaRPr lang="en-US" sz="2000" dirty="0"/>
          </a:p>
          <a:p>
            <a:r>
              <a:rPr lang="en-US" sz="2000" dirty="0"/>
              <a:t>- Monitoring Stack</a:t>
            </a:r>
          </a:p>
          <a:p>
            <a:r>
              <a:rPr lang="en-US" sz="2000" dirty="0"/>
              <a:t>  • Prometheus: Metrics collection</a:t>
            </a:r>
          </a:p>
          <a:p>
            <a:r>
              <a:rPr lang="en-US" sz="2000" dirty="0"/>
              <a:t>  • Grafana: Real-time dashboard visualization	</a:t>
            </a:r>
          </a:p>
        </p:txBody>
      </p:sp>
    </p:spTree>
    <p:extLst>
      <p:ext uri="{BB962C8B-B14F-4D97-AF65-F5344CB8AC3E}">
        <p14:creationId xmlns:p14="http://schemas.microsoft.com/office/powerpoint/2010/main" val="345675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686857" y="1013243"/>
            <a:ext cx="1071240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Challenges and Solutions</a:t>
            </a:r>
          </a:p>
          <a:p>
            <a:endParaRPr lang="en-US" sz="2000" b="1" dirty="0"/>
          </a:p>
          <a:p>
            <a:r>
              <a:rPr lang="en-GB" b="1" dirty="0"/>
              <a:t>Challenge 1: Role-Based Access Control</a:t>
            </a:r>
          </a:p>
          <a:p>
            <a:r>
              <a:rPr lang="en-GB" dirty="0"/>
              <a:t>Description: Ensuring different functionalities and UI access for guests, instructors, and admins without compromising security.</a:t>
            </a:r>
          </a:p>
          <a:p>
            <a:r>
              <a:rPr lang="en-GB" dirty="0"/>
              <a:t>Solution: Implemented Spring Security with JWT-based authentication and @PreAuthorize annotations to control API access based on roles.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Challenge 2: Instructor Approval 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</a:t>
            </a:r>
            <a:br>
              <a:rPr lang="en-GB" dirty="0"/>
            </a:br>
            <a:r>
              <a:rPr lang="en-GB" dirty="0"/>
              <a:t>Required a smooth flow for instructor registration, admin approval, and dynamic status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Solution:</a:t>
            </a:r>
            <a:br>
              <a:rPr lang="en-GB" dirty="0"/>
            </a:br>
            <a:r>
              <a:rPr lang="en-GB" dirty="0"/>
              <a:t>Created an approval log system with status tracking and admin action APIs for approval or rejection with remarks.</a:t>
            </a:r>
          </a:p>
          <a:p>
            <a:endParaRPr lang="en-US" dirty="0"/>
          </a:p>
          <a:p>
            <a:pPr>
              <a:buNone/>
            </a:pPr>
            <a:r>
              <a:rPr lang="en-GB" b="1" dirty="0"/>
              <a:t>Challenge 3: Frontend and Backend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</a:t>
            </a:r>
            <a:br>
              <a:rPr lang="en-GB" dirty="0"/>
            </a:br>
            <a:r>
              <a:rPr lang="en-GB" dirty="0"/>
              <a:t>Syncing Angular components with backend APIs, especially for dynamic data like tutorials and course history.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Solution:</a:t>
            </a:r>
            <a:br>
              <a:rPr lang="en-GB" dirty="0"/>
            </a:br>
            <a:r>
              <a:rPr lang="en-GB" dirty="0"/>
              <a:t>Designed standardized REST APIs and used Angular services to handle asynchronous calls with error handling and loading </a:t>
            </a:r>
            <a:r>
              <a:rPr lang="en-GB"/>
              <a:t>states.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637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934348" y="1259260"/>
            <a:ext cx="1079305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Future Work</a:t>
            </a:r>
          </a:p>
          <a:p>
            <a:endParaRPr lang="en-US" sz="2000" b="1" dirty="0"/>
          </a:p>
          <a:p>
            <a:pPr>
              <a:buNone/>
            </a:pPr>
            <a:r>
              <a:rPr lang="en-GB" sz="2000" b="1" dirty="0"/>
              <a:t>Enhancements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Course Rating and Comments:</a:t>
            </a:r>
            <a:br>
              <a:rPr lang="en-GB" sz="2000" dirty="0"/>
            </a:br>
            <a:r>
              <a:rPr lang="en-GB" sz="2000" dirty="0"/>
              <a:t>Implement a star-based rating system and threaded comments for better learner feedback and interaction.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JWT Invalidation: Store and expire JWT token </a:t>
            </a:r>
            <a:r>
              <a:rPr lang="en-GB" sz="2000" dirty="0" err="1"/>
              <a:t>jti</a:t>
            </a:r>
            <a:r>
              <a:rPr lang="en-GB" sz="2000" dirty="0"/>
              <a:t> in Redis to handle logout and token expiry.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Audit Logs and Notifications:</a:t>
            </a:r>
            <a:br>
              <a:rPr lang="en-GB" sz="2000" dirty="0"/>
            </a:br>
            <a:r>
              <a:rPr lang="en-GB" sz="2000" dirty="0"/>
              <a:t>Add audit trails for sensitive operations and real-time notifications for instructor approvals and content updates.</a:t>
            </a:r>
          </a:p>
          <a:p>
            <a:endParaRPr lang="en-GB" sz="2000" dirty="0"/>
          </a:p>
          <a:p>
            <a:r>
              <a:rPr lang="en-US" sz="2000" b="1" dirty="0"/>
              <a:t>Next Steps: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CI/CD Pipeline:  Set up a Jenkins pipeline for automated builds, testing, and deployment.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Enhanced Analytics: Expand Grafana dashboards to include usage trends, instructor activity, and course engagement metrics.</a:t>
            </a:r>
          </a:p>
        </p:txBody>
      </p:sp>
    </p:spTree>
    <p:extLst>
      <p:ext uri="{BB962C8B-B14F-4D97-AF65-F5344CB8AC3E}">
        <p14:creationId xmlns:p14="http://schemas.microsoft.com/office/powerpoint/2010/main" val="2665658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686857" y="1013243"/>
            <a:ext cx="1101391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 Conclusion</a:t>
            </a:r>
          </a:p>
          <a:p>
            <a:endParaRPr lang="en-US" sz="2000" b="1" dirty="0"/>
          </a:p>
          <a:p>
            <a:r>
              <a:rPr lang="en-US" sz="2000" b="1" dirty="0"/>
              <a:t>Summary: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UPL Tutorial is a text-based online learning platform aimed at simplifying access to educational content.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supports role-based access: general users, instructors, and admins.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Key modules include course/tutorial management, instructor approval, and analytics.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Technologies used: Angular, Spring Boot, MySQL, Prometheus, Grafana.</a:t>
            </a:r>
          </a:p>
          <a:p>
            <a:endParaRPr lang="en-US" sz="2000" dirty="0"/>
          </a:p>
          <a:p>
            <a:r>
              <a:rPr lang="en-US" sz="2000" b="1" dirty="0"/>
              <a:t>Impact: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Empowers Learners: Freely accessible tutorials and video content promote self-learning.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Enables Contributors: Instructors can create and manage educational material after admin approval.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Improves Transparency and Performance: Admin dashboards and monitoring tools support efficient platform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60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1638202" y="1831853"/>
            <a:ext cx="1071240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 Q&amp;A</a:t>
            </a:r>
          </a:p>
          <a:p>
            <a:endParaRPr lang="en-US" sz="2000" b="1" dirty="0"/>
          </a:p>
          <a:p>
            <a:r>
              <a:rPr lang="en-US" sz="2000" b="1" dirty="0"/>
              <a:t>Questions:</a:t>
            </a:r>
          </a:p>
          <a:p>
            <a:r>
              <a:rPr lang="en-GB" sz="2000" dirty="0"/>
              <a:t>Thank you for your attention!</a:t>
            </a:r>
          </a:p>
          <a:p>
            <a:r>
              <a:rPr lang="en-GB" sz="2000" dirty="0"/>
              <a:t>I’m happy to answer any questions you may have about the project</a:t>
            </a:r>
            <a:r>
              <a:rPr lang="en-GB" sz="2000" b="1" dirty="0"/>
              <a:t>.</a:t>
            </a:r>
          </a:p>
          <a:p>
            <a:endParaRPr lang="en-US" sz="2000" b="1" dirty="0"/>
          </a:p>
          <a:p>
            <a:r>
              <a:rPr lang="en-US" sz="2000" b="1" dirty="0"/>
              <a:t>Contact Information:</a:t>
            </a:r>
          </a:p>
          <a:p>
            <a:r>
              <a:rPr lang="en-GB" sz="2000" dirty="0"/>
              <a:t>Name: Mary Priyanga S</a:t>
            </a:r>
            <a:br>
              <a:rPr lang="en-GB" sz="2000" dirty="0"/>
            </a:br>
            <a:r>
              <a:rPr lang="en-GB" sz="2000" dirty="0"/>
              <a:t>Email: </a:t>
            </a:r>
            <a:r>
              <a:rPr lang="en-GB" sz="2000" dirty="0">
                <a:hlinkClick r:id="rId3"/>
              </a:rPr>
              <a:t>mary.priyanga@gmail.com</a:t>
            </a:r>
            <a:endParaRPr lang="en-GB" sz="2000" dirty="0"/>
          </a:p>
          <a:p>
            <a:r>
              <a:rPr lang="en-GB" sz="2000" dirty="0"/>
              <a:t>Phone Number: 9791186073</a:t>
            </a:r>
            <a:br>
              <a:rPr lang="en-GB" sz="2000" dirty="0"/>
            </a:br>
            <a:r>
              <a:rPr lang="en-GB" sz="2000" dirty="0"/>
              <a:t>Date: 24/05/2025</a:t>
            </a:r>
          </a:p>
          <a:p>
            <a:endParaRPr lang="en-GB" sz="2000" dirty="0"/>
          </a:p>
          <a:p>
            <a:r>
              <a:rPr lang="en-GB" sz="2000" b="1" dirty="0"/>
              <a:t>GitHub Link:</a:t>
            </a:r>
          </a:p>
          <a:p>
            <a:r>
              <a:rPr lang="en-US" sz="2000" dirty="0"/>
              <a:t>https://github.com/MaryPriyanga/springboot-angular-tutorial-app.git</a:t>
            </a:r>
          </a:p>
        </p:txBody>
      </p:sp>
    </p:spTree>
    <p:extLst>
      <p:ext uri="{BB962C8B-B14F-4D97-AF65-F5344CB8AC3E}">
        <p14:creationId xmlns:p14="http://schemas.microsoft.com/office/powerpoint/2010/main" val="3947596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C7DD687-1E8D-86B5-DB57-DCDE8E335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" y="0"/>
            <a:ext cx="12189757" cy="68617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D6BF8C-CECD-921D-A22B-F413B435DDA5}"/>
              </a:ext>
            </a:extLst>
          </p:cNvPr>
          <p:cNvSpPr/>
          <p:nvPr/>
        </p:nvSpPr>
        <p:spPr>
          <a:xfrm>
            <a:off x="2331218" y="381837"/>
            <a:ext cx="2924070" cy="3305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AC612-66DE-3694-AE87-D96400FE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79" y="0"/>
            <a:ext cx="5820109" cy="582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6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1341375" y="1708946"/>
            <a:ext cx="8366763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 Agenda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Introduction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Project Overview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Features and Functionality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Demo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Technical Architecture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Admin Dashboard and Monitoring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Challenges and Solutions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Future Work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6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1571868" y="1332889"/>
            <a:ext cx="8856638" cy="4681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b="1" dirty="0"/>
              <a:t>Introduction</a:t>
            </a:r>
          </a:p>
          <a:p>
            <a:pPr>
              <a:buNone/>
            </a:pPr>
            <a:endParaRPr lang="en-GB" sz="2000" b="1" dirty="0"/>
          </a:p>
          <a:p>
            <a:pPr>
              <a:buNone/>
            </a:pPr>
            <a:r>
              <a:rPr lang="en-GB" b="1" dirty="0"/>
              <a:t>Purpose and Goals</a:t>
            </a:r>
          </a:p>
          <a:p>
            <a:pPr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Develop a text-based online learning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Enable users to freely access courses and tutorials.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Allow instructors to create content after admin approval.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Support structured learning with embedded YouTube videos.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Importance</a:t>
            </a:r>
          </a:p>
          <a:p>
            <a:pPr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Promotes free access to quality learning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Encourages content contribution from skilled instructors.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Bridges the gap between learners and educators.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Offers a secure and scalable platform using modern technologies.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8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1748665" y="1142117"/>
            <a:ext cx="836676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b="1" dirty="0"/>
              <a:t>Project Overview</a:t>
            </a:r>
          </a:p>
          <a:p>
            <a:pPr>
              <a:buNone/>
            </a:pPr>
            <a:r>
              <a:rPr lang="en-GB" sz="2000" b="1" dirty="0"/>
              <a:t>Objective:</a:t>
            </a:r>
            <a:br>
              <a:rPr lang="en-GB" sz="2000" dirty="0"/>
            </a:br>
            <a:r>
              <a:rPr lang="en-GB" sz="2000" dirty="0"/>
              <a:t>To build an interactive learning platform that delivers text-based courses , tutorials and YouTube-embedded content, while enabling instructor-driven content creation under admin supervision.</a:t>
            </a:r>
          </a:p>
          <a:p>
            <a:pPr>
              <a:buNone/>
            </a:pPr>
            <a:endParaRPr lang="en-GB" sz="2000" dirty="0"/>
          </a:p>
          <a:p>
            <a:pPr>
              <a:buNone/>
            </a:pPr>
            <a:r>
              <a:rPr lang="en-GB" sz="2000" b="1" dirty="0"/>
              <a:t>Scope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Guest access to browse courses and tutorials freely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Instructor registration with admin approval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CRUD (Create, Read, Update, Delete) for courses and tutorials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YouTube video embedding in tutorials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Admin dashboard to manage users, content, and analytics</a:t>
            </a:r>
          </a:p>
          <a:p>
            <a:endParaRPr lang="en-GB" sz="2000" dirty="0"/>
          </a:p>
          <a:p>
            <a:pPr>
              <a:buNone/>
            </a:pPr>
            <a:r>
              <a:rPr lang="en-GB" sz="2000" b="1" dirty="0"/>
              <a:t>Target Users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Users: Access structured learning materials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Instructors: Share knowledge through content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Admins: Oversee the platform, approve instructors, manage content</a:t>
            </a:r>
          </a:p>
        </p:txBody>
      </p:sp>
    </p:spTree>
    <p:extLst>
      <p:ext uri="{BB962C8B-B14F-4D97-AF65-F5344CB8AC3E}">
        <p14:creationId xmlns:p14="http://schemas.microsoft.com/office/powerpoint/2010/main" val="2957813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686857" y="1013243"/>
            <a:ext cx="1096019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Features and Functionality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Feature 1: Role-Based Access Control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 Different permissions for guests, instructors, and admins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Benefits: Ensures secure, structured access and prevents unauthorized actions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Feature 2: Instructor Dashboard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 Instructors can manage their courses and tutorials after admin approval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Benefits: Empowers content creators while maintaining quality control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Feature 3: Embedded YouTube Videos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 Tutorials can include YouTube video links for better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Benefits: Enhances text-based learning with multimedia support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None/>
            </a:pPr>
            <a:r>
              <a:rPr lang="en-GB" b="1" dirty="0"/>
              <a:t>Feature 4: Admin Panel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 Admins can approve/reject instructors, manage content, and view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Benefits: Enables complete control over platform activities and user management</a:t>
            </a:r>
          </a:p>
        </p:txBody>
      </p:sp>
    </p:spTree>
    <p:extLst>
      <p:ext uri="{BB962C8B-B14F-4D97-AF65-F5344CB8AC3E}">
        <p14:creationId xmlns:p14="http://schemas.microsoft.com/office/powerpoint/2010/main" val="1944247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70DFE6-5E51-890B-CE98-AC82B768B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0A3800-E5D7-A7AD-008A-A883D60CF187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84D5C9-041E-5544-FA13-8F95879914F3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8F75F6-99BD-B14B-F012-0BA187D59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6FDAC13-B37B-8832-3ABB-9B6E4555A1CC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D8D730-FFB1-6097-2001-9F06B7A86880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872BFB-08FA-A284-1E70-879B1F22FF64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DCDA82-4B4F-9DF7-88B3-A12D14D26ED6}"/>
              </a:ext>
            </a:extLst>
          </p:cNvPr>
          <p:cNvSpPr txBox="1"/>
          <p:nvPr/>
        </p:nvSpPr>
        <p:spPr>
          <a:xfrm>
            <a:off x="686857" y="1013243"/>
            <a:ext cx="1096019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Features and Functionality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Feature 5: Guest Access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 Unregistered users can freely browse available courses and tutorials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Benefits: Promotes open access to learning resources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Feature 6: Searching </a:t>
            </a:r>
          </a:p>
          <a:p>
            <a:pPr>
              <a:buNone/>
            </a:pPr>
            <a:r>
              <a:rPr lang="en-GB" dirty="0"/>
              <a:t>Description: Course search functionality for general users using keyword-based queries.</a:t>
            </a:r>
          </a:p>
          <a:p>
            <a:pPr>
              <a:buNone/>
            </a:pPr>
            <a:r>
              <a:rPr lang="en-GB" dirty="0"/>
              <a:t>Benefits: Fast and responsive user experience using Redis for in-memory caching of search results.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b="1" dirty="0"/>
              <a:t>Feature 7: Deployment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 Full-stack application components (Angular, Spring Boot, MySQL, Redis, Grafana, Prometheus) containerized using Docker and orchestrated via Docker Compose.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Benefits: Simplified setup and consistent environment across development and deployment stages.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None/>
            </a:pPr>
            <a:r>
              <a:rPr lang="en-GB" b="1" dirty="0"/>
              <a:t>Feature 8: </a:t>
            </a:r>
            <a:r>
              <a:rPr lang="en-IN" b="1" dirty="0"/>
              <a:t>Performance Monitoring</a:t>
            </a:r>
          </a:p>
          <a:p>
            <a:pPr>
              <a:buNone/>
            </a:pPr>
            <a:r>
              <a:rPr lang="en-GB" dirty="0"/>
              <a:t>Description: Integrated Prometheus with Spring Boot Actuator for metrics collection, visualized through Grafana dashboards.</a:t>
            </a:r>
          </a:p>
          <a:p>
            <a:pPr>
              <a:buNone/>
            </a:pPr>
            <a:r>
              <a:rPr lang="en-GB" dirty="0"/>
              <a:t>Benefits: Real-time monitoring of request metrics, memory/CPU usage, and service health to improve performance and reliability</a:t>
            </a:r>
          </a:p>
        </p:txBody>
      </p:sp>
    </p:spTree>
    <p:extLst>
      <p:ext uri="{BB962C8B-B14F-4D97-AF65-F5344CB8AC3E}">
        <p14:creationId xmlns:p14="http://schemas.microsoft.com/office/powerpoint/2010/main" val="4282819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1414826" y="1417513"/>
            <a:ext cx="9460320" cy="5312352"/>
          </a:xfrm>
          <a:prstGeom prst="rect">
            <a:avLst/>
          </a:prstGeom>
          <a:noFill/>
        </p:spPr>
        <p:txBody>
          <a:bodyPr wrap="square" lIns="72000" rIns="72000">
            <a:normAutofit/>
          </a:bodyPr>
          <a:lstStyle/>
          <a:p>
            <a:r>
              <a:rPr lang="en-IN" sz="2000" b="1" dirty="0"/>
              <a:t>Demo</a:t>
            </a:r>
          </a:p>
          <a:p>
            <a:endParaRPr lang="en-IN" sz="2000" b="1" dirty="0"/>
          </a:p>
          <a:p>
            <a:r>
              <a:rPr lang="en-GB" b="1" dirty="0"/>
              <a:t>Instructions:</a:t>
            </a:r>
            <a:br>
              <a:rPr lang="en-GB" dirty="0"/>
            </a:br>
            <a:r>
              <a:rPr lang="en-GB" dirty="0"/>
              <a:t>This demo showcases the core functionalities of the UPL Tutorial Platform from the perspective of general users, instructors, and admins.</a:t>
            </a:r>
          </a:p>
          <a:p>
            <a:endParaRPr lang="en-IN" dirty="0"/>
          </a:p>
          <a:p>
            <a:pPr>
              <a:buNone/>
            </a:pPr>
            <a:r>
              <a:rPr lang="en-GB" b="1" dirty="0"/>
              <a:t>Live Demo Walkthrough</a:t>
            </a:r>
          </a:p>
          <a:p>
            <a:pPr>
              <a:buNone/>
            </a:pPr>
            <a:r>
              <a:rPr lang="en-GB" b="1" dirty="0"/>
              <a:t>Feature 1: Guest Access to Courses &amp; Tutorials</a:t>
            </a:r>
            <a:endParaRPr lang="en-GB" dirty="0"/>
          </a:p>
          <a:p>
            <a:r>
              <a:rPr lang="en-GB" dirty="0"/>
              <a:t>Demo: Visit the homepage and browse available courses/tutorials without login</a:t>
            </a:r>
          </a:p>
          <a:p>
            <a:r>
              <a:rPr lang="en-GB" dirty="0"/>
              <a:t>Highlight: Open access to learning resources for everyone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Feature 2: Instructor Registration &amp; Admin Approval</a:t>
            </a:r>
            <a:endParaRPr lang="en-GB" dirty="0"/>
          </a:p>
          <a:p>
            <a:r>
              <a:rPr lang="en-GB" dirty="0"/>
              <a:t>Demo: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Fill out and submit the instructor registration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Admin logs in and approves the pending instructor</a:t>
            </a:r>
          </a:p>
          <a:p>
            <a:r>
              <a:rPr lang="en-GB" dirty="0"/>
              <a:t>Highlight: Role-based workflow and admin validation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046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14C2D2-905C-5189-F124-84B109EDA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AD1871-5550-B219-0DBC-31E8CFCED363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7BA9D2-7C6C-C0C1-FC6F-7682EAFFA3DC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B7F3A-7585-6C55-3FCB-48DC8F97E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D627716-D10E-2574-BC82-F85EF5AD26D5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9F43C6-3E40-BF6B-036F-FD0A646A6C02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E148D5-A59A-6516-020A-7462CEE4A2F3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74CDD7-70D2-6270-51A8-68AC05E89D55}"/>
              </a:ext>
            </a:extLst>
          </p:cNvPr>
          <p:cNvSpPr txBox="1"/>
          <p:nvPr/>
        </p:nvSpPr>
        <p:spPr>
          <a:xfrm>
            <a:off x="1365840" y="1648332"/>
            <a:ext cx="94603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Feature 3: Instructor Dashboard – Create &amp; Manage Content</a:t>
            </a:r>
            <a:endParaRPr lang="en-IN" dirty="0"/>
          </a:p>
          <a:p>
            <a:r>
              <a:rPr lang="en-IN" dirty="0"/>
              <a:t>Demo: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Instructor logs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Creates and edits course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Creates and edits tutorial(including embedded YouTube links)</a:t>
            </a:r>
          </a:p>
          <a:p>
            <a:r>
              <a:rPr lang="en-IN" dirty="0"/>
              <a:t>Highlight: User-friendly content management flow</a:t>
            </a:r>
          </a:p>
          <a:p>
            <a:endParaRPr lang="en-IN" dirty="0"/>
          </a:p>
          <a:p>
            <a:pPr>
              <a:buNone/>
            </a:pPr>
            <a:r>
              <a:rPr lang="en-IN" b="1" dirty="0"/>
              <a:t>Feature 4: Admin Panel – Manage Users and Analytics</a:t>
            </a:r>
            <a:endParaRPr lang="en-IN" dirty="0"/>
          </a:p>
          <a:p>
            <a:r>
              <a:rPr lang="en-IN" dirty="0"/>
              <a:t>Demo: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Admin views instructor list, reviews content, accesses analytics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Admin approves or rejects the instructor</a:t>
            </a:r>
          </a:p>
          <a:p>
            <a:r>
              <a:rPr lang="en-IN" dirty="0"/>
              <a:t>Highlight: Comprehensive control over platform usage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350169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686857" y="1013243"/>
            <a:ext cx="1063318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Technical Architecture</a:t>
            </a:r>
          </a:p>
          <a:p>
            <a:endParaRPr lang="en-IN" sz="2000" b="1" dirty="0"/>
          </a:p>
          <a:p>
            <a:r>
              <a:rPr lang="en-IN" sz="2000" b="1" dirty="0"/>
              <a:t>Architecture Diagram:</a:t>
            </a:r>
            <a:r>
              <a:rPr lang="en-IN" sz="2000" dirty="0"/>
              <a:t> 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b="1" dirty="0"/>
              <a:t>Components:</a:t>
            </a:r>
          </a:p>
          <a:p>
            <a:r>
              <a:rPr lang="en-IN" sz="2000" dirty="0"/>
              <a:t>Frontend (Angular):Provides a responsive user interface for guests, instructors, and admins.</a:t>
            </a:r>
          </a:p>
          <a:p>
            <a:r>
              <a:rPr lang="en-IN" sz="2000" dirty="0"/>
              <a:t>Backend (Spring Boot):Handles business logic, API endpoints, authentication, and data processing.</a:t>
            </a:r>
          </a:p>
          <a:p>
            <a:r>
              <a:rPr lang="en-IN" sz="2000" dirty="0"/>
              <a:t>Database (MySQL):Stores users, courses, tutorials, approval logs, and edit history.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9B5552-5340-E1CB-A9FB-199912812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61" y="2022763"/>
            <a:ext cx="10368696" cy="246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0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1238</TotalTime>
  <Words>1312</Words>
  <Application>Microsoft Office PowerPoint</Application>
  <PresentationFormat>Widescreen</PresentationFormat>
  <Paragraphs>224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 BV</dc:creator>
  <cp:lastModifiedBy>Sivaraj D</cp:lastModifiedBy>
  <cp:revision>21</cp:revision>
  <dcterms:created xsi:type="dcterms:W3CDTF">2023-08-19T12:13:06Z</dcterms:created>
  <dcterms:modified xsi:type="dcterms:W3CDTF">2025-05-28T08:16:09Z</dcterms:modified>
</cp:coreProperties>
</file>