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4" r:id="rId4"/>
    <p:sldId id="261" r:id="rId5"/>
    <p:sldId id="277" r:id="rId6"/>
    <p:sldId id="278" r:id="rId7"/>
    <p:sldId id="276" r:id="rId8"/>
    <p:sldId id="281" r:id="rId9"/>
    <p:sldId id="275" r:id="rId10"/>
    <p:sldId id="282" r:id="rId11"/>
    <p:sldId id="283" r:id="rId12"/>
    <p:sldId id="284" r:id="rId13"/>
    <p:sldId id="285" r:id="rId14"/>
    <p:sldId id="286" r:id="rId15"/>
    <p:sldId id="287" r:id="rId16"/>
    <p:sldId id="290" r:id="rId17"/>
    <p:sldId id="291" r:id="rId18"/>
    <p:sldId id="289" r:id="rId19"/>
    <p:sldId id="292" r:id="rId20"/>
    <p:sldId id="260" r:id="rId21"/>
  </p:sldIdLst>
  <p:sldSz cx="12192000" cy="6858000"/>
  <p:notesSz cx="6858000" cy="9144000"/>
  <p:embeddedFontLst>
    <p:embeddedFont>
      <p:font typeface="Open Sans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88" d="100"/>
          <a:sy n="88" d="100"/>
        </p:scale>
        <p:origin x="-360" y="-58"/>
      </p:cViewPr>
      <p:guideLst>
        <p:guide orient="horz" pos="1344"/>
        <p:guide orient="horz" pos="981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7136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=""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=""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=""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=""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=""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=""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=""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=""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1" r:id="rId5"/>
    <p:sldLayoutId id="2147483660" r:id="rId6"/>
    <p:sldLayoutId id="2147483662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 конечных свойств новых материалов (композиционных материалов)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err="1" smtClean="0">
                <a:latin typeface="+mn-lt"/>
              </a:rPr>
              <a:t>Шумкина</a:t>
            </a:r>
            <a:r>
              <a:rPr lang="ru-RU" dirty="0" smtClean="0">
                <a:latin typeface="+mn-lt"/>
              </a:rPr>
              <a:t> Мария Игоревна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1. Целевая переменная – модуль упругости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84275" y="1697068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Сравнение метрик</a:t>
            </a:r>
            <a:endParaRPr sz="1600" dirty="0">
              <a:sym typeface="Open Sans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63802" y="1554128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 smtClean="0">
                  <a:solidFill>
                    <a:srgbClr val="065CAB"/>
                  </a:solidFill>
                  <a:latin typeface="+mn-lt"/>
                </a:rPr>
                <a:t>3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75" y="3859293"/>
            <a:ext cx="8883723" cy="292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741" y="1456725"/>
            <a:ext cx="4124717" cy="232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145223" y="2143867"/>
            <a:ext cx="5764624" cy="1569620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Все модели </a:t>
            </a:r>
            <a:r>
              <a:rPr lang="ru-RU" sz="1600" dirty="0"/>
              <a:t>показывают довольно низкие значения R², что говорит о сложности задачи или о плохом качестве данных</a:t>
            </a:r>
            <a:r>
              <a:rPr lang="ru-RU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Лучшая модель на обучении: </a:t>
            </a:r>
            <a:r>
              <a:rPr lang="ru-RU" sz="1600" dirty="0" err="1"/>
              <a:t>Random</a:t>
            </a:r>
            <a:r>
              <a:rPr lang="ru-RU" sz="1600" dirty="0"/>
              <a:t> </a:t>
            </a:r>
            <a:r>
              <a:rPr lang="ru-RU" sz="1600" dirty="0" err="1"/>
              <a:t>Forest</a:t>
            </a:r>
            <a:r>
              <a:rPr lang="ru-RU" sz="1600" dirty="0"/>
              <a:t> показывает результаты с высоким R² (</a:t>
            </a:r>
            <a:r>
              <a:rPr lang="ru-RU" sz="1600" dirty="0" smtClean="0"/>
              <a:t>0.86) </a:t>
            </a:r>
            <a:r>
              <a:rPr lang="ru-RU" sz="1600" dirty="0"/>
              <a:t>и низкими значениями MAE и MSE. </a:t>
            </a:r>
            <a:endParaRPr sz="1600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963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1. Целевая переменная – модуль упругости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84275" y="1697068"/>
            <a:ext cx="3498810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Попытка улучшить</a:t>
            </a:r>
            <a:r>
              <a:rPr lang="en-US" sz="1600" dirty="0" smtClean="0">
                <a:sym typeface="Open Sans"/>
              </a:rPr>
              <a:t> Random Forest</a:t>
            </a:r>
            <a:r>
              <a:rPr lang="ru-RU" sz="1600" dirty="0" smtClean="0">
                <a:sym typeface="Open Sans"/>
              </a:rPr>
              <a:t> </a:t>
            </a:r>
            <a:endParaRPr sz="1600" dirty="0">
              <a:sym typeface="Open Sans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63802" y="1554128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 smtClean="0">
                  <a:solidFill>
                    <a:srgbClr val="065CAB"/>
                  </a:solidFill>
                  <a:latin typeface="+mn-lt"/>
                </a:rPr>
                <a:t>3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145223" y="2143867"/>
            <a:ext cx="5764624" cy="830956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Определяем топ-5 важных признаков 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sz="1600" dirty="0" smtClean="0">
              <a:sym typeface="Open Sans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sz="1600" dirty="0">
              <a:sym typeface="Open San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08" y="1884925"/>
            <a:ext cx="5284403" cy="35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04" y="5746997"/>
            <a:ext cx="5165348" cy="43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83" y="2559344"/>
            <a:ext cx="4036137" cy="194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145223" y="4506424"/>
            <a:ext cx="5764624" cy="1938952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Формируем </a:t>
            </a:r>
            <a:r>
              <a:rPr lang="ru-RU" sz="1600" dirty="0" err="1" smtClean="0">
                <a:sym typeface="Open Sans"/>
              </a:rPr>
              <a:t>датасет</a:t>
            </a:r>
            <a:r>
              <a:rPr lang="ru-RU" sz="1600" dirty="0" smtClean="0">
                <a:sym typeface="Open Sans"/>
              </a:rPr>
              <a:t> из важных признаков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Обучаем </a:t>
            </a:r>
            <a:r>
              <a:rPr lang="en-US" sz="1600" dirty="0" smtClean="0">
                <a:sym typeface="Open Sans"/>
              </a:rPr>
              <a:t>Random Forest</a:t>
            </a:r>
            <a:endParaRPr lang="ru-RU" sz="1600" dirty="0" smtClean="0"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Метрики не улучшились</a:t>
            </a:r>
            <a:endParaRPr lang="en-US" sz="1600" dirty="0" smtClean="0">
              <a:sym typeface="Open Sans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sz="1600" dirty="0" smtClean="0">
              <a:sym typeface="Open Sans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sz="1600" dirty="0" smtClean="0">
              <a:sym typeface="Open Sans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sz="1600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11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1. Целевая переменная – модуль упругости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84275" y="1697068"/>
            <a:ext cx="3498810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Попытка улучшить</a:t>
            </a:r>
            <a:r>
              <a:rPr lang="en-US" sz="1600" dirty="0" smtClean="0">
                <a:sym typeface="Open Sans"/>
              </a:rPr>
              <a:t> Lasso</a:t>
            </a:r>
            <a:endParaRPr sz="1600" dirty="0">
              <a:sym typeface="Open Sans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63802" y="1554128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4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036948" y="2266415"/>
            <a:ext cx="5274037" cy="3046948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Оценка коэффициентов (веса </a:t>
            </a:r>
            <a:r>
              <a:rPr lang="ru-RU" sz="1600" dirty="0">
                <a:sym typeface="Open Sans"/>
              </a:rPr>
              <a:t>признаков, которые определяют их вклад в предсказания </a:t>
            </a:r>
            <a:r>
              <a:rPr lang="ru-RU" sz="1600" dirty="0" smtClean="0">
                <a:sym typeface="Open Sans"/>
              </a:rPr>
              <a:t>модели)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ym typeface="Open Sans"/>
              </a:rPr>
              <a:t>Поиск </a:t>
            </a:r>
            <a:r>
              <a:rPr lang="ru-RU" sz="1600" dirty="0" err="1">
                <a:sym typeface="Open Sans"/>
              </a:rPr>
              <a:t>гиперпараметров</a:t>
            </a:r>
            <a:r>
              <a:rPr lang="ru-RU" sz="1600" dirty="0">
                <a:sym typeface="Open Sans"/>
              </a:rPr>
              <a:t> по сетке </a:t>
            </a:r>
            <a:r>
              <a:rPr lang="ru-RU" sz="1600" dirty="0" smtClean="0">
                <a:sym typeface="Open Sans"/>
              </a:rPr>
              <a:t>(</a:t>
            </a:r>
            <a:r>
              <a:rPr lang="ru-RU" sz="1600" dirty="0" err="1" smtClean="0">
                <a:sym typeface="Open Sans"/>
              </a:rPr>
              <a:t>GridSearchCV</a:t>
            </a:r>
            <a:r>
              <a:rPr lang="ru-RU" sz="1600" dirty="0" smtClean="0">
                <a:sym typeface="Open Sans"/>
              </a:rPr>
              <a:t>) для </a:t>
            </a:r>
            <a:r>
              <a:rPr lang="ru-RU" sz="1600" dirty="0" err="1" smtClean="0">
                <a:sym typeface="Open Sans"/>
              </a:rPr>
              <a:t>alpha</a:t>
            </a:r>
            <a:r>
              <a:rPr lang="ru-RU" sz="1600" dirty="0" smtClean="0">
                <a:sym typeface="Open Sans"/>
              </a:rPr>
              <a:t> </a:t>
            </a:r>
            <a:r>
              <a:rPr lang="ru-RU" sz="1600" dirty="0">
                <a:sym typeface="Open Sans"/>
              </a:rPr>
              <a:t>– параметр регуляризации, который </a:t>
            </a:r>
            <a:r>
              <a:rPr lang="ru-RU" sz="1600" dirty="0" smtClean="0">
                <a:sym typeface="Open Sans"/>
              </a:rPr>
              <a:t>контролирует</a:t>
            </a:r>
            <a:r>
              <a:rPr lang="en-US" sz="1600" dirty="0" smtClean="0">
                <a:sym typeface="Open Sans"/>
              </a:rPr>
              <a:t> </a:t>
            </a:r>
            <a:r>
              <a:rPr lang="ru-RU" sz="1600" dirty="0" smtClean="0">
                <a:sym typeface="Open Sans"/>
              </a:rPr>
              <a:t>штраф</a:t>
            </a:r>
            <a:endParaRPr lang="en-US" sz="1600" dirty="0" smtClean="0"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ym typeface="Open Sans"/>
              </a:rPr>
              <a:t>Обучаем </a:t>
            </a:r>
            <a:r>
              <a:rPr lang="en-US" sz="1600" dirty="0">
                <a:sym typeface="Open Sans"/>
              </a:rPr>
              <a:t>Lasso</a:t>
            </a:r>
            <a:endParaRPr lang="ru-RU" sz="1600" dirty="0"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ym typeface="Open Sans"/>
              </a:rPr>
              <a:t>Метрики не улучшились</a:t>
            </a:r>
            <a:endParaRPr lang="en-US" sz="1600" dirty="0"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sz="1600" dirty="0">
              <a:sym typeface="Open San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260" y="1548444"/>
            <a:ext cx="5449636" cy="410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00" y="5091872"/>
            <a:ext cx="4707510" cy="44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8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1. Целевая переменная – модуль упругости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84275" y="1697068"/>
            <a:ext cx="3498810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Построение нейронной сети</a:t>
            </a:r>
            <a:endParaRPr sz="1600" dirty="0">
              <a:sym typeface="Open Sans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463802" y="1554128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4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069943" y="2195466"/>
            <a:ext cx="6165130" cy="3785611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ym typeface="Open Sans"/>
              </a:rPr>
              <a:t>Вход: </a:t>
            </a:r>
            <a:r>
              <a:rPr lang="ru-RU" sz="1600" dirty="0" smtClean="0">
                <a:sym typeface="Open Sans"/>
              </a:rPr>
              <a:t>12 нейронов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Скрытые </a:t>
            </a:r>
            <a:r>
              <a:rPr lang="ru-RU" sz="1600" dirty="0">
                <a:sym typeface="Open Sans"/>
              </a:rPr>
              <a:t>слои</a:t>
            </a:r>
            <a:r>
              <a:rPr lang="ru-RU" sz="1600" dirty="0" smtClean="0">
                <a:sym typeface="Open Sans"/>
              </a:rPr>
              <a:t>:</a:t>
            </a:r>
          </a:p>
          <a:p>
            <a:pPr lvl="4">
              <a:lnSpc>
                <a:spcPct val="150000"/>
              </a:lnSpc>
            </a:pPr>
            <a:r>
              <a:rPr lang="ru-RU" sz="1600" dirty="0" smtClean="0">
                <a:sym typeface="Open Sans"/>
              </a:rPr>
              <a:t>	Первый </a:t>
            </a:r>
            <a:r>
              <a:rPr lang="ru-RU" sz="1600" dirty="0">
                <a:sym typeface="Open Sans"/>
              </a:rPr>
              <a:t>слой: 128 нейронов с активацией </a:t>
            </a:r>
            <a:r>
              <a:rPr lang="ru-RU" sz="1600" dirty="0" err="1">
                <a:sym typeface="Open Sans"/>
              </a:rPr>
              <a:t>ReLU</a:t>
            </a:r>
            <a:r>
              <a:rPr lang="ru-RU" sz="1600" dirty="0">
                <a:sym typeface="Open Sans"/>
              </a:rPr>
              <a:t>, </a:t>
            </a:r>
            <a:endParaRPr lang="ru-RU" sz="1600" dirty="0" smtClean="0">
              <a:sym typeface="Open Sans"/>
            </a:endParaRPr>
          </a:p>
          <a:p>
            <a:pPr lvl="4">
              <a:lnSpc>
                <a:spcPct val="150000"/>
              </a:lnSpc>
            </a:pPr>
            <a:r>
              <a:rPr lang="ru-RU" sz="1600" dirty="0">
                <a:sym typeface="Open Sans"/>
              </a:rPr>
              <a:t>	</a:t>
            </a:r>
            <a:r>
              <a:rPr lang="ru-RU" sz="1600" dirty="0" smtClean="0">
                <a:sym typeface="Open Sans"/>
              </a:rPr>
              <a:t>за </a:t>
            </a:r>
            <a:r>
              <a:rPr lang="ru-RU" sz="1600" dirty="0">
                <a:sym typeface="Open Sans"/>
              </a:rPr>
              <a:t>ним </a:t>
            </a:r>
            <a:r>
              <a:rPr lang="ru-RU" sz="1600" dirty="0" err="1">
                <a:sym typeface="Open Sans"/>
              </a:rPr>
              <a:t>Dropout</a:t>
            </a:r>
            <a:r>
              <a:rPr lang="ru-RU" sz="1600" dirty="0">
                <a:sym typeface="Open Sans"/>
              </a:rPr>
              <a:t> (20</a:t>
            </a:r>
            <a:r>
              <a:rPr lang="ru-RU" sz="1600" dirty="0" smtClean="0">
                <a:sym typeface="Open Sans"/>
              </a:rPr>
              <a:t>%).</a:t>
            </a:r>
          </a:p>
          <a:p>
            <a:pPr lvl="0">
              <a:lnSpc>
                <a:spcPct val="150000"/>
              </a:lnSpc>
            </a:pPr>
            <a:r>
              <a:rPr lang="ru-RU" sz="1600" dirty="0" smtClean="0">
                <a:sym typeface="Open Sans"/>
              </a:rPr>
              <a:t>	Второй </a:t>
            </a:r>
            <a:r>
              <a:rPr lang="ru-RU" sz="1600" dirty="0">
                <a:sym typeface="Open Sans"/>
              </a:rPr>
              <a:t>слой: 64 нейрона с активацией </a:t>
            </a:r>
            <a:r>
              <a:rPr lang="ru-RU" sz="1600" dirty="0" err="1">
                <a:sym typeface="Open Sans"/>
              </a:rPr>
              <a:t>ReLU</a:t>
            </a:r>
            <a:r>
              <a:rPr lang="ru-RU" sz="1600" dirty="0">
                <a:sym typeface="Open Sans"/>
              </a:rPr>
              <a:t>, </a:t>
            </a:r>
            <a:endParaRPr lang="ru-RU" sz="1600" dirty="0" smtClean="0">
              <a:sym typeface="Open Sans"/>
            </a:endParaRPr>
          </a:p>
          <a:p>
            <a:pPr lvl="0">
              <a:lnSpc>
                <a:spcPct val="150000"/>
              </a:lnSpc>
            </a:pPr>
            <a:r>
              <a:rPr lang="ru-RU" sz="1600" dirty="0">
                <a:sym typeface="Open Sans"/>
              </a:rPr>
              <a:t>	</a:t>
            </a:r>
            <a:r>
              <a:rPr lang="ru-RU" sz="1600" dirty="0" smtClean="0">
                <a:sym typeface="Open Sans"/>
              </a:rPr>
              <a:t>за </a:t>
            </a:r>
            <a:r>
              <a:rPr lang="ru-RU" sz="1600" dirty="0">
                <a:sym typeface="Open Sans"/>
              </a:rPr>
              <a:t>ним </a:t>
            </a:r>
            <a:r>
              <a:rPr lang="ru-RU" sz="1600" dirty="0" err="1">
                <a:sym typeface="Open Sans"/>
              </a:rPr>
              <a:t>Dropout</a:t>
            </a:r>
            <a:r>
              <a:rPr lang="ru-RU" sz="1600" dirty="0">
                <a:sym typeface="Open Sans"/>
              </a:rPr>
              <a:t> (20</a:t>
            </a:r>
            <a:r>
              <a:rPr lang="ru-RU" sz="1600" dirty="0" smtClean="0">
                <a:sym typeface="Open Sans"/>
              </a:rPr>
              <a:t>%).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Выход</a:t>
            </a:r>
            <a:r>
              <a:rPr lang="ru-RU" sz="1600" dirty="0">
                <a:sym typeface="Open Sans"/>
              </a:rPr>
              <a:t>: 1 нейрон с линейной активацией</a:t>
            </a:r>
            <a:r>
              <a:rPr lang="ru-RU" sz="1600" dirty="0" smtClean="0">
                <a:sym typeface="Open Sans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Обучаем НС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Метрики </a:t>
            </a:r>
            <a:r>
              <a:rPr lang="ru-RU" sz="1600" dirty="0">
                <a:sym typeface="Open Sans"/>
              </a:rPr>
              <a:t>не </a:t>
            </a:r>
            <a:r>
              <a:rPr lang="ru-RU" sz="1600" dirty="0" smtClean="0">
                <a:sym typeface="Open Sans"/>
              </a:rPr>
              <a:t>улучшились </a:t>
            </a:r>
            <a:r>
              <a:rPr lang="en-US" sz="1600" dirty="0" smtClean="0">
                <a:sym typeface="Open Sans"/>
              </a:rPr>
              <a:t>: R</a:t>
            </a:r>
            <a:r>
              <a:rPr lang="en-US" sz="1600" baseline="30000" dirty="0" smtClean="0">
                <a:sym typeface="Open Sans"/>
              </a:rPr>
              <a:t>2 </a:t>
            </a:r>
            <a:r>
              <a:rPr lang="en-US" sz="1600" dirty="0" smtClean="0">
                <a:sym typeface="Open Sans"/>
              </a:rPr>
              <a:t>= - 0, 86</a:t>
            </a:r>
            <a:endParaRPr lang="en-US" sz="1600" baseline="30000" dirty="0"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sz="1600" dirty="0">
              <a:sym typeface="Open San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73" y="2195467"/>
            <a:ext cx="4410923" cy="301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1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2. Целевая переменная – прочность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40837" y="1731481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ym typeface="Open Sans"/>
              </a:rPr>
              <a:t>Разделение на</a:t>
            </a:r>
            <a:r>
              <a:rPr lang="en-US" sz="1600" dirty="0">
                <a:sym typeface="Open Sans"/>
              </a:rPr>
              <a:t> X</a:t>
            </a:r>
            <a:r>
              <a:rPr lang="ru-RU" sz="1600" dirty="0">
                <a:sym typeface="Open Sans"/>
              </a:rPr>
              <a:t> и </a:t>
            </a:r>
            <a:r>
              <a:rPr lang="en-US" sz="1600" dirty="0">
                <a:sym typeface="Open Sans"/>
              </a:rPr>
              <a:t>y </a:t>
            </a:r>
            <a:r>
              <a:rPr lang="ru-RU" sz="1600" dirty="0">
                <a:sym typeface="Open Sans"/>
              </a:rPr>
              <a:t> </a:t>
            </a:r>
            <a:endParaRPr sz="1600" dirty="0">
              <a:sym typeface="Open San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20364" y="2754225"/>
            <a:ext cx="1362841" cy="712287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="" xmlns:a16="http://schemas.microsoft.com/office/drawing/2014/main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="" xmlns:a16="http://schemas.microsoft.com/office/drawing/2014/main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="" xmlns:a16="http://schemas.microsoft.com/office/drawing/2014/main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="" xmlns:a16="http://schemas.microsoft.com/office/drawing/2014/main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="" xmlns:a16="http://schemas.microsoft.com/office/drawing/2014/main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520364" y="1603915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40837" y="2829795"/>
            <a:ext cx="3150018" cy="584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Обучение и оценка базовых вариантов моделей:</a:t>
            </a:r>
            <a:endParaRPr sz="1600" dirty="0">
              <a:sym typeface="Open Sans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145223" y="3742587"/>
            <a:ext cx="4045314" cy="2062063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Линейная регрессия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Случайный лес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smtClean="0"/>
              <a:t>Метод опорных векторов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Стохастический градиентный спуск 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Многослойный </a:t>
            </a:r>
            <a:r>
              <a:rPr lang="ru-RU" sz="1600" dirty="0" err="1"/>
              <a:t>перцептрон</a:t>
            </a:r>
            <a:r>
              <a:rPr lang="ru-RU" sz="1600" dirty="0"/>
              <a:t>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Градиентный </a:t>
            </a:r>
            <a:r>
              <a:rPr lang="ru-RU" sz="1600" dirty="0" err="1"/>
              <a:t>бустинг</a:t>
            </a:r>
            <a:r>
              <a:rPr lang="ru-RU" sz="1600" dirty="0"/>
              <a:t> 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err="1" smtClean="0"/>
              <a:t>Lasso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err="1" smtClean="0">
                <a:sym typeface="Open Sans"/>
              </a:rPr>
              <a:t>Стэкинг</a:t>
            </a:r>
            <a:endParaRPr sz="1600" dirty="0">
              <a:sym typeface="Open Sans"/>
            </a:endParaRPr>
          </a:p>
        </p:txBody>
      </p:sp>
      <p:sp>
        <p:nvSpPr>
          <p:cNvPr id="25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6562170" y="1740074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Сравнение метрик</a:t>
            </a:r>
            <a:endParaRPr sz="1600" dirty="0">
              <a:sym typeface="Open Sans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5641697" y="1597134"/>
            <a:ext cx="1362841" cy="712287"/>
            <a:chOff x="558782" y="1503622"/>
            <a:chExt cx="1362841" cy="712287"/>
          </a:xfrm>
        </p:grpSpPr>
        <p:grpSp>
          <p:nvGrpSpPr>
            <p:cNvPr id="27" name="Группа 26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29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 smtClean="0">
                  <a:solidFill>
                    <a:srgbClr val="065CAB"/>
                  </a:solidFill>
                  <a:latin typeface="+mn-lt"/>
                </a:rPr>
                <a:t>3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493002" y="2322007"/>
            <a:ext cx="6582734" cy="2062063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Все модели </a:t>
            </a:r>
            <a:r>
              <a:rPr lang="ru-RU" sz="1600" dirty="0"/>
              <a:t>показывают довольно низкие </a:t>
            </a:r>
            <a:r>
              <a:rPr lang="ru-RU" sz="1600" dirty="0" smtClean="0"/>
              <a:t>интерпретации метрик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Обучение: </a:t>
            </a:r>
            <a:r>
              <a:rPr lang="ru-RU" sz="1600" dirty="0" err="1"/>
              <a:t>Random</a:t>
            </a:r>
            <a:r>
              <a:rPr lang="ru-RU" sz="1600" dirty="0"/>
              <a:t> </a:t>
            </a:r>
            <a:r>
              <a:rPr lang="ru-RU" sz="1600" dirty="0" err="1"/>
              <a:t>Forest</a:t>
            </a:r>
            <a:r>
              <a:rPr lang="ru-RU" sz="1600" dirty="0"/>
              <a:t> имеет наилучший R² (0.86) и низкие значения MAE и MSE, что указывает на хорошее </a:t>
            </a:r>
            <a:r>
              <a:rPr lang="ru-RU" sz="1600" dirty="0" err="1"/>
              <a:t>подстраивание</a:t>
            </a:r>
            <a:r>
              <a:rPr lang="ru-RU" sz="1600" dirty="0"/>
              <a:t> под данные обучающей выборки. </a:t>
            </a:r>
            <a:endParaRPr lang="ru-RU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Тест: </a:t>
            </a:r>
            <a:r>
              <a:rPr lang="ru-RU" sz="1600" dirty="0" err="1"/>
              <a:t>Random</a:t>
            </a:r>
            <a:r>
              <a:rPr lang="ru-RU" sz="1600" dirty="0"/>
              <a:t> </a:t>
            </a:r>
            <a:r>
              <a:rPr lang="ru-RU" sz="1600" dirty="0" err="1"/>
              <a:t>Forest</a:t>
            </a:r>
            <a:r>
              <a:rPr lang="ru-RU" sz="1600" dirty="0"/>
              <a:t> также имеет наименьшее MAE на тестовых данных среди всех моделей (0.16), но её R² существенно снижается на тестовой выборке. </a:t>
            </a:r>
            <a:endParaRPr sz="1600" dirty="0">
              <a:sym typeface="Open Sans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99" y="4416006"/>
            <a:ext cx="4011695" cy="232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4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3. Целевая переменная – соотношение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40837" y="1962314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ym typeface="Open Sans"/>
              </a:rPr>
              <a:t>Разделение на</a:t>
            </a:r>
            <a:r>
              <a:rPr lang="en-US" sz="1600" dirty="0">
                <a:sym typeface="Open Sans"/>
              </a:rPr>
              <a:t> X</a:t>
            </a:r>
            <a:r>
              <a:rPr lang="ru-RU" sz="1600" dirty="0">
                <a:sym typeface="Open Sans"/>
              </a:rPr>
              <a:t> и </a:t>
            </a:r>
            <a:r>
              <a:rPr lang="en-US" sz="1600" dirty="0">
                <a:sym typeface="Open Sans"/>
              </a:rPr>
              <a:t>y </a:t>
            </a:r>
            <a:r>
              <a:rPr lang="ru-RU" sz="1600" dirty="0">
                <a:sym typeface="Open Sans"/>
              </a:rPr>
              <a:t> </a:t>
            </a:r>
            <a:endParaRPr sz="1600" dirty="0">
              <a:sym typeface="Open San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520364" y="2599434"/>
            <a:ext cx="1362841" cy="712287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="" xmlns:a16="http://schemas.microsoft.com/office/drawing/2014/main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="" xmlns:a16="http://schemas.microsoft.com/office/drawing/2014/main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="" xmlns:a16="http://schemas.microsoft.com/office/drawing/2014/main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="" xmlns:a16="http://schemas.microsoft.com/office/drawing/2014/main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="" xmlns:a16="http://schemas.microsoft.com/office/drawing/2014/main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515000" y="1762166"/>
            <a:ext cx="1362841" cy="712287"/>
            <a:chOff x="558782" y="1503623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3"/>
              <a:ext cx="450202" cy="712287"/>
              <a:chOff x="623996" y="1592262"/>
              <a:chExt cx="333947" cy="528354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120616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40837" y="2631857"/>
            <a:ext cx="3150018" cy="584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Подбор архитектуры нейронной сети и обучение</a:t>
            </a:r>
            <a:endParaRPr sz="1600" dirty="0">
              <a:sym typeface="Open Sans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76061" y="3431362"/>
            <a:ext cx="3514361" cy="289305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b="1" dirty="0"/>
              <a:t>Входной слой</a:t>
            </a:r>
            <a:r>
              <a:rPr lang="ru-RU" dirty="0"/>
              <a:t>:</a:t>
            </a:r>
          </a:p>
          <a:p>
            <a:pPr lvl="2"/>
            <a:r>
              <a:rPr lang="ru-RU" dirty="0" smtClean="0"/>
              <a:t>Количество </a:t>
            </a:r>
            <a:r>
              <a:rPr lang="ru-RU" dirty="0"/>
              <a:t>нейронов: 64.</a:t>
            </a:r>
          </a:p>
          <a:p>
            <a:pPr lvl="2"/>
            <a:r>
              <a:rPr lang="ru-RU" dirty="0" smtClean="0"/>
              <a:t>Функция </a:t>
            </a:r>
            <a:r>
              <a:rPr lang="ru-RU" dirty="0"/>
              <a:t>активации: </a:t>
            </a:r>
            <a:r>
              <a:rPr lang="ru-RU" dirty="0" err="1"/>
              <a:t>ReLU</a:t>
            </a:r>
            <a:r>
              <a:rPr lang="ru-RU" dirty="0"/>
              <a:t>.</a:t>
            </a:r>
          </a:p>
          <a:p>
            <a:pPr lvl="1"/>
            <a:r>
              <a:rPr lang="ru-RU" b="1" dirty="0"/>
              <a:t>Входные данные</a:t>
            </a:r>
            <a:r>
              <a:rPr lang="ru-RU" dirty="0"/>
              <a:t>: 12 признаков </a:t>
            </a:r>
            <a:endParaRPr lang="ru-RU" dirty="0" smtClean="0"/>
          </a:p>
          <a:p>
            <a:pPr lvl="1"/>
            <a:r>
              <a:rPr lang="ru-RU" b="1" dirty="0"/>
              <a:t>	</a:t>
            </a:r>
            <a:r>
              <a:rPr lang="ru-RU" b="1" dirty="0" smtClean="0"/>
              <a:t>Первый </a:t>
            </a:r>
            <a:r>
              <a:rPr lang="ru-RU" b="1" dirty="0"/>
              <a:t>скрытый слой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	Количество нейронов</a:t>
            </a:r>
            <a:r>
              <a:rPr lang="ru-RU" dirty="0"/>
              <a:t>: 64.</a:t>
            </a:r>
          </a:p>
          <a:p>
            <a:pPr lvl="1"/>
            <a:r>
              <a:rPr lang="ru-RU" dirty="0" smtClean="0"/>
              <a:t>	Функция </a:t>
            </a:r>
            <a:r>
              <a:rPr lang="ru-RU" dirty="0"/>
              <a:t>активации: </a:t>
            </a:r>
            <a:r>
              <a:rPr lang="ru-RU" dirty="0" err="1"/>
              <a:t>ReLU</a:t>
            </a:r>
            <a:r>
              <a:rPr lang="ru-RU" dirty="0"/>
              <a:t>.</a:t>
            </a:r>
          </a:p>
          <a:p>
            <a:r>
              <a:rPr lang="ru-RU" b="1" dirty="0" smtClean="0"/>
              <a:t>	Второй </a:t>
            </a:r>
            <a:r>
              <a:rPr lang="ru-RU" b="1" dirty="0"/>
              <a:t>скрытый слой</a:t>
            </a:r>
            <a:r>
              <a:rPr lang="ru-RU" dirty="0"/>
              <a:t>:</a:t>
            </a:r>
          </a:p>
          <a:p>
            <a:pPr lvl="1"/>
            <a:r>
              <a:rPr lang="ru-RU" dirty="0" smtClean="0"/>
              <a:t>	Количество </a:t>
            </a:r>
            <a:r>
              <a:rPr lang="ru-RU" dirty="0"/>
              <a:t>нейронов: 32.</a:t>
            </a:r>
          </a:p>
          <a:p>
            <a:pPr lvl="1"/>
            <a:r>
              <a:rPr lang="ru-RU" dirty="0" smtClean="0"/>
              <a:t>	Функция </a:t>
            </a:r>
            <a:r>
              <a:rPr lang="ru-RU" dirty="0"/>
              <a:t>активации: </a:t>
            </a:r>
            <a:r>
              <a:rPr lang="ru-RU" dirty="0" err="1"/>
              <a:t>ReLU</a:t>
            </a:r>
            <a:r>
              <a:rPr lang="ru-RU" dirty="0"/>
              <a:t>.</a:t>
            </a:r>
          </a:p>
          <a:p>
            <a:r>
              <a:rPr lang="ru-RU" b="1" dirty="0"/>
              <a:t>Выходной слой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Количество нейронов: 1 </a:t>
            </a:r>
            <a:endParaRPr lang="ru-RU" dirty="0" smtClean="0"/>
          </a:p>
          <a:p>
            <a:pPr lvl="1"/>
            <a:r>
              <a:rPr lang="ru-RU" dirty="0" smtClean="0"/>
              <a:t>Функция </a:t>
            </a:r>
            <a:r>
              <a:rPr lang="ru-RU" dirty="0"/>
              <a:t>активации: </a:t>
            </a:r>
            <a:r>
              <a:rPr lang="ru-RU" dirty="0" smtClean="0"/>
              <a:t>линейная</a:t>
            </a:r>
            <a:endParaRPr lang="ru-RU" dirty="0"/>
          </a:p>
        </p:txBody>
      </p:sp>
      <p:sp>
        <p:nvSpPr>
          <p:cNvPr id="25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6757057" y="1731481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Оценка метрик</a:t>
            </a:r>
            <a:endParaRPr sz="1600" dirty="0">
              <a:sym typeface="Open Sans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5836584" y="1588541"/>
            <a:ext cx="1362841" cy="712287"/>
            <a:chOff x="558782" y="1503622"/>
            <a:chExt cx="1362841" cy="712287"/>
          </a:xfrm>
        </p:grpSpPr>
        <p:grpSp>
          <p:nvGrpSpPr>
            <p:cNvPr id="27" name="Группа 26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29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 smtClean="0">
                  <a:solidFill>
                    <a:srgbClr val="065CAB"/>
                  </a:solidFill>
                  <a:latin typeface="+mn-lt"/>
                </a:rPr>
                <a:t>3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739" y="3651740"/>
            <a:ext cx="5762683" cy="282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3690422" y="3578011"/>
            <a:ext cx="2371264" cy="1600398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ru-RU" b="1" dirty="0" smtClean="0"/>
              <a:t>Оптимизатор</a:t>
            </a:r>
            <a:r>
              <a:rPr lang="ru-RU" dirty="0"/>
              <a:t>: </a:t>
            </a:r>
            <a:r>
              <a:rPr lang="ru-RU" dirty="0" err="1"/>
              <a:t>Adam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b="1" dirty="0" smtClean="0"/>
              <a:t>Функция </a:t>
            </a:r>
            <a:r>
              <a:rPr lang="ru-RU" b="1" dirty="0"/>
              <a:t>потерь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ru-RU" dirty="0" err="1" smtClean="0"/>
              <a:t>Mean</a:t>
            </a:r>
            <a:r>
              <a:rPr lang="ru-RU" dirty="0" smtClean="0"/>
              <a:t> </a:t>
            </a:r>
            <a:r>
              <a:rPr lang="ru-RU" dirty="0" err="1"/>
              <a:t>Squared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 (MSE) </a:t>
            </a:r>
            <a:endParaRPr lang="ru-RU" dirty="0" smtClean="0"/>
          </a:p>
          <a:p>
            <a:pPr lvl="1"/>
            <a:r>
              <a:rPr lang="ru-RU" b="1" dirty="0" smtClean="0"/>
              <a:t>Метрика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ru-RU" dirty="0" err="1" smtClean="0"/>
              <a:t>Mean</a:t>
            </a:r>
            <a:r>
              <a:rPr lang="ru-RU" dirty="0" smtClean="0"/>
              <a:t> </a:t>
            </a:r>
            <a:r>
              <a:rPr lang="ru-RU" dirty="0" err="1"/>
              <a:t>Absolute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 (MAE) </a:t>
            </a:r>
          </a:p>
          <a:p>
            <a:pPr lvl="1"/>
            <a:r>
              <a:rPr lang="ru-RU" b="1" dirty="0" smtClean="0"/>
              <a:t>Эпохи</a:t>
            </a:r>
            <a:r>
              <a:rPr lang="ru-RU" dirty="0"/>
              <a:t>: 20.</a:t>
            </a:r>
          </a:p>
          <a:p>
            <a:pPr lvl="1"/>
            <a:r>
              <a:rPr lang="ru-RU" b="1" dirty="0"/>
              <a:t>Размер </a:t>
            </a:r>
            <a:r>
              <a:rPr lang="ru-RU" b="1" dirty="0" err="1"/>
              <a:t>батча</a:t>
            </a:r>
            <a:r>
              <a:rPr lang="ru-RU" dirty="0"/>
              <a:t>: 32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860" y="2686268"/>
            <a:ext cx="4829624" cy="53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1695125" y="1250830"/>
            <a:ext cx="2019493" cy="353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НС №1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3. Целевая переменная – соотношение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520364" y="1731481"/>
            <a:ext cx="1362841" cy="712287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="" xmlns:a16="http://schemas.microsoft.com/office/drawing/2014/main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="" xmlns:a16="http://schemas.microsoft.com/office/drawing/2014/main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="" xmlns:a16="http://schemas.microsoft.com/office/drawing/2014/main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="" xmlns:a16="http://schemas.microsoft.com/office/drawing/2014/main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="" xmlns:a16="http://schemas.microsoft.com/office/drawing/2014/main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40837" y="1777627"/>
            <a:ext cx="3150018" cy="584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Подбор архитектуры нейронной сети и обучение</a:t>
            </a:r>
            <a:endParaRPr sz="1600" dirty="0">
              <a:sym typeface="Open Sans"/>
            </a:endParaRPr>
          </a:p>
        </p:txBody>
      </p:sp>
      <p:sp>
        <p:nvSpPr>
          <p:cNvPr id="25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8119898" y="1608370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Оценка метрик</a:t>
            </a:r>
            <a:endParaRPr sz="1600" dirty="0">
              <a:sym typeface="Open Sans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7199425" y="1465430"/>
            <a:ext cx="1362841" cy="712287"/>
            <a:chOff x="558782" y="1503622"/>
            <a:chExt cx="1362841" cy="712287"/>
          </a:xfrm>
        </p:grpSpPr>
        <p:grpSp>
          <p:nvGrpSpPr>
            <p:cNvPr id="27" name="Группа 26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29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4314866" y="3765160"/>
            <a:ext cx="2692159" cy="954067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b="1" dirty="0"/>
              <a:t>Оптимизатор</a:t>
            </a:r>
            <a:r>
              <a:rPr lang="ru-RU" dirty="0"/>
              <a:t>: </a:t>
            </a:r>
            <a:r>
              <a:rPr lang="ru-RU" dirty="0" err="1"/>
              <a:t>RMSprop</a:t>
            </a:r>
            <a:r>
              <a:rPr lang="ru-RU" dirty="0"/>
              <a:t> </a:t>
            </a:r>
            <a:r>
              <a:rPr lang="ru-RU" b="1" dirty="0" smtClean="0"/>
              <a:t>Функция </a:t>
            </a:r>
            <a:r>
              <a:rPr lang="ru-RU" b="1" dirty="0"/>
              <a:t>потерь</a:t>
            </a:r>
            <a:r>
              <a:rPr lang="ru-RU" dirty="0"/>
              <a:t>: </a:t>
            </a:r>
            <a:r>
              <a:rPr lang="ru-RU" dirty="0" err="1"/>
              <a:t>Huber</a:t>
            </a:r>
            <a:r>
              <a:rPr lang="ru-RU" dirty="0"/>
              <a:t> </a:t>
            </a:r>
            <a:r>
              <a:rPr lang="ru-RU" dirty="0" err="1"/>
              <a:t>Loss</a:t>
            </a:r>
            <a:r>
              <a:rPr lang="ru-RU" dirty="0"/>
              <a:t> </a:t>
            </a:r>
            <a:endParaRPr lang="en-US" dirty="0"/>
          </a:p>
          <a:p>
            <a:pPr lvl="0"/>
            <a:r>
              <a:rPr lang="ru-RU" b="1" dirty="0" smtClean="0"/>
              <a:t>Метрика</a:t>
            </a:r>
            <a:r>
              <a:rPr lang="ru-RU" dirty="0"/>
              <a:t>: </a:t>
            </a:r>
            <a:r>
              <a:rPr lang="ru-RU" dirty="0" err="1"/>
              <a:t>mean_absolute_error</a:t>
            </a:r>
            <a:r>
              <a:rPr lang="ru-RU" dirty="0"/>
              <a:t> (MAE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95125" y="1250830"/>
            <a:ext cx="2019493" cy="353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НС №2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11" y="2996895"/>
            <a:ext cx="3090291" cy="153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17661" y="2555269"/>
            <a:ext cx="35694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/>
              <a:t>Входной слой</a:t>
            </a:r>
            <a:r>
              <a:rPr lang="ru-RU" dirty="0"/>
              <a:t>:</a:t>
            </a:r>
            <a:endParaRPr lang="ru-RU" sz="1200" dirty="0"/>
          </a:p>
          <a:p>
            <a:pPr lvl="1"/>
            <a:r>
              <a:rPr lang="ru-RU" dirty="0"/>
              <a:t>128 нейронов.</a:t>
            </a:r>
            <a:endParaRPr lang="ru-RU" sz="1200" dirty="0"/>
          </a:p>
          <a:p>
            <a:pPr lvl="1"/>
            <a:r>
              <a:rPr lang="ru-RU" dirty="0" err="1" smtClean="0"/>
              <a:t>LeakyReLU</a:t>
            </a:r>
            <a:r>
              <a:rPr lang="ru-RU" dirty="0" smtClean="0"/>
              <a:t> </a:t>
            </a:r>
            <a:r>
              <a:rPr lang="ru-RU" dirty="0"/>
              <a:t>(с параметром </a:t>
            </a:r>
            <a:r>
              <a:rPr lang="ru-RU" sz="1050" dirty="0" err="1"/>
              <a:t>alpha</a:t>
            </a:r>
            <a:r>
              <a:rPr lang="ru-RU" sz="1050" dirty="0"/>
              <a:t>=0.1</a:t>
            </a:r>
            <a:r>
              <a:rPr lang="ru-RU" dirty="0"/>
              <a:t>), </a:t>
            </a:r>
            <a:endParaRPr lang="en-US" dirty="0" smtClean="0"/>
          </a:p>
          <a:p>
            <a:pPr lvl="1"/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Normalization</a:t>
            </a:r>
            <a:endParaRPr lang="ru-RU" sz="1200" dirty="0"/>
          </a:p>
          <a:p>
            <a:pPr lvl="1"/>
            <a:r>
              <a:rPr lang="ru-RU" dirty="0" err="1"/>
              <a:t>Dropout</a:t>
            </a:r>
            <a:r>
              <a:rPr lang="ru-RU" dirty="0"/>
              <a:t> (0.3</a:t>
            </a:r>
            <a:r>
              <a:rPr lang="ru-RU" dirty="0" smtClean="0"/>
              <a:t>)</a:t>
            </a:r>
            <a:endParaRPr lang="ru-RU" sz="1200" dirty="0"/>
          </a:p>
          <a:p>
            <a:pPr lvl="0"/>
            <a:r>
              <a:rPr lang="en-US" b="1" dirty="0" smtClean="0"/>
              <a:t>	</a:t>
            </a:r>
            <a:r>
              <a:rPr lang="ru-RU" b="1" dirty="0" smtClean="0"/>
              <a:t>Первый </a:t>
            </a:r>
            <a:r>
              <a:rPr lang="ru-RU" b="1" dirty="0"/>
              <a:t>скрытый слой</a:t>
            </a:r>
            <a:r>
              <a:rPr lang="ru-RU" dirty="0"/>
              <a:t>:</a:t>
            </a:r>
            <a:endParaRPr lang="ru-RU" sz="1200" dirty="0"/>
          </a:p>
          <a:p>
            <a:pPr lvl="1"/>
            <a:r>
              <a:rPr lang="en-US" b="1" dirty="0" smtClean="0"/>
              <a:t>	</a:t>
            </a:r>
            <a:r>
              <a:rPr lang="ru-RU" dirty="0" smtClean="0"/>
              <a:t>64 </a:t>
            </a:r>
            <a:r>
              <a:rPr lang="ru-RU" dirty="0"/>
              <a:t>нейрона.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LeakyReLU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Normalization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Dropout</a:t>
            </a:r>
            <a:r>
              <a:rPr lang="ru-RU" dirty="0" smtClean="0"/>
              <a:t> </a:t>
            </a:r>
            <a:r>
              <a:rPr lang="ru-RU" dirty="0"/>
              <a:t>(0.3</a:t>
            </a:r>
            <a:r>
              <a:rPr lang="ru-RU" dirty="0" smtClean="0"/>
              <a:t>)</a:t>
            </a:r>
            <a:endParaRPr lang="ru-RU" sz="1200" dirty="0"/>
          </a:p>
          <a:p>
            <a:pPr lvl="0"/>
            <a:r>
              <a:rPr lang="en-US" b="1" dirty="0" smtClean="0"/>
              <a:t>	</a:t>
            </a:r>
            <a:r>
              <a:rPr lang="ru-RU" b="1" dirty="0" smtClean="0"/>
              <a:t>Второй </a:t>
            </a:r>
            <a:r>
              <a:rPr lang="ru-RU" b="1" dirty="0"/>
              <a:t>скрытый слой</a:t>
            </a:r>
            <a:r>
              <a:rPr lang="ru-RU" dirty="0"/>
              <a:t>:</a:t>
            </a:r>
            <a:endParaRPr lang="ru-RU" sz="1200" dirty="0"/>
          </a:p>
          <a:p>
            <a:pPr lvl="1"/>
            <a:r>
              <a:rPr lang="en-US" b="1" dirty="0" smtClean="0"/>
              <a:t>	</a:t>
            </a:r>
            <a:r>
              <a:rPr lang="ru-RU" dirty="0" smtClean="0"/>
              <a:t>32 нейрона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LeakyReLU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Batch</a:t>
            </a:r>
            <a:r>
              <a:rPr lang="ru-RU" dirty="0" smtClean="0"/>
              <a:t> </a:t>
            </a:r>
            <a:r>
              <a:rPr lang="ru-RU" dirty="0" err="1" smtClean="0"/>
              <a:t>Normalization</a:t>
            </a:r>
            <a:endParaRPr lang="ru-RU" sz="1200" dirty="0"/>
          </a:p>
          <a:p>
            <a:pPr lvl="1"/>
            <a:r>
              <a:rPr lang="en-US" dirty="0" smtClean="0"/>
              <a:t>	</a:t>
            </a:r>
            <a:r>
              <a:rPr lang="ru-RU" dirty="0" err="1" smtClean="0"/>
              <a:t>Dropout</a:t>
            </a:r>
            <a:r>
              <a:rPr lang="ru-RU" dirty="0" smtClean="0"/>
              <a:t> </a:t>
            </a:r>
            <a:r>
              <a:rPr lang="ru-RU" dirty="0"/>
              <a:t>(0.3</a:t>
            </a:r>
            <a:r>
              <a:rPr lang="ru-RU" dirty="0" smtClean="0"/>
              <a:t>)</a:t>
            </a:r>
            <a:endParaRPr lang="ru-RU" sz="1200" dirty="0"/>
          </a:p>
          <a:p>
            <a:pPr lvl="0"/>
            <a:r>
              <a:rPr lang="en-US" b="1" dirty="0" smtClean="0"/>
              <a:t>		</a:t>
            </a:r>
            <a:r>
              <a:rPr lang="ru-RU" b="1" dirty="0" smtClean="0"/>
              <a:t>Выходной </a:t>
            </a:r>
            <a:r>
              <a:rPr lang="ru-RU" b="1" dirty="0"/>
              <a:t>слой</a:t>
            </a:r>
            <a:r>
              <a:rPr lang="ru-RU" dirty="0"/>
              <a:t>:</a:t>
            </a:r>
            <a:endParaRPr lang="ru-RU" sz="1200" dirty="0"/>
          </a:p>
          <a:p>
            <a:pPr lvl="1"/>
            <a:r>
              <a:rPr lang="en-US" dirty="0" smtClean="0"/>
              <a:t>		</a:t>
            </a:r>
            <a:r>
              <a:rPr lang="ru-RU" dirty="0" smtClean="0"/>
              <a:t>1 нейрон</a:t>
            </a:r>
            <a:endParaRPr lang="ru-RU" sz="1200" dirty="0"/>
          </a:p>
          <a:p>
            <a:pPr lvl="1"/>
            <a:r>
              <a:rPr lang="en-US" dirty="0" smtClean="0"/>
              <a:t>		</a:t>
            </a:r>
            <a:r>
              <a:rPr lang="ru-RU" dirty="0" err="1" smtClean="0"/>
              <a:t>ReLU</a:t>
            </a:r>
            <a:endParaRPr lang="ru-RU" sz="12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19177" y="2555269"/>
            <a:ext cx="3864634" cy="4216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4314866" y="3657600"/>
            <a:ext cx="2680656" cy="12186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304" y="4540428"/>
            <a:ext cx="3447148" cy="210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779" y="2276038"/>
            <a:ext cx="4738097" cy="55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5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3. Целевая переменная – соотношение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520364" y="1731481"/>
            <a:ext cx="1362841" cy="712287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="" xmlns:a16="http://schemas.microsoft.com/office/drawing/2014/main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="" xmlns:a16="http://schemas.microsoft.com/office/drawing/2014/main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="" xmlns:a16="http://schemas.microsoft.com/office/drawing/2014/main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="" xmlns:a16="http://schemas.microsoft.com/office/drawing/2014/main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="" xmlns:a16="http://schemas.microsoft.com/office/drawing/2014/main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40837" y="1777627"/>
            <a:ext cx="3150018" cy="584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Подбор архитектуры нейронной сети и обучение</a:t>
            </a:r>
            <a:endParaRPr sz="1600" dirty="0">
              <a:sym typeface="Open Sans"/>
            </a:endParaRPr>
          </a:p>
        </p:txBody>
      </p:sp>
      <p:sp>
        <p:nvSpPr>
          <p:cNvPr id="25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8301052" y="1756325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Оценка метрик</a:t>
            </a:r>
            <a:endParaRPr sz="1600" dirty="0">
              <a:sym typeface="Open Sans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7199425" y="1694258"/>
            <a:ext cx="1362841" cy="712287"/>
            <a:chOff x="558782" y="1503622"/>
            <a:chExt cx="1362841" cy="712287"/>
          </a:xfrm>
        </p:grpSpPr>
        <p:grpSp>
          <p:nvGrpSpPr>
            <p:cNvPr id="27" name="Группа 26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29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4483961" y="3654874"/>
            <a:ext cx="3288439" cy="1169511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b="1" dirty="0"/>
              <a:t>Оптимизатор: </a:t>
            </a:r>
            <a:r>
              <a:rPr lang="en-US" dirty="0"/>
              <a:t>Adam (</a:t>
            </a:r>
            <a:r>
              <a:rPr lang="en-US" dirty="0" err="1" smtClean="0"/>
              <a:t>learning_rate</a:t>
            </a:r>
            <a:r>
              <a:rPr lang="en-US" dirty="0" smtClean="0"/>
              <a:t>=0.001)</a:t>
            </a:r>
            <a:endParaRPr lang="ru-RU" dirty="0" smtClean="0"/>
          </a:p>
          <a:p>
            <a:pPr lvl="0"/>
            <a:r>
              <a:rPr lang="ru-RU" b="1" dirty="0" smtClean="0"/>
              <a:t>Функция </a:t>
            </a:r>
            <a:r>
              <a:rPr lang="ru-RU" b="1" dirty="0"/>
              <a:t>потерь: </a:t>
            </a:r>
            <a:r>
              <a:rPr lang="en-US" dirty="0"/>
              <a:t>Mean Squared </a:t>
            </a:r>
            <a:r>
              <a:rPr lang="en-US" dirty="0" smtClean="0"/>
              <a:t>Error</a:t>
            </a:r>
            <a:r>
              <a:rPr lang="ru-RU" dirty="0" smtClean="0"/>
              <a:t> </a:t>
            </a:r>
            <a:r>
              <a:rPr lang="en-US" dirty="0" smtClean="0"/>
              <a:t>(MSE)</a:t>
            </a:r>
            <a:endParaRPr lang="ru-RU" dirty="0" smtClean="0"/>
          </a:p>
          <a:p>
            <a:pPr lvl="0"/>
            <a:r>
              <a:rPr lang="ru-RU" b="1" dirty="0" smtClean="0"/>
              <a:t>Метрика</a:t>
            </a:r>
            <a:r>
              <a:rPr lang="ru-RU" b="1" dirty="0"/>
              <a:t>: </a:t>
            </a:r>
            <a:r>
              <a:rPr lang="en-US" dirty="0"/>
              <a:t>Mean Absolute Error (MAE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95125" y="1250830"/>
            <a:ext cx="2019493" cy="353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НС №3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7661" y="2555269"/>
            <a:ext cx="396455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/>
              <a:t>Входной слой</a:t>
            </a:r>
            <a:r>
              <a:rPr lang="ru-RU" b="1" dirty="0" smtClean="0"/>
              <a:t>:</a:t>
            </a:r>
          </a:p>
          <a:p>
            <a:pPr lvl="0"/>
            <a:r>
              <a:rPr lang="ru-RU" dirty="0" smtClean="0"/>
              <a:t>256 нейронов</a:t>
            </a:r>
          </a:p>
          <a:p>
            <a:pPr lvl="0"/>
            <a:r>
              <a:rPr lang="ru-RU" dirty="0" err="1" smtClean="0"/>
              <a:t>ReLU</a:t>
            </a:r>
            <a:endParaRPr lang="ru-RU" dirty="0" smtClean="0"/>
          </a:p>
          <a:p>
            <a:pPr lvl="0"/>
            <a:r>
              <a:rPr lang="ru-RU" dirty="0" err="1" smtClean="0"/>
              <a:t>BatchNormalization</a:t>
            </a:r>
            <a:endParaRPr lang="ru-RU" dirty="0" smtClean="0"/>
          </a:p>
          <a:p>
            <a:pPr lvl="0"/>
            <a:r>
              <a:rPr lang="ru-RU" dirty="0" err="1" smtClean="0"/>
              <a:t>Dropout</a:t>
            </a:r>
            <a:r>
              <a:rPr lang="ru-RU" dirty="0" smtClean="0"/>
              <a:t> </a:t>
            </a:r>
            <a:r>
              <a:rPr lang="ru-RU" dirty="0"/>
              <a:t>(0.3): регуляризация для предотвращения переобучения</a:t>
            </a:r>
            <a:r>
              <a:rPr lang="ru-RU" dirty="0" smtClean="0"/>
              <a:t>.</a:t>
            </a:r>
          </a:p>
          <a:p>
            <a:pPr lvl="0"/>
            <a:r>
              <a:rPr lang="ru-RU" b="1" dirty="0" smtClean="0"/>
              <a:t>	Первый </a:t>
            </a:r>
            <a:r>
              <a:rPr lang="ru-RU" b="1" dirty="0"/>
              <a:t>скрытый слой</a:t>
            </a:r>
            <a:r>
              <a:rPr lang="ru-RU" b="1" dirty="0" smtClean="0"/>
              <a:t>:</a:t>
            </a:r>
          </a:p>
          <a:p>
            <a:pPr lvl="0"/>
            <a:r>
              <a:rPr lang="ru-RU" dirty="0" smtClean="0"/>
              <a:t>	128 нейронов</a:t>
            </a:r>
          </a:p>
          <a:p>
            <a:pPr lvl="0"/>
            <a:r>
              <a:rPr lang="ru-RU" dirty="0" smtClean="0"/>
              <a:t>	</a:t>
            </a:r>
            <a:r>
              <a:rPr lang="ru-RU" dirty="0" err="1" smtClean="0"/>
              <a:t>ReLU</a:t>
            </a:r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dirty="0" err="1" smtClean="0"/>
              <a:t>BatchNormalization</a:t>
            </a:r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dirty="0" err="1" smtClean="0"/>
              <a:t>Dropout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smtClean="0"/>
              <a:t>0.3)</a:t>
            </a:r>
          </a:p>
          <a:p>
            <a:pPr lvl="0"/>
            <a:r>
              <a:rPr lang="ru-RU" b="1" dirty="0" smtClean="0"/>
              <a:t>	Второй </a:t>
            </a:r>
            <a:r>
              <a:rPr lang="ru-RU" b="1" dirty="0"/>
              <a:t>скрытый </a:t>
            </a:r>
            <a:r>
              <a:rPr lang="ru-RU" b="1" dirty="0" smtClean="0"/>
              <a:t>слой</a:t>
            </a:r>
          </a:p>
          <a:p>
            <a:pPr lvl="0"/>
            <a:r>
              <a:rPr lang="ru-RU" dirty="0" smtClean="0"/>
              <a:t>	64 нейрона </a:t>
            </a:r>
          </a:p>
          <a:p>
            <a:pPr lvl="0"/>
            <a:r>
              <a:rPr lang="ru-RU" dirty="0" smtClean="0"/>
              <a:t>	</a:t>
            </a:r>
            <a:r>
              <a:rPr lang="ru-RU" dirty="0" err="1" smtClean="0"/>
              <a:t>ReLU</a:t>
            </a:r>
            <a:endParaRPr lang="ru-RU" dirty="0" smtClean="0"/>
          </a:p>
          <a:p>
            <a:pPr lvl="0"/>
            <a:r>
              <a:rPr lang="ru-RU" b="1" dirty="0" smtClean="0"/>
              <a:t>		Выходной </a:t>
            </a:r>
            <a:r>
              <a:rPr lang="ru-RU" b="1" dirty="0"/>
              <a:t>слой</a:t>
            </a:r>
            <a:r>
              <a:rPr lang="ru-RU" b="1" dirty="0" smtClean="0"/>
              <a:t>:</a:t>
            </a:r>
          </a:p>
          <a:p>
            <a:pPr lvl="0"/>
            <a:r>
              <a:rPr lang="ru-RU" dirty="0" smtClean="0"/>
              <a:t>		1 </a:t>
            </a:r>
            <a:r>
              <a:rPr lang="ru-RU" dirty="0"/>
              <a:t>нейрон с активацией </a:t>
            </a:r>
            <a:r>
              <a:rPr lang="ru-RU" dirty="0" smtClean="0"/>
              <a:t>		</a:t>
            </a:r>
            <a:r>
              <a:rPr lang="ru-RU" dirty="0" err="1" smtClean="0"/>
              <a:t>linear</a:t>
            </a:r>
            <a:endParaRPr lang="ru-RU" sz="12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19176" y="2555269"/>
            <a:ext cx="3995689" cy="38455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4465717" y="3605698"/>
            <a:ext cx="3183909" cy="121868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07" y="4824385"/>
            <a:ext cx="3455034" cy="183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23" y="3053347"/>
            <a:ext cx="3271704" cy="162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425" y="2479484"/>
            <a:ext cx="4292382" cy="46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3. Целевая переменная – соотношение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40282" y="1643433"/>
            <a:ext cx="1049644" cy="620172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="" xmlns:a16="http://schemas.microsoft.com/office/drawing/2014/main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="" xmlns:a16="http://schemas.microsoft.com/office/drawing/2014/main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="" xmlns:a16="http://schemas.microsoft.com/office/drawing/2014/main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="" xmlns:a16="http://schemas.microsoft.com/office/drawing/2014/main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="" xmlns:a16="http://schemas.microsoft.com/office/drawing/2014/main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40837" y="1667394"/>
            <a:ext cx="3150018" cy="5231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ym typeface="Open Sans"/>
              </a:rPr>
              <a:t>Подбор архитектуры нейронной сети и обучение</a:t>
            </a:r>
            <a:endParaRPr dirty="0">
              <a:sym typeface="Open Sans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99480" y="3129669"/>
            <a:ext cx="3810096" cy="3231614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ru-RU" sz="1200" b="1" dirty="0"/>
              <a:t>Входной слой</a:t>
            </a:r>
            <a:r>
              <a:rPr lang="ru-RU" sz="1200" dirty="0" smtClean="0"/>
              <a:t>:</a:t>
            </a:r>
            <a:endParaRPr lang="ru-RU" sz="1200" dirty="0"/>
          </a:p>
          <a:p>
            <a:pPr lvl="1"/>
            <a:r>
              <a:rPr lang="ru-RU" sz="1200" dirty="0" smtClean="0"/>
              <a:t>128 нейронов</a:t>
            </a:r>
            <a:endParaRPr lang="ru-RU" sz="1200" dirty="0"/>
          </a:p>
          <a:p>
            <a:pPr lvl="1"/>
            <a:r>
              <a:rPr lang="ru-RU" sz="1200" dirty="0" err="1" smtClean="0"/>
              <a:t>LeakyReLU</a:t>
            </a:r>
            <a:r>
              <a:rPr lang="ru-RU" sz="1200" dirty="0" smtClean="0"/>
              <a:t> </a:t>
            </a:r>
            <a:r>
              <a:rPr lang="ru-RU" sz="1200" dirty="0"/>
              <a:t>с </a:t>
            </a:r>
            <a:r>
              <a:rPr lang="ru-RU" sz="1200" dirty="0" err="1"/>
              <a:t>alpha</a:t>
            </a:r>
            <a:r>
              <a:rPr lang="ru-RU" sz="1200" dirty="0"/>
              <a:t>=0.1 (предотвращает "затухание градиентов").</a:t>
            </a:r>
          </a:p>
          <a:p>
            <a:pPr lvl="1"/>
            <a:r>
              <a:rPr lang="ru-RU" sz="1200" dirty="0" err="1" smtClean="0"/>
              <a:t>BatchNormalization</a:t>
            </a:r>
            <a:endParaRPr lang="ru-RU" sz="1200" dirty="0"/>
          </a:p>
          <a:p>
            <a:pPr lvl="1"/>
            <a:r>
              <a:rPr lang="ru-RU" sz="1200" dirty="0" err="1"/>
              <a:t>Dropout</a:t>
            </a:r>
            <a:r>
              <a:rPr lang="ru-RU" sz="1200" dirty="0"/>
              <a:t> (</a:t>
            </a:r>
            <a:r>
              <a:rPr lang="ru-RU" sz="1200" dirty="0" smtClean="0"/>
              <a:t>0.3)</a:t>
            </a:r>
          </a:p>
          <a:p>
            <a:pPr lvl="1"/>
            <a:endParaRPr lang="ru-RU" sz="1200" dirty="0"/>
          </a:p>
          <a:p>
            <a:pPr lvl="1"/>
            <a:r>
              <a:rPr lang="ru-RU" sz="1200" b="1" dirty="0" smtClean="0"/>
              <a:t>	Первый </a:t>
            </a:r>
            <a:r>
              <a:rPr lang="ru-RU" sz="1200" b="1" dirty="0"/>
              <a:t>скрытый слой</a:t>
            </a:r>
            <a:r>
              <a:rPr lang="ru-RU" sz="1200" dirty="0"/>
              <a:t>:</a:t>
            </a:r>
          </a:p>
          <a:p>
            <a:pPr lvl="1"/>
            <a:r>
              <a:rPr lang="ru-RU" sz="1200" dirty="0" smtClean="0"/>
              <a:t>	64 нейрона</a:t>
            </a:r>
            <a:endParaRPr lang="ru-RU" sz="1200" dirty="0"/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LeakyReLU</a:t>
            </a:r>
            <a:r>
              <a:rPr lang="ru-RU" sz="1200" dirty="0" smtClean="0"/>
              <a:t> </a:t>
            </a:r>
            <a:r>
              <a:rPr lang="ru-RU" sz="1200" dirty="0"/>
              <a:t>с </a:t>
            </a:r>
            <a:r>
              <a:rPr lang="ru-RU" sz="1200" dirty="0" err="1"/>
              <a:t>alpha</a:t>
            </a:r>
            <a:r>
              <a:rPr lang="ru-RU" sz="1200" dirty="0"/>
              <a:t>=0.1.</a:t>
            </a:r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BatchNormalization</a:t>
            </a:r>
            <a:r>
              <a:rPr lang="ru-RU" sz="1200" dirty="0"/>
              <a:t>.</a:t>
            </a:r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Dropout</a:t>
            </a:r>
            <a:r>
              <a:rPr lang="ru-RU" sz="1200" dirty="0" smtClean="0"/>
              <a:t> </a:t>
            </a:r>
            <a:r>
              <a:rPr lang="ru-RU" sz="1200" dirty="0"/>
              <a:t>(0.3).</a:t>
            </a:r>
          </a:p>
          <a:p>
            <a:pPr lvl="0"/>
            <a:r>
              <a:rPr lang="ru-RU" sz="1200" b="1" dirty="0" smtClean="0"/>
              <a:t>	Второй </a:t>
            </a:r>
            <a:r>
              <a:rPr lang="ru-RU" sz="1200" b="1" dirty="0"/>
              <a:t>скрытый слой</a:t>
            </a:r>
            <a:r>
              <a:rPr lang="ru-RU" sz="1200" dirty="0"/>
              <a:t>:</a:t>
            </a:r>
          </a:p>
          <a:p>
            <a:pPr lvl="1"/>
            <a:r>
              <a:rPr lang="ru-RU" sz="1200" dirty="0" smtClean="0"/>
              <a:t>	32 нейрона</a:t>
            </a:r>
            <a:endParaRPr lang="ru-RU" sz="1200" dirty="0"/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LeakyReLU</a:t>
            </a:r>
            <a:r>
              <a:rPr lang="ru-RU" sz="1200" dirty="0" smtClean="0"/>
              <a:t> </a:t>
            </a:r>
            <a:r>
              <a:rPr lang="ru-RU" sz="1200" dirty="0"/>
              <a:t>с </a:t>
            </a:r>
            <a:r>
              <a:rPr lang="ru-RU" sz="1200" dirty="0" err="1"/>
              <a:t>alpha</a:t>
            </a:r>
            <a:r>
              <a:rPr lang="ru-RU" sz="1200" dirty="0"/>
              <a:t>=0.1.</a:t>
            </a:r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BatchNormalization</a:t>
            </a:r>
            <a:r>
              <a:rPr lang="ru-RU" sz="1200" dirty="0"/>
              <a:t>.</a:t>
            </a:r>
          </a:p>
          <a:p>
            <a:pPr lvl="1"/>
            <a:r>
              <a:rPr lang="ru-RU" sz="1200" dirty="0" smtClean="0"/>
              <a:t>	</a:t>
            </a:r>
            <a:r>
              <a:rPr lang="ru-RU" sz="1200" dirty="0" err="1" smtClean="0"/>
              <a:t>Dropout</a:t>
            </a:r>
            <a:r>
              <a:rPr lang="ru-RU" sz="1200" dirty="0" smtClean="0"/>
              <a:t> </a:t>
            </a:r>
            <a:r>
              <a:rPr lang="ru-RU" sz="1200" dirty="0"/>
              <a:t>(0.3</a:t>
            </a:r>
            <a:r>
              <a:rPr lang="ru-RU" sz="1200" dirty="0" smtClean="0"/>
              <a:t>).</a:t>
            </a:r>
            <a:endParaRPr lang="ru-RU" sz="1200" dirty="0"/>
          </a:p>
        </p:txBody>
      </p:sp>
      <p:sp>
        <p:nvSpPr>
          <p:cNvPr id="25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8911672" y="1419284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Оценка метрик</a:t>
            </a:r>
            <a:endParaRPr sz="1600" dirty="0">
              <a:sym typeface="Open Sans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7991199" y="1276344"/>
            <a:ext cx="1362841" cy="712287"/>
            <a:chOff x="558782" y="1503622"/>
            <a:chExt cx="1362841" cy="712287"/>
          </a:xfrm>
        </p:grpSpPr>
        <p:grpSp>
          <p:nvGrpSpPr>
            <p:cNvPr id="27" name="Группа 26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29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079219" y="2944003"/>
            <a:ext cx="3062377" cy="3108503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ru-RU" dirty="0"/>
          </a:p>
          <a:p>
            <a:pPr lvl="1"/>
            <a:r>
              <a:rPr lang="ru-RU" sz="1200" b="1" dirty="0">
                <a:latin typeface="Arial" pitchFamily="34" charset="0"/>
                <a:cs typeface="Arial" pitchFamily="34" charset="0"/>
              </a:rPr>
              <a:t>Оптимизатор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RMSprop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с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learning_rate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=0.0005.</a:t>
            </a:r>
            <a:endParaRPr lang="ru-RU" sz="1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ru-RU" sz="1200" b="1" dirty="0">
                <a:latin typeface="Arial" pitchFamily="34" charset="0"/>
                <a:cs typeface="Arial" pitchFamily="34" charset="0"/>
              </a:rPr>
              <a:t>Функция потерь: </a:t>
            </a:r>
            <a:r>
              <a:rPr lang="ru-RU" sz="1200" dirty="0" err="1">
                <a:latin typeface="Arial" pitchFamily="34" charset="0"/>
                <a:cs typeface="Arial" pitchFamily="34" charset="0"/>
              </a:rPr>
              <a:t>Huber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200" dirty="0" err="1">
                <a:latin typeface="Arial" pitchFamily="34" charset="0"/>
                <a:cs typeface="Arial" pitchFamily="34" charset="0"/>
              </a:rPr>
              <a:t>loss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 – устойчива к выбросам.</a:t>
            </a:r>
          </a:p>
          <a:p>
            <a:pPr lvl="1"/>
            <a:r>
              <a:rPr lang="ru-RU" sz="1200" b="1" dirty="0">
                <a:latin typeface="Arial" pitchFamily="34" charset="0"/>
                <a:cs typeface="Arial" pitchFamily="34" charset="0"/>
              </a:rPr>
              <a:t>Метрики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mean_absolute_error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(MAE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ru-RU" sz="1200" dirty="0"/>
          </a:p>
          <a:p>
            <a:endParaRPr lang="ru-RU" dirty="0"/>
          </a:p>
          <a:p>
            <a:pPr lvl="1"/>
            <a:r>
              <a:rPr lang="ru-RU" sz="1200" b="1" dirty="0" err="1"/>
              <a:t>EarlyStopping</a:t>
            </a:r>
            <a:r>
              <a:rPr lang="ru-RU" sz="1200" dirty="0"/>
              <a:t>: прекращает обучение, если </a:t>
            </a:r>
            <a:r>
              <a:rPr lang="ru-RU" sz="1200" dirty="0" err="1"/>
              <a:t>валидационная</a:t>
            </a:r>
            <a:r>
              <a:rPr lang="ru-RU" sz="1200" dirty="0"/>
              <a:t> ошибка не уменьшается 20 эпох подряд, восстанавливает лучшие веса.</a:t>
            </a:r>
          </a:p>
          <a:p>
            <a:pPr lvl="1"/>
            <a:r>
              <a:rPr lang="ru-RU" sz="1200" b="1" dirty="0" err="1"/>
              <a:t>ReduceLROnPlateau</a:t>
            </a:r>
            <a:r>
              <a:rPr lang="ru-RU" sz="1200" dirty="0"/>
              <a:t>: снижает </a:t>
            </a:r>
            <a:r>
              <a:rPr lang="ru-RU" sz="1200" dirty="0" err="1"/>
              <a:t>learning</a:t>
            </a:r>
            <a:r>
              <a:rPr lang="ru-RU" sz="1200" dirty="0"/>
              <a:t> </a:t>
            </a:r>
            <a:r>
              <a:rPr lang="ru-RU" sz="1200" dirty="0" err="1"/>
              <a:t>rate</a:t>
            </a:r>
            <a:r>
              <a:rPr lang="ru-RU" sz="1200" dirty="0"/>
              <a:t> вдвое, если ошибка на </a:t>
            </a:r>
            <a:r>
              <a:rPr lang="ru-RU" sz="1200" dirty="0" err="1"/>
              <a:t>валидации</a:t>
            </a:r>
            <a:r>
              <a:rPr lang="ru-RU" sz="1200" dirty="0"/>
              <a:t> не уменьшается в течение 10 эпох.</a:t>
            </a:r>
          </a:p>
          <a:p>
            <a:pPr lvl="1"/>
            <a:endParaRPr lang="ru-RU" sz="1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95125" y="1250830"/>
            <a:ext cx="2019493" cy="35308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НС №4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4915" y="2273061"/>
            <a:ext cx="3764208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Преобразуем </a:t>
            </a:r>
            <a:r>
              <a:rPr lang="ru-RU" dirty="0"/>
              <a:t>Y в логарифмический масштаб для стабилизации </a:t>
            </a:r>
            <a:r>
              <a:rPr lang="ru-RU" dirty="0" smtClean="0"/>
              <a:t>обучения</a:t>
            </a:r>
          </a:p>
          <a:p>
            <a:r>
              <a:rPr lang="ru-RU" dirty="0" smtClean="0"/>
              <a:t>Y </a:t>
            </a:r>
            <a:r>
              <a:rPr lang="ru-RU" dirty="0"/>
              <a:t>= np.log1p(Y)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43283" y="5789799"/>
            <a:ext cx="23176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200" b="1" dirty="0"/>
              <a:t>Выходной слой</a:t>
            </a:r>
            <a:r>
              <a:rPr lang="ru-RU" sz="1200" dirty="0"/>
              <a:t>:</a:t>
            </a:r>
          </a:p>
          <a:p>
            <a:pPr lvl="1"/>
            <a:r>
              <a:rPr lang="ru-RU" sz="1200" b="1" dirty="0"/>
              <a:t>1</a:t>
            </a:r>
            <a:r>
              <a:rPr lang="ru-RU" sz="1200" dirty="0"/>
              <a:t> нейрон</a:t>
            </a:r>
          </a:p>
          <a:p>
            <a:pPr lvl="1"/>
            <a:r>
              <a:rPr lang="ru-RU" sz="1200" b="1" dirty="0" err="1"/>
              <a:t>ReLU</a:t>
            </a:r>
            <a:r>
              <a:rPr lang="ru-RU" sz="1200" dirty="0"/>
              <a:t> – гарантирует неотрицательные </a:t>
            </a:r>
            <a:endParaRPr lang="ru-RU" sz="1200" dirty="0" smtClean="0"/>
          </a:p>
          <a:p>
            <a:pPr lvl="1"/>
            <a:r>
              <a:rPr lang="ru-RU" sz="1200" dirty="0" smtClean="0"/>
              <a:t>значения </a:t>
            </a:r>
            <a:r>
              <a:rPr lang="ru-RU" sz="1200" dirty="0"/>
              <a:t>на выходе.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6264" y="3129669"/>
            <a:ext cx="4813540" cy="3728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5001580" y="3138252"/>
            <a:ext cx="3062377" cy="2898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99" y="2066235"/>
            <a:ext cx="3727510" cy="41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05" y="2564644"/>
            <a:ext cx="2489412" cy="154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787" y="3688693"/>
            <a:ext cx="2151878" cy="109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50" y="4745476"/>
            <a:ext cx="3481387" cy="213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3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5665569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Приложение, </a:t>
              </a:r>
            </a:p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удаленный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репозиторий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70780" y="1523723"/>
            <a:ext cx="5165786" cy="7386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>
                <a:solidFill>
                  <a:srgbClr val="262626"/>
                </a:solidFill>
                <a:ea typeface="Open Sans"/>
              </a:rPr>
              <a:t>Реализация приложения для прогнозирования модуля упругости при растяжении </a:t>
            </a:r>
            <a:r>
              <a:rPr lang="ru-RU" dirty="0">
                <a:solidFill>
                  <a:srgbClr val="262626"/>
                </a:solidFill>
                <a:ea typeface="Open Sans"/>
              </a:rPr>
              <a:t>на Фреймворк </a:t>
            </a:r>
            <a:r>
              <a:rPr lang="en-US" dirty="0" smtClean="0">
                <a:solidFill>
                  <a:srgbClr val="262626"/>
                </a:solidFill>
                <a:ea typeface="Open Sans"/>
              </a:rPr>
              <a:t>Flask</a:t>
            </a:r>
            <a:endParaRPr lang="en-US" dirty="0">
              <a:solidFill>
                <a:srgbClr val="262626"/>
              </a:solidFill>
              <a:ea typeface="Open San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5831457" y="1308070"/>
            <a:ext cx="5460520" cy="2945001"/>
          </a:xfrm>
          <a:prstGeom prst="rect">
            <a:avLst/>
          </a:prstGeom>
        </p:spPr>
      </p:pic>
      <p:sp>
        <p:nvSpPr>
          <p:cNvPr id="1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70780" y="2263735"/>
            <a:ext cx="5165786" cy="160039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dirty="0"/>
              <a:t>Кнопки управления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"Отправить": отправляет введённые данные на сервер для предсказания</a:t>
            </a:r>
            <a:r>
              <a:rPr lang="ru-RU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"Очистить": очищает все поля формы с помощью </a:t>
            </a:r>
            <a:r>
              <a:rPr lang="ru-RU" dirty="0" err="1"/>
              <a:t>JavaScript</a:t>
            </a:r>
            <a:r>
              <a:rPr lang="ru-RU" dirty="0"/>
              <a:t>-функции.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920554" y="4253071"/>
            <a:ext cx="3604895" cy="2446020"/>
          </a:xfrm>
          <a:prstGeom prst="rect">
            <a:avLst/>
          </a:prstGeom>
        </p:spPr>
      </p:pic>
      <p:sp>
        <p:nvSpPr>
          <p:cNvPr id="18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70780" y="4664503"/>
            <a:ext cx="5165786" cy="7386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solidFill>
                  <a:srgbClr val="262626"/>
                </a:solidFill>
                <a:ea typeface="Open Sans"/>
              </a:rPr>
              <a:t>Р</a:t>
            </a:r>
            <a:r>
              <a:rPr lang="ru-RU" dirty="0" smtClean="0">
                <a:solidFill>
                  <a:srgbClr val="262626"/>
                </a:solidFill>
                <a:ea typeface="Open Sans"/>
              </a:rPr>
              <a:t>азмещение </a:t>
            </a:r>
            <a:r>
              <a:rPr lang="ru-RU" dirty="0">
                <a:solidFill>
                  <a:srgbClr val="262626"/>
                </a:solidFill>
                <a:ea typeface="Open Sans"/>
              </a:rPr>
              <a:t>проекта на </a:t>
            </a:r>
            <a:r>
              <a:rPr lang="en-US" dirty="0" err="1" smtClean="0">
                <a:solidFill>
                  <a:srgbClr val="262626"/>
                </a:solidFill>
                <a:ea typeface="Open Sans"/>
              </a:rPr>
              <a:t>GitHub</a:t>
            </a:r>
            <a:endParaRPr lang="ru-RU" dirty="0" smtClean="0">
              <a:solidFill>
                <a:srgbClr val="262626"/>
              </a:solidFill>
              <a:ea typeface="Open Sans"/>
            </a:endParaRPr>
          </a:p>
          <a:p>
            <a:pPr algn="ctr">
              <a:lnSpc>
                <a:spcPct val="150000"/>
              </a:lnSpc>
            </a:pP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 err="1"/>
              <a:t>github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/</a:t>
            </a:r>
            <a:r>
              <a:rPr lang="en-US" dirty="0" err="1"/>
              <a:t>MaryShumk</a:t>
            </a:r>
            <a:r>
              <a:rPr lang="ru-RU" dirty="0"/>
              <a:t>/</a:t>
            </a:r>
            <a:r>
              <a:rPr lang="en-US" dirty="0" err="1"/>
              <a:t>Composits</a:t>
            </a:r>
            <a:endParaRPr lang="en-US" dirty="0">
              <a:solidFill>
                <a:srgbClr val="262626"/>
              </a:solidFill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249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79" y="469293"/>
            <a:ext cx="4326429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Формулировка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445006" y="1517714"/>
            <a:ext cx="2800235" cy="2224726"/>
            <a:chOff x="367644" y="1593131"/>
            <a:chExt cx="2800235" cy="3016576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367644" y="1593131"/>
              <a:ext cx="2800235" cy="30165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u="sng" dirty="0" smtClean="0">
                  <a:solidFill>
                    <a:schemeClr val="accent1">
                      <a:lumMod val="50000"/>
                    </a:schemeClr>
                  </a:solidFill>
                </a:rPr>
                <a:t>Импорт</a:t>
              </a:r>
            </a:p>
            <a:p>
              <a:pPr algn="ctr"/>
              <a:endParaRPr lang="ru-RU" b="1" u="sng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accent1">
                      <a:lumMod val="50000"/>
                    </a:schemeClr>
                  </a:solidFill>
                </a:rPr>
                <a:t>2 файла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*.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csv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ru-RU" dirty="0" smtClean="0">
                  <a:solidFill>
                    <a:schemeClr val="accent1">
                      <a:lumMod val="50000"/>
                    </a:schemeClr>
                  </a:solidFill>
                </a:rPr>
                <a:t>со свойствами композитов </a:t>
              </a:r>
            </a:p>
            <a:p>
              <a:pPr algn="ctr"/>
              <a:endParaRPr lang="ru-RU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ru-RU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r>
                <a:rPr lang="ru-RU" dirty="0" smtClean="0">
                  <a:solidFill>
                    <a:schemeClr val="accent1">
                      <a:lumMod val="50000"/>
                    </a:schemeClr>
                  </a:solidFill>
                </a:rPr>
                <a:t>объединение 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INNER</a:t>
              </a:r>
              <a:endParaRPr lang="ru-RU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" name="Стрелка вниз 2"/>
            <p:cNvSpPr/>
            <p:nvPr/>
          </p:nvSpPr>
          <p:spPr>
            <a:xfrm>
              <a:off x="1685159" y="3329260"/>
              <a:ext cx="165204" cy="46239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Скругленный прямоугольник 5"/>
          <p:cNvSpPr/>
          <p:nvPr/>
        </p:nvSpPr>
        <p:spPr>
          <a:xfrm>
            <a:off x="6273538" y="3186262"/>
            <a:ext cx="5401558" cy="35633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Задачи</a:t>
            </a:r>
          </a:p>
          <a:p>
            <a:pPr algn="ctr"/>
            <a:endParaRPr lang="ru-RU" sz="1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анализ и предобработка исходных данных, включая масштабирование и устранение выбросов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>
              <a:tabLst>
                <a:tab pos="358775" algn="l"/>
              </a:tabLst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выбор и обучение моделей машинного обучения для прогнозирования модуля упругости, прочности и соотношения матрица-наполнитель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>
              <a:tabLst>
                <a:tab pos="358775" algn="l"/>
              </a:tabLst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оценка качества построенных моделей с использованием метрик точности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>
              <a:tabLst>
                <a:tab pos="358775" algn="l"/>
              </a:tabLst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•	разработка веб-приложения для интеграции выбранной модели и предоставления удобного интерфейса для пользователей. </a:t>
            </a:r>
          </a:p>
          <a:p>
            <a:pPr algn="ctr"/>
            <a:endParaRPr lang="ru-RU" sz="16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348952" y="1197204"/>
            <a:ext cx="5015060" cy="18853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u="sng" dirty="0" smtClean="0">
                <a:solidFill>
                  <a:schemeClr val="accent1">
                    <a:lumMod val="50000"/>
                  </a:schemeClr>
                </a:solidFill>
              </a:rPr>
              <a:t>Цель</a:t>
            </a:r>
          </a:p>
          <a:p>
            <a:pPr algn="ctr"/>
            <a:endParaRPr lang="ru-RU" sz="1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Создание моделей машинного обучения для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определения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модуля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упругости при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растяжении</a:t>
            </a:r>
          </a:p>
          <a:p>
            <a:pPr marL="285750" indent="-285750" algn="ctr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прочности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при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растяжении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ctr">
              <a:buFont typeface="Wingdings" pitchFamily="2" charset="2"/>
              <a:buChar char="Ø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оотношения матрица-наполнитель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ctr">
              <a:buFont typeface="Wingdings" pitchFamily="2" charset="2"/>
              <a:buChar char="Ø"/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25" y="3952483"/>
            <a:ext cx="36576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4458172" cy="666000"/>
            <a:chOff x="1476753" y="3499669"/>
            <a:chExt cx="5369299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536929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Знакомство с данными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30386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1" y="1464628"/>
            <a:ext cx="621790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Data </a:t>
            </a:r>
            <a:r>
              <a:rPr lang="en-US" sz="1600" b="1" dirty="0" smtClean="0"/>
              <a:t>splitting</a:t>
            </a:r>
            <a:r>
              <a:rPr lang="ru-RU" sz="1600" dirty="0" smtClean="0">
                <a:solidFill>
                  <a:srgbClr val="262626"/>
                </a:solidFill>
                <a:ea typeface="Open Sans"/>
                <a:sym typeface="Open Sans"/>
              </a:rPr>
              <a:t>: Разделение </a:t>
            </a:r>
            <a:r>
              <a:rPr lang="ru-RU" sz="1600" dirty="0" err="1" smtClean="0">
                <a:solidFill>
                  <a:srgbClr val="262626"/>
                </a:solidFill>
                <a:ea typeface="Open Sans"/>
                <a:sym typeface="Open Sans"/>
              </a:rPr>
              <a:t>датасета</a:t>
            </a:r>
            <a:r>
              <a:rPr lang="ru-RU" sz="1600" dirty="0" smtClean="0">
                <a:solidFill>
                  <a:srgbClr val="262626"/>
                </a:solidFill>
                <a:ea typeface="Open Sans"/>
                <a:sym typeface="Open Sans"/>
              </a:rPr>
              <a:t> на обучающий (70%) и тестовый (30%)</a:t>
            </a:r>
            <a:endParaRPr lang="en-US" sz="1600" b="1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=""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=""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=""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=""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=""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EDA</a:t>
            </a:r>
            <a:endParaRPr lang="ru-RU" sz="1600" u="sng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=""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93" y="1320365"/>
            <a:ext cx="1345529" cy="14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01" y="2996943"/>
            <a:ext cx="5035046" cy="323973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10326" y="3201538"/>
            <a:ext cx="5175315" cy="304694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olidFill>
                  <a:srgbClr val="262626"/>
                </a:solidFill>
                <a:ea typeface="Open Sans"/>
              </a:rPr>
              <a:t>Все показатели имеют тип </a:t>
            </a:r>
            <a:r>
              <a:rPr lang="en-US" sz="1600" dirty="0">
                <a:solidFill>
                  <a:srgbClr val="262626"/>
                </a:solidFill>
                <a:ea typeface="Open Sans"/>
              </a:rPr>
              <a:t>float64, </a:t>
            </a:r>
            <a:r>
              <a:rPr lang="ru-RU" sz="1600" dirty="0">
                <a:solidFill>
                  <a:srgbClr val="262626"/>
                </a:solidFill>
                <a:ea typeface="Open Sans"/>
              </a:rPr>
              <a:t>за исключением угла нашивки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olidFill>
                  <a:srgbClr val="262626"/>
                </a:solidFill>
                <a:ea typeface="Open Sans"/>
              </a:rPr>
              <a:t>Пропуски отсутствуют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olidFill>
                  <a:srgbClr val="262626"/>
                </a:solidFill>
                <a:ea typeface="Open Sans"/>
              </a:rPr>
              <a:t>Количество уникальных значений сравнимо с размером выборки, за исключением угла нашивки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>
                <a:solidFill>
                  <a:srgbClr val="262626"/>
                </a:solidFill>
                <a:ea typeface="Open Sans"/>
              </a:rPr>
              <a:t>Угол нашивки принимает только 2 значения – 0 и 90 (относится к бинарным переменным)</a:t>
            </a:r>
            <a:endParaRPr lang="en-US" sz="1600" dirty="0">
              <a:solidFill>
                <a:srgbClr val="262626"/>
              </a:solidFill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5163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Гистограммы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1323828"/>
            <a:ext cx="7119717" cy="5375353"/>
          </a:xfrm>
          <a:prstGeom prst="rect">
            <a:avLst/>
          </a:prstGeom>
        </p:spPr>
      </p:pic>
      <p:sp>
        <p:nvSpPr>
          <p:cNvPr id="14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8556860" y="3083376"/>
            <a:ext cx="3368841" cy="83095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 smtClean="0">
                <a:solidFill>
                  <a:srgbClr val="262626"/>
                </a:solidFill>
                <a:ea typeface="Open Sans"/>
              </a:rPr>
              <a:t>Данные имеют распределение, близкое к нормальному</a:t>
            </a:r>
            <a:endParaRPr lang="en-US" sz="1600" dirty="0">
              <a:solidFill>
                <a:srgbClr val="262626"/>
              </a:solidFill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2714446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Boxplots, </a:t>
              </a:r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выбросы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901737" y="1737144"/>
            <a:ext cx="4037908" cy="12002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u="sng" dirty="0" smtClean="0">
                <a:solidFill>
                  <a:srgbClr val="262626"/>
                </a:solidFill>
                <a:ea typeface="Open Sans"/>
              </a:rPr>
              <a:t>Выявление выбросов</a:t>
            </a:r>
          </a:p>
          <a:p>
            <a:pPr marL="285750" indent="-28575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/>
              <a:t>метод </a:t>
            </a:r>
            <a:r>
              <a:rPr lang="ru-RU" sz="1600" dirty="0"/>
              <a:t>3-х </a:t>
            </a:r>
            <a:r>
              <a:rPr lang="ru-RU" sz="1600" dirty="0" smtClean="0"/>
              <a:t>сигм</a:t>
            </a:r>
          </a:p>
          <a:p>
            <a:pPr marL="285750" indent="-28575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dirty="0" smtClean="0"/>
              <a:t>метод </a:t>
            </a:r>
            <a:r>
              <a:rPr lang="ru-RU" sz="1600" dirty="0" err="1"/>
              <a:t>межквартильных</a:t>
            </a:r>
            <a:r>
              <a:rPr lang="ru-RU" sz="1600" dirty="0"/>
              <a:t> расстояний</a:t>
            </a:r>
            <a:endParaRPr lang="en-US" sz="1600" dirty="0">
              <a:solidFill>
                <a:srgbClr val="262626"/>
              </a:solidFill>
              <a:ea typeface="Open Sans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20" y="112075"/>
            <a:ext cx="5939790" cy="6633845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90653" y="3318235"/>
            <a:ext cx="4914353" cy="23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1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2714446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Удаление выбросов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53"/>
          <a:stretch/>
        </p:blipFill>
        <p:spPr bwMode="auto">
          <a:xfrm>
            <a:off x="5954362" y="278091"/>
            <a:ext cx="6115089" cy="62546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901736" y="1737144"/>
            <a:ext cx="4358421" cy="120028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u="sng" dirty="0" smtClean="0">
                <a:solidFill>
                  <a:srgbClr val="262626"/>
                </a:solidFill>
                <a:ea typeface="Open Sans"/>
              </a:rPr>
              <a:t>Удаление выбросов</a:t>
            </a:r>
          </a:p>
          <a:p>
            <a:pPr algn="ctr">
              <a:lnSpc>
                <a:spcPct val="150000"/>
              </a:lnSpc>
            </a:pPr>
            <a:r>
              <a:rPr lang="ru-RU" sz="1600" dirty="0" smtClean="0"/>
              <a:t>метод </a:t>
            </a:r>
            <a:r>
              <a:rPr lang="ru-RU" sz="1600" dirty="0" err="1"/>
              <a:t>межквартильных</a:t>
            </a:r>
            <a:r>
              <a:rPr lang="ru-RU" sz="1600" dirty="0"/>
              <a:t> </a:t>
            </a:r>
            <a:r>
              <a:rPr lang="ru-RU" sz="1600" dirty="0" smtClean="0"/>
              <a:t>расстояний (</a:t>
            </a:r>
            <a:r>
              <a:rPr lang="en-US" sz="1600" dirty="0" smtClean="0"/>
              <a:t>IQR)</a:t>
            </a:r>
            <a:r>
              <a:rPr lang="ru-RU" sz="1600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ru-RU" sz="1600" dirty="0" smtClean="0"/>
              <a:t>использован дважды</a:t>
            </a:r>
            <a:endParaRPr lang="en-US" sz="1600" dirty="0">
              <a:solidFill>
                <a:srgbClr val="262626"/>
              </a:solidFill>
              <a:ea typeface="Ope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35" y="3459230"/>
            <a:ext cx="5019075" cy="65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20" y="4464695"/>
            <a:ext cx="4792483" cy="399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253142" y="4378060"/>
            <a:ext cx="450202" cy="685765"/>
            <a:chOff x="623996" y="1592262"/>
            <a:chExt cx="333947" cy="508681"/>
          </a:xfrm>
        </p:grpSpPr>
        <p:cxnSp>
          <p:nvCxnSpPr>
            <p:cNvPr id="18" name="Google Shape;123;p4">
              <a:extLst>
                <a:ext uri="{FF2B5EF4-FFF2-40B4-BE49-F238E27FC236}">
                  <a16:creationId xmlns=""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24;p4">
              <a:extLst>
                <a:ext uri="{FF2B5EF4-FFF2-40B4-BE49-F238E27FC236}">
                  <a16:creationId xmlns=""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126;p4">
              <a:extLst>
                <a:ext uri="{FF2B5EF4-FFF2-40B4-BE49-F238E27FC236}">
                  <a16:creationId xmlns=""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" name="Google Shape;127;p4">
            <a:extLst>
              <a:ext uri="{FF2B5EF4-FFF2-40B4-BE49-F238E27FC236}">
                <a16:creationId xmlns=""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538297" y="4628682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253142" y="3392431"/>
            <a:ext cx="450202" cy="685765"/>
            <a:chOff x="623996" y="1592262"/>
            <a:chExt cx="333947" cy="508681"/>
          </a:xfrm>
        </p:grpSpPr>
        <p:cxnSp>
          <p:nvCxnSpPr>
            <p:cNvPr id="23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538297" y="364305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80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Корреляция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78" y="1135293"/>
            <a:ext cx="5939790" cy="5306060"/>
          </a:xfrm>
          <a:prstGeom prst="rect">
            <a:avLst/>
          </a:prstGeom>
        </p:spPr>
      </p:pic>
      <p:sp>
        <p:nvSpPr>
          <p:cNvPr id="14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556182" y="2651544"/>
            <a:ext cx="4703976" cy="15696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 smtClean="0"/>
              <a:t>все </a:t>
            </a:r>
            <a:r>
              <a:rPr lang="ru-RU" sz="1600" dirty="0"/>
              <a:t>коэффициенты корреляции близки к </a:t>
            </a:r>
            <a:r>
              <a:rPr lang="ru-RU" sz="1600" dirty="0" smtClean="0"/>
              <a:t>нулю</a:t>
            </a:r>
          </a:p>
          <a:p>
            <a:pPr algn="ctr">
              <a:lnSpc>
                <a:spcPct val="150000"/>
              </a:lnSpc>
            </a:pPr>
            <a:r>
              <a:rPr lang="ru-RU" sz="1600" dirty="0" smtClean="0"/>
              <a:t>-  </a:t>
            </a:r>
          </a:p>
          <a:p>
            <a:pPr algn="ctr">
              <a:lnSpc>
                <a:spcPct val="150000"/>
              </a:lnSpc>
            </a:pPr>
            <a:r>
              <a:rPr lang="ru-RU" sz="1600" dirty="0" smtClean="0"/>
              <a:t>отсутствие </a:t>
            </a:r>
            <a:r>
              <a:rPr lang="ru-RU" sz="1600" dirty="0"/>
              <a:t>линейной зависимости между </a:t>
            </a:r>
            <a:r>
              <a:rPr lang="ru-RU" sz="1600" dirty="0" smtClean="0"/>
              <a:t>признаками</a:t>
            </a:r>
            <a:endParaRPr lang="en-US" sz="1600" dirty="0">
              <a:solidFill>
                <a:srgbClr val="262626"/>
              </a:solidFill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2417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51572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Нормализация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8156" y="1498862"/>
            <a:ext cx="1111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dirty="0"/>
              <a:t>Для последующей работы с моделями были получены еще </a:t>
            </a:r>
            <a:r>
              <a:rPr lang="ru-RU" sz="1600" dirty="0" smtClean="0"/>
              <a:t>два </a:t>
            </a:r>
            <a:r>
              <a:rPr lang="ru-RU" sz="1600" dirty="0" err="1"/>
              <a:t>датасета</a:t>
            </a:r>
            <a:r>
              <a:rPr lang="ru-RU" sz="1600" dirty="0"/>
              <a:t> для обучающей и тестовой выборок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83" y="2284028"/>
            <a:ext cx="4497519" cy="67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11" y="3262125"/>
            <a:ext cx="4856138" cy="281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4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885056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Задача 1. Целевая переменная – модуль упругости при растяжении 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84275" y="2266415"/>
            <a:ext cx="2461861" cy="3385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ym typeface="Open Sans"/>
              </a:rPr>
              <a:t>Разделение на</a:t>
            </a:r>
            <a:r>
              <a:rPr lang="en-US" sz="1600" dirty="0">
                <a:sym typeface="Open Sans"/>
              </a:rPr>
              <a:t> X</a:t>
            </a:r>
            <a:r>
              <a:rPr lang="ru-RU" sz="1600" dirty="0">
                <a:sym typeface="Open Sans"/>
              </a:rPr>
              <a:t> и </a:t>
            </a:r>
            <a:r>
              <a:rPr lang="en-US" sz="1600" dirty="0">
                <a:sym typeface="Open Sans"/>
              </a:rPr>
              <a:t>y </a:t>
            </a:r>
            <a:r>
              <a:rPr lang="ru-RU" sz="1600" dirty="0">
                <a:sym typeface="Open Sans"/>
              </a:rPr>
              <a:t> </a:t>
            </a:r>
            <a:endParaRPr sz="1600" dirty="0">
              <a:sym typeface="Open San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63802" y="3540450"/>
            <a:ext cx="1362841" cy="712287"/>
            <a:chOff x="558782" y="2489251"/>
            <a:chExt cx="1362841" cy="712287"/>
          </a:xfrm>
        </p:grpSpPr>
        <p:grpSp>
          <p:nvGrpSpPr>
            <p:cNvPr id="36" name="Группа 35">
              <a:extLst>
                <a:ext uri="{FF2B5EF4-FFF2-40B4-BE49-F238E27FC236}">
                  <a16:creationId xmlns="" xmlns:a16="http://schemas.microsoft.com/office/drawing/2014/main" id="{066B2AF8-B3BB-4E6C-B4EF-BA91A7149C6E}"/>
                </a:ext>
              </a:extLst>
            </p:cNvPr>
            <p:cNvGrpSpPr/>
            <p:nvPr/>
          </p:nvGrpSpPr>
          <p:grpSpPr>
            <a:xfrm>
              <a:off x="558782" y="2489251"/>
              <a:ext cx="450202" cy="685765"/>
              <a:chOff x="623996" y="1592262"/>
              <a:chExt cx="333947" cy="508681"/>
            </a:xfrm>
          </p:grpSpPr>
          <p:cxnSp>
            <p:nvCxnSpPr>
              <p:cNvPr id="37" name="Google Shape;123;p4">
                <a:extLst>
                  <a:ext uri="{FF2B5EF4-FFF2-40B4-BE49-F238E27FC236}">
                    <a16:creationId xmlns="" xmlns:a16="http://schemas.microsoft.com/office/drawing/2014/main" id="{B2BB743C-20D7-4E69-AAE1-54C4297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" name="Google Shape;124;p4">
                <a:extLst>
                  <a:ext uri="{FF2B5EF4-FFF2-40B4-BE49-F238E27FC236}">
                    <a16:creationId xmlns="" xmlns:a16="http://schemas.microsoft.com/office/drawing/2014/main" id="{A09E8948-234F-49EF-B8ED-B3C480E04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" name="Google Shape;126;p4">
                <a:extLst>
                  <a:ext uri="{FF2B5EF4-FFF2-40B4-BE49-F238E27FC236}">
                    <a16:creationId xmlns="" xmlns:a16="http://schemas.microsoft.com/office/drawing/2014/main" id="{DE776E1C-0C20-43D2-8A38-628879EB8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3" name="Google Shape;127;p4">
              <a:extLst>
                <a:ext uri="{FF2B5EF4-FFF2-40B4-BE49-F238E27FC236}">
                  <a16:creationId xmlns="" xmlns:a16="http://schemas.microsoft.com/office/drawing/2014/main" id="{BCF65B5B-0337-4C73-B9BB-A05F6916D064}"/>
                </a:ext>
              </a:extLst>
            </p:cNvPr>
            <p:cNvSpPr/>
            <p:nvPr/>
          </p:nvSpPr>
          <p:spPr>
            <a:xfrm>
              <a:off x="843937" y="2739873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2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463802" y="2138849"/>
            <a:ext cx="1362841" cy="712287"/>
            <a:chOff x="558782" y="1503622"/>
            <a:chExt cx="1362841" cy="712287"/>
          </a:xfrm>
        </p:grpSpPr>
        <p:grpSp>
          <p:nvGrpSpPr>
            <p:cNvPr id="60" name="Группа 59">
              <a:extLst>
                <a:ext uri="{FF2B5EF4-FFF2-40B4-BE49-F238E27FC236}">
                  <a16:creationId xmlns="" xmlns:a16="http://schemas.microsoft.com/office/drawing/2014/main" id="{CEB208F7-621F-4826-AC02-D9ACF56C2556}"/>
                </a:ext>
              </a:extLst>
            </p:cNvPr>
            <p:cNvGrpSpPr/>
            <p:nvPr/>
          </p:nvGrpSpPr>
          <p:grpSpPr>
            <a:xfrm>
              <a:off x="558782" y="1503622"/>
              <a:ext cx="450202" cy="685765"/>
              <a:chOff x="623996" y="1592262"/>
              <a:chExt cx="333947" cy="508681"/>
            </a:xfrm>
          </p:grpSpPr>
          <p:cxnSp>
            <p:nvCxnSpPr>
              <p:cNvPr id="61" name="Google Shape;123;p4">
                <a:extLst>
                  <a:ext uri="{FF2B5EF4-FFF2-40B4-BE49-F238E27FC236}">
                    <a16:creationId xmlns="" xmlns:a16="http://schemas.microsoft.com/office/drawing/2014/main" id="{C80DFF66-7760-463A-A6E3-7A4A06739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0" cy="50868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2" name="Google Shape;124;p4">
                <a:extLst>
                  <a:ext uri="{FF2B5EF4-FFF2-40B4-BE49-F238E27FC236}">
                    <a16:creationId xmlns="" xmlns:a16="http://schemas.microsoft.com/office/drawing/2014/main" id="{537A8DBB-64CB-4C54-9816-C8AB9CEF9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1592262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" name="Google Shape;126;p4">
                <a:extLst>
                  <a:ext uri="{FF2B5EF4-FFF2-40B4-BE49-F238E27FC236}">
                    <a16:creationId xmlns="" xmlns:a16="http://schemas.microsoft.com/office/drawing/2014/main" id="{5EA94F71-5A4A-461B-84A6-89FA43FE7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96" y="2093005"/>
                <a:ext cx="33394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65CA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" name="Google Shape;127;p4">
              <a:extLst>
                <a:ext uri="{FF2B5EF4-FFF2-40B4-BE49-F238E27FC236}">
                  <a16:creationId xmlns="" xmlns:a16="http://schemas.microsoft.com/office/drawing/2014/main" id="{52F47E68-BBBA-4D50-92F9-0A84552519B8}"/>
                </a:ext>
              </a:extLst>
            </p:cNvPr>
            <p:cNvSpPr/>
            <p:nvPr/>
          </p:nvSpPr>
          <p:spPr>
            <a:xfrm>
              <a:off x="843937" y="1754244"/>
              <a:ext cx="10776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3600" b="1" baseline="30000" dirty="0">
                  <a:solidFill>
                    <a:srgbClr val="065CAB"/>
                  </a:solidFill>
                  <a:latin typeface="+mn-lt"/>
                  <a:ea typeface="Arial"/>
                  <a:cs typeface="Arial"/>
                  <a:sym typeface="Arial"/>
                </a:rPr>
                <a:t>1</a:t>
              </a:r>
              <a:endParaRPr sz="3600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1" y="1490359"/>
            <a:ext cx="7266056" cy="186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84275" y="3616020"/>
            <a:ext cx="3150018" cy="58473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ym typeface="Open Sans"/>
              </a:rPr>
              <a:t>Обучение и оценка базовых вариантов моделей:</a:t>
            </a:r>
            <a:endParaRPr sz="1600" dirty="0">
              <a:sym typeface="Open Sans"/>
            </a:endParaRPr>
          </a:p>
        </p:txBody>
      </p:sp>
      <p:sp>
        <p:nvSpPr>
          <p:cNvPr id="67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145223" y="4402892"/>
            <a:ext cx="4045314" cy="2062063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Линейная регрессия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600" dirty="0" smtClean="0">
                <a:sym typeface="Open Sans"/>
              </a:rPr>
              <a:t>Случайный лес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smtClean="0"/>
              <a:t>Метод опорных векторов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Стохастический градиентный спуск 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Многослойный </a:t>
            </a:r>
            <a:r>
              <a:rPr lang="ru-RU" sz="1600" dirty="0" err="1"/>
              <a:t>перцептрон</a:t>
            </a:r>
            <a:r>
              <a:rPr lang="ru-RU" sz="1600" dirty="0"/>
              <a:t>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/>
              <a:t>Градиентный </a:t>
            </a:r>
            <a:r>
              <a:rPr lang="ru-RU" sz="1600" dirty="0" err="1"/>
              <a:t>бустинг</a:t>
            </a:r>
            <a:r>
              <a:rPr lang="ru-RU" sz="1600" dirty="0"/>
              <a:t> 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err="1" smtClean="0"/>
              <a:t>Lasso</a:t>
            </a:r>
            <a:endParaRPr lang="ru-RU" sz="16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 err="1" smtClean="0">
                <a:sym typeface="Open Sans"/>
              </a:rPr>
              <a:t>Стэкинг</a:t>
            </a:r>
            <a:endParaRPr sz="1600" dirty="0">
              <a:sym typeface="Open Sans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38" y="3485870"/>
            <a:ext cx="5383920" cy="323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0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</TotalTime>
  <Words>843</Words>
  <Application>Microsoft Office PowerPoint</Application>
  <PresentationFormat>Произвольный</PresentationFormat>
  <Paragraphs>256</Paragraphs>
  <Slides>20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ALS Sector Regular</vt:lpstr>
      <vt:lpstr>Wingdings</vt:lpstr>
      <vt:lpstr>Noto Sans Symbols</vt:lpstr>
      <vt:lpstr>ALS Sector Bold</vt:lpstr>
      <vt:lpstr>Roboto Black</vt:lpstr>
      <vt:lpstr>Open Sans</vt:lpstr>
      <vt:lpstr>If,kjyVUNE_28012021</vt:lpstr>
      <vt:lpstr>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Kirill Shumkin</cp:lastModifiedBy>
  <cp:revision>138</cp:revision>
  <dcterms:created xsi:type="dcterms:W3CDTF">2021-02-24T09:03:25Z</dcterms:created>
  <dcterms:modified xsi:type="dcterms:W3CDTF">2024-12-21T07:00:27Z</dcterms:modified>
</cp:coreProperties>
</file>