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72" r:id="rId9"/>
    <p:sldId id="273" r:id="rId10"/>
    <p:sldId id="259" r:id="rId11"/>
    <p:sldId id="264" r:id="rId12"/>
    <p:sldId id="265" r:id="rId13"/>
    <p:sldId id="285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6" r:id="rId25"/>
    <p:sldId id="284" r:id="rId26"/>
    <p:sldId id="267" r:id="rId27"/>
    <p:sldId id="268" r:id="rId28"/>
    <p:sldId id="269" r:id="rId29"/>
    <p:sldId id="270" r:id="rId30"/>
    <p:sldId id="271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07E39-CCE0-8744-C981-134BCD1C1FE1}" v="47" dt="2024-01-05T11:54:56.545"/>
    <p1510:client id="{C8EB8494-2255-4211-8AC1-8D607D0A61AF}" v="510" dt="2023-12-15T12:05:46.329"/>
    <p1510:client id="{D97AAEEF-DD8C-20B8-D338-9D7BFC4E7E5B}" v="502" dt="2023-12-31T11:04:01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ucation/Series-Intro-to-GitHub-Flo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ull-requests/collaborating-with-pull-requests/proposing-changes-to-your-work-with-pull-requests/about-pull-request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schools-test/hello-world.g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schools-test/hello-world.gi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T-ExploringAI-20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 to GitHub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Credit: </a:t>
            </a:r>
            <a:r>
              <a:rPr lang="en-US" dirty="0">
                <a:ea typeface="+mn-lt"/>
                <a:cs typeface="+mn-lt"/>
                <a:hlinkClick r:id="rId2"/>
              </a:rPr>
              <a:t>education/Series-Intro-to-GitHub-Flow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D769-0D91-33F2-BFAE-09FAE01C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Working with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434B-2DFD-47A4-2325-019747AE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Initialize Git on a folder, making it a </a:t>
            </a:r>
            <a:r>
              <a:rPr lang="en-US" b="1" dirty="0">
                <a:ea typeface="+mn-lt"/>
                <a:cs typeface="+mn-lt"/>
              </a:rPr>
              <a:t>Repository</a:t>
            </a:r>
            <a:endParaRPr lang="en-US" b="1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Git now creates a hidden folder to keep track of changes in that folder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When a file is changed, added or deleted, it is considered </a:t>
            </a:r>
            <a:r>
              <a:rPr lang="en-US" b="1" dirty="0">
                <a:ea typeface="+mn-lt"/>
                <a:cs typeface="+mn-lt"/>
              </a:rPr>
              <a:t>modified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You select the modified files you want to </a:t>
            </a:r>
            <a:r>
              <a:rPr lang="en-US" b="1" dirty="0">
                <a:ea typeface="+mn-lt"/>
                <a:cs typeface="+mn-lt"/>
              </a:rPr>
              <a:t>Stage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Staged</a:t>
            </a:r>
            <a:r>
              <a:rPr lang="en-US" dirty="0">
                <a:ea typeface="+mn-lt"/>
                <a:cs typeface="+mn-lt"/>
              </a:rPr>
              <a:t> files are </a:t>
            </a:r>
            <a:r>
              <a:rPr lang="en-US" b="1" dirty="0">
                <a:ea typeface="+mn-lt"/>
                <a:cs typeface="+mn-lt"/>
              </a:rPr>
              <a:t>Committed</a:t>
            </a:r>
            <a:r>
              <a:rPr lang="en-US" dirty="0">
                <a:ea typeface="+mn-lt"/>
                <a:cs typeface="+mn-lt"/>
              </a:rPr>
              <a:t>, which prompts Git to store a </a:t>
            </a:r>
            <a:r>
              <a:rPr lang="en-US" b="1" dirty="0">
                <a:ea typeface="+mn-lt"/>
                <a:cs typeface="+mn-lt"/>
              </a:rPr>
              <a:t>permanent</a:t>
            </a:r>
            <a:r>
              <a:rPr lang="en-US" dirty="0">
                <a:ea typeface="+mn-lt"/>
                <a:cs typeface="+mn-lt"/>
              </a:rPr>
              <a:t> snapshot of the files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Git allows you to see the full history of every commit.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 can revert back to any previous commit.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Git does not store a separate copy of every file in every commit, but keeps track of changes made in each commit!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FDF4-E3F5-DA86-69B1-6BBBF827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a Repo on </a:t>
            </a:r>
            <a:r>
              <a:rPr lang="en-US" dirty="0" err="1">
                <a:cs typeface="Calibri Light"/>
              </a:rPr>
              <a:t>Github</a:t>
            </a:r>
            <a:endParaRPr lang="en-US" dirty="0" err="1"/>
          </a:p>
        </p:txBody>
      </p:sp>
      <p:pic>
        <p:nvPicPr>
          <p:cNvPr id="4" name="Content Placeholder 3" descr="GitHub New Repo">
            <a:extLst>
              <a:ext uri="{FF2B5EF4-FFF2-40B4-BE49-F238E27FC236}">
                <a16:creationId xmlns:a16="http://schemas.microsoft.com/office/drawing/2014/main" id="{AFF3A8E2-B417-2F55-5287-A7464F04B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2813"/>
            <a:ext cx="10515600" cy="3396962"/>
          </a:xfrm>
        </p:spPr>
      </p:pic>
    </p:spTree>
    <p:extLst>
      <p:ext uri="{BB962C8B-B14F-4D97-AF65-F5344CB8AC3E}">
        <p14:creationId xmlns:p14="http://schemas.microsoft.com/office/powerpoint/2010/main" val="373301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4D5C-DF1B-FC27-016C-D91E1876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a Repo on </a:t>
            </a:r>
            <a:r>
              <a:rPr lang="en-US" dirty="0" err="1">
                <a:cs typeface="Calibri Light"/>
              </a:rPr>
              <a:t>Github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E024-698C-D3B1-051D-D6265E07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8847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 the "Repository name" box, type hello-world.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the "Description" box, type a short description.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Select whether your repository will be Public or Private.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Select Add a README file.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Click Create repository.</a:t>
            </a:r>
          </a:p>
        </p:txBody>
      </p:sp>
      <p:pic>
        <p:nvPicPr>
          <p:cNvPr id="4" name="Picture 3" descr="GitHub Create New Repo">
            <a:extLst>
              <a:ext uri="{FF2B5EF4-FFF2-40B4-BE49-F238E27FC236}">
                <a16:creationId xmlns:a16="http://schemas.microsoft.com/office/drawing/2014/main" id="{4D995E50-E539-0488-853E-AF485A99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5" y="1474711"/>
            <a:ext cx="7717764" cy="50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4811-3823-6C9C-9FB4-2D8919A1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GitHub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19F5-4CB9-6EF1-B1CE-31E3AD8C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Verdana"/>
                <a:cs typeface="Calibri"/>
              </a:rPr>
              <a:t>Create a new Branch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ea typeface="Verdana"/>
                <a:cs typeface="Calibri"/>
              </a:rPr>
              <a:t>Make changes and add Commits</a:t>
            </a:r>
            <a:endParaRPr lang="en-US" dirty="0"/>
          </a:p>
          <a:p>
            <a:r>
              <a:rPr lang="en-US" dirty="0">
                <a:latin typeface="Calibri"/>
                <a:ea typeface="Verdana"/>
                <a:cs typeface="Calibri"/>
              </a:rPr>
              <a:t>Open a Pull Request</a:t>
            </a:r>
            <a:endParaRPr lang="en-US" dirty="0"/>
          </a:p>
          <a:p>
            <a:r>
              <a:rPr lang="en-US" dirty="0">
                <a:latin typeface="Calibri"/>
                <a:ea typeface="Verdana"/>
                <a:cs typeface="Calibri"/>
              </a:rPr>
              <a:t>Review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latin typeface="Calibri"/>
                <a:ea typeface="Verdana"/>
                <a:cs typeface="Calibri"/>
              </a:rPr>
              <a:t>Merge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57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EB90-E59F-B780-CAC4-1F48931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68B-249E-2691-FC03-43C7BD70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2482" cy="2827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You can use branches on GitHub to isolate work that you do not want merged into your final project just yet.</a:t>
            </a:r>
          </a:p>
          <a:p>
            <a:r>
              <a:rPr lang="en-US" dirty="0">
                <a:ea typeface="+mn-lt"/>
                <a:cs typeface="+mn-lt"/>
              </a:rPr>
              <a:t>By default, your repository has one branch named main.</a:t>
            </a:r>
          </a:p>
          <a:p>
            <a:r>
              <a:rPr lang="en-US" dirty="0">
                <a:ea typeface="+mn-lt"/>
                <a:cs typeface="+mn-lt"/>
              </a:rPr>
              <a:t>Creating additional branches allows you to copy the main branch of your repository and safely make any changes without disrupting the main project.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Many people use branches to work on specific features without affecting any other parts of the project.</a:t>
            </a:r>
            <a:endParaRPr lang="en-US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C25E9-C1C1-D0A2-B3EF-82B25358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33" y="5000344"/>
            <a:ext cx="6900023" cy="17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CA2D-1180-6126-E11B-10F7CAE7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Activity- Your First 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AF3C-A65D-CFA5-F20A-F256C83B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Navigate to your newly made repository.</a:t>
            </a:r>
          </a:p>
          <a:p>
            <a:r>
              <a:rPr lang="en-US">
                <a:ea typeface="+mn-lt"/>
                <a:cs typeface="+mn-lt"/>
              </a:rPr>
              <a:t>Navigate to the &lt; &gt; Code tab in the header menu of your repository.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99AFD6E-47A8-655E-ECBD-DDB6CA55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7" y="3596370"/>
            <a:ext cx="11474824" cy="18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7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7640-E6AA-0C1A-95B4-131DA2F4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Activity- Your First 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1C95-115C-D2CD-08E2-2A1DC41A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Click on the main branch drop-down.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 field, name your branch "my-first-branch"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702700-76A7-BD1C-EF78-1D8D617E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58" y="1751869"/>
            <a:ext cx="2940511" cy="238386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34876D-DF74-3D82-FE84-0F62B1D9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365" y="4259076"/>
            <a:ext cx="2926977" cy="23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07EC-FC5C-BAE6-1C30-481FD3EE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A6E6-C0F2-2A74-E6A2-089D01F5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On GitHub, saved changes are called commits.</a:t>
            </a:r>
          </a:p>
          <a:p>
            <a:r>
              <a:rPr lang="en-US" dirty="0">
                <a:ea typeface="+mn-lt"/>
                <a:cs typeface="+mn-lt"/>
              </a:rPr>
              <a:t>Each commit has an associated commit message, which is a description explaining why a particular change was made.</a:t>
            </a:r>
          </a:p>
          <a:p>
            <a:r>
              <a:rPr lang="en-US" dirty="0">
                <a:ea typeface="+mn-lt"/>
                <a:cs typeface="+mn-lt"/>
              </a:rPr>
              <a:t>Commit messages capture the history of your changes so that other contributors can understand what you’ve done and why.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60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FD0-16C8-EA51-D5AD-10F68363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Activity: Your First 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EEFC-10A8-D233-FCB4-77646885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commit records changes in renaming, changing content within, creating a new file, and any other changes made to your project. </a:t>
            </a:r>
          </a:p>
          <a:p>
            <a:r>
              <a:rPr lang="en-US" dirty="0">
                <a:ea typeface="+mn-lt"/>
                <a:cs typeface="+mn-lt"/>
              </a:rPr>
              <a:t>For this exercise, committing a change requires first adding a new file to your new branch.</a:t>
            </a:r>
          </a:p>
          <a:p>
            <a:r>
              <a:rPr lang="en-US" dirty="0">
                <a:ea typeface="+mn-lt"/>
                <a:cs typeface="+mn-lt"/>
              </a:rPr>
              <a:t>On the &lt; &gt; Code tab in the header menu of your repository, make sure you're on your new branch my-first-branch</a:t>
            </a:r>
          </a:p>
          <a:p>
            <a:r>
              <a:rPr lang="en-US" dirty="0">
                <a:ea typeface="+mn-lt"/>
                <a:cs typeface="+mn-lt"/>
              </a:rPr>
              <a:t>Select the Add file drop-down and click Create new file.</a:t>
            </a:r>
            <a:endParaRPr lang="en-US" dirty="0"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D0DF69-847F-375E-FED6-EFE897B3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5098185"/>
            <a:ext cx="3505200" cy="12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6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EE0D-2A3D-7AC8-3C84-1AB92F8B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6777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In the Name your file... field, enter PROFILE.md. (markdown file)</a:t>
            </a:r>
          </a:p>
          <a:p>
            <a:r>
              <a:rPr lang="en-US" dirty="0">
                <a:ea typeface="+mn-lt"/>
                <a:cs typeface="+mn-lt"/>
              </a:rPr>
              <a:t>In the Enter file contents here area, copy the following content to your file.</a:t>
            </a:r>
          </a:p>
          <a:p>
            <a:r>
              <a:rPr lang="en-US" dirty="0">
                <a:ea typeface="+mn-lt"/>
                <a:cs typeface="+mn-lt"/>
              </a:rPr>
              <a:t>Click Commit changes... in the upper right corner above the contents box. </a:t>
            </a:r>
          </a:p>
          <a:p>
            <a:r>
              <a:rPr lang="en-US" dirty="0">
                <a:ea typeface="+mn-lt"/>
                <a:cs typeface="+mn-lt"/>
              </a:rPr>
              <a:t>For commits, you can enter a short commit message that describes what changes you made.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5D2F52A1-3232-4ED7-D4E6-A17DF34D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31" y="1877870"/>
            <a:ext cx="6291971" cy="1245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83F89-6064-A3B2-D2E8-E2D96F6B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Activity: Your First Commit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4AA7CC-A624-50A6-7D55-53BF4B0F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90" y="3240041"/>
            <a:ext cx="3277326" cy="338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9D60-BC21-C6CF-151E-D52975D3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Git?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36A6-207F-A00A-511B-0B0D79BC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Git is a popular version control system. 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It was created by Linus Torvalds in 2005, and has been maintained by Junio Hamano since then.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is used for: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Tracking code changes</a:t>
            </a:r>
            <a:endParaRPr lang="en-US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Tracking who made changes</a:t>
            </a:r>
            <a:endParaRPr lang="en-US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Coding collaboration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79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C5F5-5C08-8A77-7955-FBC9BA1F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Pull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3E41-F7D7-F169-1FAC-6BA930BE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You have made a change to the project and created a commit, it’s time to share your proposed change through a pull request!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Collaboration </a:t>
            </a:r>
            <a:r>
              <a:rPr lang="en-US" dirty="0">
                <a:ea typeface="+mn-lt"/>
                <a:cs typeface="+mn-lt"/>
              </a:rPr>
              <a:t>happens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on </a:t>
            </a:r>
            <a:r>
              <a:rPr lang="en-US" dirty="0">
                <a:ea typeface="+mn-lt"/>
                <a:cs typeface="+mn-lt"/>
              </a:rPr>
              <a:t>a pull request.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pull request shows the changes in your branch to other people and allows people to accept, reject, or suggest additional changes to your branch.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a side by side comparison, this pull request is going to keep the changes you just made on your branch and propose applying them to the main project branch.</a:t>
            </a:r>
          </a:p>
          <a:p>
            <a:r>
              <a:rPr lang="en-US" dirty="0">
                <a:ea typeface="+mn-lt"/>
                <a:cs typeface="+mn-lt"/>
              </a:rPr>
              <a:t>The changes, additions, and subtractions are shown in different colors.</a:t>
            </a:r>
          </a:p>
          <a:p>
            <a:r>
              <a:rPr lang="en-US" dirty="0">
                <a:ea typeface="+mn-lt"/>
                <a:cs typeface="+mn-lt"/>
              </a:rPr>
              <a:t>By using GitHub's @mention feature in your pull request message, you can ask for feedback from specific people or teams.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50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A579-EF25-0543-99EE-64A5A2C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Activity: Create a pull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2027-BEC4-1BD8-274C-D453C927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Click on the Pull requests tab in the header menu of your repository.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Click New pull request.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the base: dropdown, make sure main is selected.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Select the compare: dropdown and click my-first-branch.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Click Create pull request.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3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10044BB8-8021-10E9-99A7-7DFF71A6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75024"/>
            <a:ext cx="9987280" cy="682752"/>
          </a:xfrm>
          <a:prstGeom prst="rect">
            <a:avLst/>
          </a:prstGeom>
        </p:spPr>
      </p:pic>
      <p:pic>
        <p:nvPicPr>
          <p:cNvPr id="5" name="Picture 4" descr="A white rectangle with blue and green stripes&#10;&#10;Description automatically generated">
            <a:extLst>
              <a:ext uri="{FF2B5EF4-FFF2-40B4-BE49-F238E27FC236}">
                <a16:creationId xmlns:a16="http://schemas.microsoft.com/office/drawing/2014/main" id="{93508890-D38B-1E4A-1D82-4EBDF71E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87157"/>
            <a:ext cx="10271760" cy="9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F8BB-9984-8FD0-D086-A5233442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Activity: Create a pull request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C65A-1D9D-43E8-D06D-8BFFCB57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Enter a title for your pull request. By default, the title will automatically be the name of your branch. For this exercise, let's edit the field to say Add my first file.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next field helps you provide a description of the changes you made. </a:t>
            </a:r>
          </a:p>
          <a:p>
            <a:r>
              <a:rPr lang="en-US" dirty="0">
                <a:ea typeface="+mn-lt"/>
                <a:cs typeface="+mn-lt"/>
              </a:rPr>
              <a:t>Click Create pull request. You will automatically be navigated to your new pull request.</a:t>
            </a:r>
          </a:p>
          <a:p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4FE4984-8819-F63A-D59D-C13C303A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4375710"/>
            <a:ext cx="3860800" cy="243474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F63F-E7FF-ADEA-08E5-31CFB30D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" y="6518910"/>
            <a:ext cx="11958320" cy="578485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https://docs.github.com/en/pull-requests/collaborating-with-pull-requests/proposing-changes-to-your-work-with-pull-requests/about-pull-requests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3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22F7-3F3B-BA63-6ED8-62346CAA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Activity: Merge your pull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48DE-7417-BC52-9C96-44E813A6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merge adds the changes in your pull request and branch into the main branch.</a:t>
            </a:r>
          </a:p>
          <a:p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Click Merge pull request.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Click Confirm merge.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Once your branch has been merged, you don't need it anymore. To delete this branch, click Delete branch.</a:t>
            </a:r>
            <a:endParaRPr lang="en-US" dirty="0"/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434B-0286-ADD0-B8F0-C6922B80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9320" y="6366510"/>
            <a:ext cx="10363200" cy="365125"/>
          </a:xfrm>
        </p:spPr>
        <p:txBody>
          <a:bodyPr/>
          <a:lstStyle/>
          <a:p>
            <a:r>
              <a:rPr lang="en-US"/>
              <a:t>https://docs.github.com/en/pull-requests/collaborating-with-pull-requests/incorporating-changes-from-a-pull-request/merging-a-pull-request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01B951A-703A-8ED6-AB86-704B893F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20" y="2571463"/>
            <a:ext cx="3901440" cy="983554"/>
          </a:xfrm>
          <a:prstGeom prst="rect">
            <a:avLst/>
          </a:prstGeom>
        </p:spPr>
      </p:pic>
      <p:pic>
        <p:nvPicPr>
          <p:cNvPr id="6" name="Picture 5" descr="A close up of a message&#10;&#10;Description automatically generated">
            <a:extLst>
              <a:ext uri="{FF2B5EF4-FFF2-40B4-BE49-F238E27FC236}">
                <a16:creationId xmlns:a16="http://schemas.microsoft.com/office/drawing/2014/main" id="{EB031EE5-B6C9-215C-EEDC-A3731029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380" y="5572760"/>
            <a:ext cx="713740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1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939B-EBD2-A78A-FA5C-8EA4BD7C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Push Local Repository to 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ECEB-B741-7562-67C7-F22B8A58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Copy the URL, or click the clipboard marked in the image</a:t>
            </a:r>
            <a:endParaRPr lang="en-US" dirty="0">
              <a:cs typeface="Calibri"/>
            </a:endParaRPr>
          </a:p>
        </p:txBody>
      </p:sp>
      <p:pic>
        <p:nvPicPr>
          <p:cNvPr id="5" name="Picture 4" descr="GitHub Push Local">
            <a:extLst>
              <a:ext uri="{FF2B5EF4-FFF2-40B4-BE49-F238E27FC236}">
                <a16:creationId xmlns:a16="http://schemas.microsoft.com/office/drawing/2014/main" id="{AD9745C2-1FD0-F258-E973-735D3EF4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4" y="2839507"/>
            <a:ext cx="11513384" cy="33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B849-D6B3-107E-DEB1-5DEC9788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66DA-7452-A34F-097A-54634BF5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 fork is another way to copy a repository, but is usually used when you want to contribute to someone else’s project. </a:t>
            </a:r>
          </a:p>
          <a:p>
            <a:r>
              <a:rPr lang="en-US" dirty="0">
                <a:ea typeface="+mn-lt"/>
                <a:cs typeface="+mn-lt"/>
              </a:rPr>
              <a:t>Forking a repository allows you to freely experiment with changes without affecting the original project and is very popular when contributing to open source software projects!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90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8D09-7E2E-BD60-6512-7FCD72C1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Push Local Repository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91EB-8449-94CE-3955-A3AAA831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Paste it the following command: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git remote add origin </a:t>
            </a:r>
            <a:r>
              <a:rPr lang="en-US" dirty="0">
                <a:ea typeface="+mn-lt"/>
                <a:cs typeface="+mn-lt"/>
                <a:hlinkClick r:id="rId2"/>
              </a:rPr>
              <a:t>https://github.com/w3schools-test/hello-world.git</a:t>
            </a:r>
            <a:endParaRPr lang="en-US" dirty="0">
              <a:ea typeface="+mn-lt"/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git remote add origin URL specifies that you are adding a remote repository, with the specified URL, as an origin to your local Git repo.</a:t>
            </a:r>
            <a:endParaRPr lang="en-US" dirty="0">
              <a:ea typeface="+mn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7990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9DC6-B446-9F0B-6C4E-A760A9BA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Push Local Repository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E3CE-4408-C381-EA81-FDC2B73F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we are going to push our master branch to the origin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, and set it as the default remote branch: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git push --set-upstream origin master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Enumerating objects: 22, done.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Counting objects: 100% (22/22), done.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Delta compression using up to 16 threads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Compressing objects: 100% (22/22), done.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Writing objects: 100% (22/22), 92.96 KiB | 23.24 MiB/s, done.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Total 22 (delta 11), reused 0 (delta 0), pack-reused 0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remote: Resolving deltas: 100% (11/11), done.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To </a:t>
            </a:r>
            <a:r>
              <a:rPr lang="en-US" dirty="0">
                <a:ea typeface="+mn-lt"/>
                <a:cs typeface="+mn-lt"/>
                <a:hlinkClick r:id="rId2"/>
              </a:rPr>
              <a:t>https://github.com/w3schools-test/hello-world.git</a:t>
            </a:r>
            <a:endParaRPr lang="en-US" dirty="0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* [new branch]      master -&gt; master</a:t>
            </a:r>
          </a:p>
          <a:p>
            <a:pPr marL="914400" lvl="2" indent="0">
              <a:buNone/>
            </a:pPr>
            <a:r>
              <a:rPr lang="en-US" dirty="0">
                <a:ea typeface="+mn-lt"/>
                <a:cs typeface="+mn-lt"/>
              </a:rPr>
              <a:t>Branch 'master' set up to track remote branch 'master' from 'origin'.</a:t>
            </a:r>
          </a:p>
        </p:txBody>
      </p:sp>
    </p:spTree>
    <p:extLst>
      <p:ext uri="{BB962C8B-B14F-4D97-AF65-F5344CB8AC3E}">
        <p14:creationId xmlns:p14="http://schemas.microsoft.com/office/powerpoint/2010/main" val="1021849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AC5B-29E1-EC34-2311-1EB51109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Repository Updated</a:t>
            </a:r>
            <a:endParaRPr lang="en-US" dirty="0"/>
          </a:p>
        </p:txBody>
      </p:sp>
      <p:pic>
        <p:nvPicPr>
          <p:cNvPr id="4" name="Content Placeholder 3" descr="GitHub New files in repo">
            <a:extLst>
              <a:ext uri="{FF2B5EF4-FFF2-40B4-BE49-F238E27FC236}">
                <a16:creationId xmlns:a16="http://schemas.microsoft.com/office/drawing/2014/main" id="{46713346-343E-2766-3A60-6FE84C5A7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955" y="1825625"/>
            <a:ext cx="7222090" cy="4351338"/>
          </a:xfrm>
        </p:spPr>
      </p:pic>
    </p:spTree>
    <p:extLst>
      <p:ext uri="{BB962C8B-B14F-4D97-AF65-F5344CB8AC3E}">
        <p14:creationId xmlns:p14="http://schemas.microsoft.com/office/powerpoint/2010/main" val="3283295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0D29-19D3-DDB8-1BCB-A930DC4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Edit Code in </a:t>
            </a:r>
            <a:r>
              <a:rPr lang="en-US" dirty="0" err="1">
                <a:cs typeface="Calibri Light"/>
              </a:rPr>
              <a:t>Github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C689-9746-6639-7D36-7CEB497F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Edit the README.md file in GitHub.</a:t>
            </a:r>
          </a:p>
          <a:p>
            <a:r>
              <a:rPr lang="en-US" dirty="0">
                <a:ea typeface="+mn-lt"/>
                <a:cs typeface="+mn-lt"/>
              </a:rPr>
              <a:t> Just click the edit button</a:t>
            </a:r>
            <a:endParaRPr lang="en-US" dirty="0">
              <a:cs typeface="Calibri"/>
            </a:endParaRPr>
          </a:p>
        </p:txBody>
      </p:sp>
      <p:pic>
        <p:nvPicPr>
          <p:cNvPr id="4" name="Picture 3" descr="GitHub Edit File">
            <a:extLst>
              <a:ext uri="{FF2B5EF4-FFF2-40B4-BE49-F238E27FC236}">
                <a16:creationId xmlns:a16="http://schemas.microsoft.com/office/drawing/2014/main" id="{EA93739C-7CBA-318C-459E-FE8C8F27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19" y="2325144"/>
            <a:ext cx="7358330" cy="44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4AA2-642B-DC1A-5EB9-F094A10B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does Git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585A-D392-F28C-833C-2E591BDD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Manage projects with </a:t>
            </a:r>
            <a:r>
              <a:rPr lang="en-US" b="1" dirty="0">
                <a:cs typeface="Calibri"/>
              </a:rPr>
              <a:t>Repositories</a:t>
            </a:r>
            <a:endParaRPr lang="en-US" b="1" dirty="0"/>
          </a:p>
          <a:p>
            <a:r>
              <a:rPr lang="en-US" b="1" dirty="0">
                <a:cs typeface="Calibri"/>
              </a:rPr>
              <a:t>Clone </a:t>
            </a:r>
            <a:r>
              <a:rPr lang="en-US" dirty="0">
                <a:cs typeface="Calibri"/>
              </a:rPr>
              <a:t>a project to work on a local copy</a:t>
            </a:r>
            <a:endParaRPr lang="en-US" dirty="0"/>
          </a:p>
          <a:p>
            <a:r>
              <a:rPr lang="en-US" dirty="0">
                <a:cs typeface="Calibri"/>
              </a:rPr>
              <a:t>Control and track changes with </a:t>
            </a:r>
            <a:r>
              <a:rPr lang="en-US" b="1" dirty="0">
                <a:cs typeface="Calibri"/>
              </a:rPr>
              <a:t>Staging </a:t>
            </a:r>
            <a:r>
              <a:rPr lang="en-US" dirty="0">
                <a:cs typeface="Calibri"/>
              </a:rPr>
              <a:t>and </a:t>
            </a:r>
            <a:r>
              <a:rPr lang="en-US" b="1" dirty="0">
                <a:cs typeface="Calibri"/>
              </a:rPr>
              <a:t>Committing</a:t>
            </a:r>
            <a:endParaRPr lang="en-US" b="1" dirty="0"/>
          </a:p>
          <a:p>
            <a:r>
              <a:rPr lang="en-US" b="1" dirty="0">
                <a:cs typeface="Calibri"/>
              </a:rPr>
              <a:t>Branch </a:t>
            </a:r>
            <a:r>
              <a:rPr lang="en-US" dirty="0">
                <a:cs typeface="Calibri"/>
              </a:rPr>
              <a:t>and </a:t>
            </a:r>
            <a:r>
              <a:rPr lang="en-US" b="1" dirty="0">
                <a:cs typeface="Calibri"/>
              </a:rPr>
              <a:t>Merge </a:t>
            </a:r>
            <a:r>
              <a:rPr lang="en-US" dirty="0">
                <a:cs typeface="Calibri"/>
              </a:rPr>
              <a:t>to allow for work on different parts and versions of a project</a:t>
            </a:r>
            <a:endParaRPr lang="en-US" dirty="0"/>
          </a:p>
          <a:p>
            <a:r>
              <a:rPr lang="en-US" b="1" dirty="0">
                <a:cs typeface="Calibri"/>
              </a:rPr>
              <a:t>Pull </a:t>
            </a:r>
            <a:r>
              <a:rPr lang="en-US" dirty="0">
                <a:cs typeface="Calibri"/>
              </a:rPr>
              <a:t>the latest version of the project to a local copy</a:t>
            </a:r>
            <a:endParaRPr lang="en-US" dirty="0"/>
          </a:p>
          <a:p>
            <a:r>
              <a:rPr lang="en-US" b="1" dirty="0">
                <a:cs typeface="Calibri"/>
              </a:rPr>
              <a:t>Push </a:t>
            </a:r>
            <a:r>
              <a:rPr lang="en-US" dirty="0">
                <a:cs typeface="Calibri"/>
              </a:rPr>
              <a:t>local updates to the main project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9285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039D-F660-DC01-1A78-50517B7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Edit Code in </a:t>
            </a:r>
            <a:r>
              <a:rPr lang="en-US" dirty="0" err="1">
                <a:cs typeface="Calibri Light"/>
              </a:rPr>
              <a:t>Github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22BE-114E-BC8B-6D62-E2570FA86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767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 some changes to the code</a:t>
            </a:r>
          </a:p>
          <a:p>
            <a:r>
              <a:rPr lang="en-US" dirty="0">
                <a:ea typeface="+mn-lt"/>
                <a:cs typeface="+mn-lt"/>
              </a:rPr>
              <a:t>and then commit the changes. </a:t>
            </a:r>
          </a:p>
          <a:p>
            <a:r>
              <a:rPr lang="en-US" dirty="0">
                <a:ea typeface="+mn-lt"/>
                <a:cs typeface="+mn-lt"/>
              </a:rPr>
              <a:t>For now, we will "Commit directly to the master branch".</a:t>
            </a:r>
          </a:p>
          <a:p>
            <a:r>
              <a:rPr lang="en-US" dirty="0">
                <a:ea typeface="+mn-lt"/>
                <a:cs typeface="+mn-lt"/>
              </a:rPr>
              <a:t>Remember to add a description for the commit</a:t>
            </a:r>
            <a:endParaRPr lang="en-US" dirty="0">
              <a:cs typeface="Calibri"/>
            </a:endParaRPr>
          </a:p>
        </p:txBody>
      </p:sp>
      <p:pic>
        <p:nvPicPr>
          <p:cNvPr id="4" name="Picture 3" descr="GitHub Commit Changes">
            <a:extLst>
              <a:ext uri="{FF2B5EF4-FFF2-40B4-BE49-F238E27FC236}">
                <a16:creationId xmlns:a16="http://schemas.microsoft.com/office/drawing/2014/main" id="{F33FE7E1-3874-B238-C40B-0BF419C0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598351"/>
            <a:ext cx="7200179" cy="46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B00E-1153-4F39-971E-A63D67E6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Course 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8F5C-9055-4162-AF0B-B1C7EFE7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IAT-ExploringAI-2024 (github.com)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38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CC9E-BEBC-4AEB-83D2-5E972E2F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Git?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E8EE-DC27-F370-1813-0BD8CDE8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Over 70% of developers use Git!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Developers can work together from anywhere in the world.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Developers can see the full history of the project.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Developers can revert to earlier versions of a project.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867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0AEA-86B4-8845-AFEB-E165CB0C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GitHub?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2BBF-3D32-5669-5BBF-7206CA8C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Git is not the same as GitHub.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GitHub makes tools that use Git.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Cannot use </a:t>
            </a: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without Git, but can use Git without </a:t>
            </a:r>
            <a:r>
              <a:rPr lang="en-US" dirty="0" err="1">
                <a:ea typeface="+mn-lt"/>
                <a:cs typeface="+mn-lt"/>
              </a:rPr>
              <a:t>Github</a:t>
            </a:r>
          </a:p>
          <a:p>
            <a:r>
              <a:rPr lang="en-US" dirty="0">
                <a:ea typeface="+mn-lt"/>
                <a:cs typeface="+mn-lt"/>
              </a:rPr>
              <a:t>GitHub is the largest host of source code in the world, and has been owned by Microsoft since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5FF4-B312-3647-8102-634C7AD8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</a:t>
            </a:r>
            <a:r>
              <a:rPr lang="en-US" dirty="0" err="1">
                <a:cs typeface="Calibri Light"/>
              </a:rPr>
              <a:t>Github</a:t>
            </a:r>
            <a:r>
              <a:rPr lang="en-US" dirty="0">
                <a:cs typeface="Calibri Light"/>
              </a:rPr>
              <a:t>?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D723-590F-1D89-5F81-95D28CA2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Promotes collaboration among developers</a:t>
            </a:r>
          </a:p>
          <a:p>
            <a:r>
              <a:rPr lang="en-US" dirty="0">
                <a:ea typeface="+mn-lt"/>
                <a:cs typeface="+mn-lt"/>
              </a:rPr>
              <a:t>Acts as a community platform where developers can learn from each other.</a:t>
            </a:r>
          </a:p>
          <a:p>
            <a:r>
              <a:rPr lang="en-US" dirty="0">
                <a:ea typeface="+mn-lt"/>
                <a:cs typeface="+mn-lt"/>
              </a:rPr>
              <a:t>This open environment facilitates the sharing of knowledge and expertise.</a:t>
            </a:r>
          </a:p>
          <a:p>
            <a:r>
              <a:rPr lang="en-US" dirty="0">
                <a:ea typeface="+mn-lt"/>
                <a:cs typeface="+mn-lt"/>
              </a:rPr>
              <a:t> GitHub repository can act as a portfolio, demonstrating skills and experience to potential employers</a:t>
            </a:r>
          </a:p>
        </p:txBody>
      </p:sp>
    </p:spTree>
    <p:extLst>
      <p:ext uri="{BB962C8B-B14F-4D97-AF65-F5344CB8AC3E}">
        <p14:creationId xmlns:p14="http://schemas.microsoft.com/office/powerpoint/2010/main" val="368176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A16-6117-9134-6A58-026D3E7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Importance of </a:t>
            </a:r>
            <a:r>
              <a:rPr lang="en-US" dirty="0" err="1">
                <a:cs typeface="Calibri Light"/>
              </a:rPr>
              <a:t>Github</a:t>
            </a:r>
            <a:r>
              <a:rPr lang="en-US" dirty="0">
                <a:cs typeface="Calibri Light"/>
              </a:rPr>
              <a:t> in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708C-1399-4FA4-11DF-1A3933C0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hosts numerous open-source AI projects</a:t>
            </a:r>
          </a:p>
          <a:p>
            <a:r>
              <a:rPr lang="en-US" dirty="0">
                <a:ea typeface="+mn-lt"/>
                <a:cs typeface="+mn-lt"/>
              </a:rPr>
              <a:t>Enable collaboration across the globe</a:t>
            </a:r>
          </a:p>
          <a:p>
            <a:r>
              <a:rPr lang="en-US" dirty="0">
                <a:ea typeface="+mn-lt"/>
                <a:cs typeface="+mn-lt"/>
              </a:rPr>
              <a:t>Many leading AI frameworks and libraries (like TensorFlow, </a:t>
            </a:r>
            <a:r>
              <a:rPr lang="en-US" dirty="0" err="1">
                <a:ea typeface="+mn-lt"/>
                <a:cs typeface="+mn-lt"/>
              </a:rPr>
              <a:t>PyTorch</a:t>
            </a:r>
            <a:r>
              <a:rPr lang="en-US" dirty="0">
                <a:ea typeface="+mn-lt"/>
                <a:cs typeface="+mn-lt"/>
              </a:rPr>
              <a:t>, and scikit-learn) are available on GitHub.</a:t>
            </a:r>
          </a:p>
          <a:p>
            <a:r>
              <a:rPr lang="en-US" dirty="0">
                <a:ea typeface="+mn-lt"/>
                <a:cs typeface="+mn-lt"/>
              </a:rPr>
              <a:t>Allows researchers to share their models along with datasets and experiment setups, making it easier for others to reproduce and verify their findings.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884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194D-FA23-97D1-FEE0-295DDBFB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GitHub essentials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8453-436B-7EFE-B8EE-48D6BADF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Repositories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Branches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Commits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Pull requests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03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4BD9-E755-D137-943B-6CF85AE2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46F3-26D4-18E5-2C17-F3F35F9E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repository is where your project work happens--think of it as your project folder. </a:t>
            </a:r>
          </a:p>
          <a:p>
            <a:r>
              <a:rPr lang="en-US" dirty="0">
                <a:ea typeface="+mn-lt"/>
                <a:cs typeface="+mn-lt"/>
              </a:rPr>
              <a:t>It contains all of your project’s files and revision history.</a:t>
            </a:r>
          </a:p>
          <a:p>
            <a:r>
              <a:rPr lang="en-US" dirty="0">
                <a:ea typeface="+mn-lt"/>
                <a:cs typeface="+mn-lt"/>
              </a:rPr>
              <a:t>Repositories can contain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folders and files,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images,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videos,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spreadsheets,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and data sets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-- anything your project needs.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00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1203</Words>
  <Application>Microsoft Office PowerPoint</Application>
  <PresentationFormat>Widescreen</PresentationFormat>
  <Paragraphs>170</Paragraphs>
  <Slides>31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Introduction to GitHub</vt:lpstr>
      <vt:lpstr>What is Git?</vt:lpstr>
      <vt:lpstr>What does Git do?</vt:lpstr>
      <vt:lpstr>Why Git?</vt:lpstr>
      <vt:lpstr>What is GitHub?</vt:lpstr>
      <vt:lpstr>Why Github?</vt:lpstr>
      <vt:lpstr>Importance of Github in AI</vt:lpstr>
      <vt:lpstr>GitHub essentials</vt:lpstr>
      <vt:lpstr>Repository</vt:lpstr>
      <vt:lpstr>Working with Git</vt:lpstr>
      <vt:lpstr>Create a Repo on Github</vt:lpstr>
      <vt:lpstr>Create a Repo on Github</vt:lpstr>
      <vt:lpstr>GitHub Flow</vt:lpstr>
      <vt:lpstr>Branches</vt:lpstr>
      <vt:lpstr>Activity- Your First Branch</vt:lpstr>
      <vt:lpstr>Activity- Your First Branch</vt:lpstr>
      <vt:lpstr>Commit</vt:lpstr>
      <vt:lpstr>Activity: Your First Commit</vt:lpstr>
      <vt:lpstr>Activity: Your First Commit</vt:lpstr>
      <vt:lpstr>Pull Request</vt:lpstr>
      <vt:lpstr>Activity: Create a pull request</vt:lpstr>
      <vt:lpstr>Activity: Create a pull request </vt:lpstr>
      <vt:lpstr>Activity: Merge your pull request</vt:lpstr>
      <vt:lpstr>Push Local Repository to GitHub</vt:lpstr>
      <vt:lpstr>Forks</vt:lpstr>
      <vt:lpstr>Push Local Repository to GitHub</vt:lpstr>
      <vt:lpstr>Push Local Repository to GitHub</vt:lpstr>
      <vt:lpstr>Repository Updated</vt:lpstr>
      <vt:lpstr>Edit Code in Github</vt:lpstr>
      <vt:lpstr>Edit Code in Github</vt:lpstr>
      <vt:lpstr>Link to Course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ntroI</dc:title>
  <dc:creator/>
  <cp:lastModifiedBy>Maryiam Zahoor</cp:lastModifiedBy>
  <cp:revision>422</cp:revision>
  <dcterms:created xsi:type="dcterms:W3CDTF">2023-12-15T11:18:26Z</dcterms:created>
  <dcterms:modified xsi:type="dcterms:W3CDTF">2024-01-05T12:07:37Z</dcterms:modified>
</cp:coreProperties>
</file>