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8" r:id="rId3"/>
    <p:sldId id="259" r:id="rId4"/>
    <p:sldId id="301" r:id="rId5"/>
    <p:sldId id="292" r:id="rId6"/>
    <p:sldId id="293" r:id="rId7"/>
    <p:sldId id="258" r:id="rId8"/>
    <p:sldId id="262" r:id="rId9"/>
    <p:sldId id="260" r:id="rId10"/>
    <p:sldId id="261" r:id="rId11"/>
    <p:sldId id="296" r:id="rId12"/>
    <p:sldId id="269" r:id="rId13"/>
    <p:sldId id="271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3" r:id="rId22"/>
    <p:sldId id="284" r:id="rId23"/>
    <p:sldId id="295" r:id="rId24"/>
    <p:sldId id="264" r:id="rId25"/>
    <p:sldId id="268" r:id="rId26"/>
    <p:sldId id="267" r:id="rId27"/>
    <p:sldId id="266" r:id="rId28"/>
    <p:sldId id="265" r:id="rId29"/>
    <p:sldId id="299" r:id="rId30"/>
    <p:sldId id="291" r:id="rId31"/>
    <p:sldId id="297" r:id="rId32"/>
    <p:sldId id="300" r:id="rId33"/>
    <p:sldId id="298" r:id="rId34"/>
    <p:sldId id="286" r:id="rId35"/>
    <p:sldId id="28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B115B5-87A1-4A13-94AB-6E278E0E4C98}">
          <p14:sldIdLst>
            <p14:sldId id="256"/>
          </p14:sldIdLst>
        </p14:section>
        <p14:section name="Intro and Background" id="{ADFCFE1A-8BFD-4667-9BEF-AF4B87DDC063}">
          <p14:sldIdLst>
            <p14:sldId id="288"/>
            <p14:sldId id="259"/>
            <p14:sldId id="301"/>
            <p14:sldId id="292"/>
            <p14:sldId id="293"/>
            <p14:sldId id="258"/>
            <p14:sldId id="262"/>
            <p14:sldId id="260"/>
            <p14:sldId id="261"/>
          </p14:sldIdLst>
        </p14:section>
        <p14:section name="Historic Results" id="{DF0DB968-3457-4E94-9405-8436F5028901}">
          <p14:sldIdLst>
            <p14:sldId id="296"/>
            <p14:sldId id="269"/>
            <p14:sldId id="271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  <p14:sldId id="284"/>
          </p14:sldIdLst>
        </p14:section>
        <p14:section name="Categorical Results" id="{163070D5-1233-40A7-926D-630A8A0B27CC}">
          <p14:sldIdLst>
            <p14:sldId id="295"/>
            <p14:sldId id="264"/>
            <p14:sldId id="268"/>
            <p14:sldId id="267"/>
            <p14:sldId id="266"/>
            <p14:sldId id="265"/>
          </p14:sldIdLst>
        </p14:section>
        <p14:section name="Risk Factors" id="{8600E0B2-E851-400A-B724-62DD4D17C0E0}">
          <p14:sldIdLst>
            <p14:sldId id="299"/>
          </p14:sldIdLst>
        </p14:section>
        <p14:section name="Conclusion" id="{1CBD9171-63D2-40A3-8391-327FC8E90633}">
          <p14:sldIdLst>
            <p14:sldId id="291"/>
            <p14:sldId id="297"/>
            <p14:sldId id="300"/>
            <p14:sldId id="298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toronto.ca/dataset/neighbourhood-profiles/" TargetMode="External"/><Relationship Id="rId2" Type="http://schemas.openxmlformats.org/officeDocument/2006/relationships/hyperlink" Target="https://data.torontopolice.on.ca/search?q=cri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map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.toronto.ca/dataset/neighbourhood-profil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646D-1A67-5C72-26B7-8E185E500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Crime rate </a:t>
            </a:r>
            <a:br>
              <a:rPr lang="en-US" sz="4400" dirty="0"/>
            </a:br>
            <a:r>
              <a:rPr lang="en-US" sz="4400" dirty="0"/>
              <a:t>Analysis in </a:t>
            </a:r>
            <a:br>
              <a:rPr lang="en-US" sz="4400" dirty="0"/>
            </a:br>
            <a:r>
              <a:rPr lang="en-US" sz="4400" dirty="0"/>
              <a:t>Toronto by Neighborhoods </a:t>
            </a:r>
            <a:endParaRPr lang="en-CA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48D0B-DD52-2E34-4EE7-F036CA57F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Created by:</a:t>
            </a:r>
          </a:p>
          <a:p>
            <a:r>
              <a:rPr lang="en-CA" dirty="0"/>
              <a:t>Ahmed Abdelrahman</a:t>
            </a:r>
          </a:p>
          <a:p>
            <a:r>
              <a:rPr lang="en-CA" dirty="0"/>
              <a:t>Geon Woo Andy </a:t>
            </a:r>
            <a:r>
              <a:rPr lang="en-CA" dirty="0" err="1"/>
              <a:t>Jeong</a:t>
            </a:r>
            <a:endParaRPr lang="en-CA" dirty="0"/>
          </a:p>
          <a:p>
            <a:r>
              <a:rPr lang="en-CA" dirty="0"/>
              <a:t>Mary Toofani</a:t>
            </a:r>
          </a:p>
          <a:p>
            <a:endParaRPr lang="en-C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FFA604-A7EF-2161-CD93-1DCC8BA05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E9A4D5-A9D2-AF5E-A1E2-209E4502D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83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B4E9-B607-B6CD-20C9-C56A2EE7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Crime Rate by Neighborhood </a:t>
            </a:r>
            <a:br>
              <a:rPr lang="en-CA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6007E5-543F-D93C-CD3C-65923EF4C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574" y="1462319"/>
            <a:ext cx="6158796" cy="3532910"/>
          </a:xfrm>
        </p:spPr>
      </p:pic>
      <p:pic>
        <p:nvPicPr>
          <p:cNvPr id="3" name="Content Placeholder 8">
            <a:extLst>
              <a:ext uri="{FF2B5EF4-FFF2-40B4-BE49-F238E27FC236}">
                <a16:creationId xmlns:a16="http://schemas.microsoft.com/office/drawing/2014/main" id="{B4580979-01E3-E7CE-FCFB-168D0C8A6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841" y="1462319"/>
            <a:ext cx="4797159" cy="424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1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5F1A-A857-CD13-799F-9953B705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575" y="2704606"/>
            <a:ext cx="8858993" cy="2116777"/>
          </a:xfrm>
        </p:spPr>
        <p:txBody>
          <a:bodyPr>
            <a:normAutofit/>
          </a:bodyPr>
          <a:lstStyle/>
          <a:p>
            <a:r>
              <a:rPr lang="en-CA" sz="5400" dirty="0"/>
              <a:t>Historic Results</a:t>
            </a:r>
          </a:p>
        </p:txBody>
      </p:sp>
    </p:spTree>
    <p:extLst>
      <p:ext uri="{BB962C8B-B14F-4D97-AF65-F5344CB8AC3E}">
        <p14:creationId xmlns:p14="http://schemas.microsoft.com/office/powerpoint/2010/main" val="3450020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828E-8A64-2364-2BB8-29283068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403058" cy="1485900"/>
          </a:xfrm>
        </p:spPr>
        <p:txBody>
          <a:bodyPr/>
          <a:lstStyle/>
          <a:p>
            <a:r>
              <a:rPr lang="en-CA" dirty="0"/>
              <a:t>Regression Analysis for the city of Toronto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F98269-A912-8AE1-7BDC-DEAE99FF34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11387" y="1812860"/>
            <a:ext cx="6927765" cy="4618510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52D127A-4561-4608-453F-9D857B49D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48493" y="2171700"/>
            <a:ext cx="3962893" cy="4259669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The r-squared is: 12.6%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Data is not correlated to time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Over -all criminal activity clearly dropped in 2020, this could potentially be related to COVID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1545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least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19101EE-CDA2-2A44-68AB-301F89A724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367316" y="2171700"/>
            <a:ext cx="6515122" cy="4343415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2787" y="2503349"/>
            <a:ext cx="4443984" cy="3855248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The r-squared is: 65%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Data appears to be positively correlated with time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Crime dropped in 2021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2022 data would help establish a trend </a:t>
            </a:r>
          </a:p>
          <a:p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622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least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r-squared is: 3.2%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is not correlated with 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7E63FD-4308-3FA2-A4D4-A58B6DAD8FF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833463" y="2391508"/>
            <a:ext cx="6213963" cy="4142643"/>
          </a:xfrm>
        </p:spPr>
      </p:pic>
    </p:spTree>
    <p:extLst>
      <p:ext uri="{BB962C8B-B14F-4D97-AF65-F5344CB8AC3E}">
        <p14:creationId xmlns:p14="http://schemas.microsoft.com/office/powerpoint/2010/main" val="3447179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Least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r-squared is: 75%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8D998D-ACB0-A83A-CD24-0AE752E997B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83373" y="2635934"/>
            <a:ext cx="5543549" cy="3695700"/>
          </a:xfrm>
        </p:spPr>
      </p:pic>
    </p:spTree>
    <p:extLst>
      <p:ext uri="{BB962C8B-B14F-4D97-AF65-F5344CB8AC3E}">
        <p14:creationId xmlns:p14="http://schemas.microsoft.com/office/powerpoint/2010/main" val="2106327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Least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r-squared is: 3.5%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D86344-26B4-FD61-1794-C17DCFB2952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76418" y="2681303"/>
            <a:ext cx="5714999" cy="3810000"/>
          </a:xfrm>
        </p:spPr>
      </p:pic>
    </p:spTree>
    <p:extLst>
      <p:ext uri="{BB962C8B-B14F-4D97-AF65-F5344CB8AC3E}">
        <p14:creationId xmlns:p14="http://schemas.microsoft.com/office/powerpoint/2010/main" val="2501679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Least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r-squared is:62%</a:t>
            </a:r>
          </a:p>
          <a:p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6C877D-ED02-EC54-E42C-27D32FCF1D1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598270" y="2433917"/>
            <a:ext cx="6457156" cy="4304771"/>
          </a:xfr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F1410BBA-68AE-34B0-2D8A-0C5BC109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056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Most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r-squared is: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12%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1410BBA-68AE-34B0-2D8A-0C5BC109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238F39-3F34-3289-8FDD-AF65B356FD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522886" y="2405575"/>
            <a:ext cx="6192863" cy="4128576"/>
          </a:xfr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7F9B93F6-954F-0114-383C-EC5B33B7F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00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Most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r-squared is: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0.00%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1410BBA-68AE-34B0-2D8A-0C5BC109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F9B93F6-954F-0114-383C-EC5B33B7F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3BC8AA-4F5F-3F44-B93C-63B98F655E3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769308" y="2433711"/>
            <a:ext cx="6150659" cy="4100440"/>
          </a:xfr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862452C8-F5A8-EE19-DB84-DF016D73C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00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E23C-F7F4-FD79-0EEF-ABFBEEF8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0C30D-4C8E-FDA4-5EEE-8446512BA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283" y="2286000"/>
            <a:ext cx="10711543" cy="3581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solidFill>
                  <a:srgbClr val="24292F"/>
                </a:solidFill>
                <a:effectLst/>
                <a:latin typeface="-apple-system"/>
              </a:rPr>
              <a:t>Team: 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Data Analytics </a:t>
            </a:r>
            <a:r>
              <a:rPr lang="en-US" i="0" dirty="0">
                <a:solidFill>
                  <a:srgbClr val="24292F"/>
                </a:solidFill>
                <a:effectLst/>
                <a:latin typeface="-apple-system"/>
              </a:rPr>
              <a:t>team in DATAHOLICS Inc. - an emerging startup in Toronto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Client: SafeNet Insurance Corp. -  our first client</a:t>
            </a:r>
          </a:p>
          <a:p>
            <a:pPr>
              <a:lnSpc>
                <a:spcPct val="150000"/>
              </a:lnSpc>
            </a:pPr>
            <a:r>
              <a:rPr lang="en-US" i="0" dirty="0">
                <a:solidFill>
                  <a:srgbClr val="24292F"/>
                </a:solidFill>
                <a:effectLst/>
                <a:latin typeface="-apple-system"/>
              </a:rPr>
              <a:t>Goal: Provide an exploratory analysis of historic crime data in the different Neighborhoods of Toronto </a:t>
            </a:r>
          </a:p>
          <a:p>
            <a:pPr>
              <a:lnSpc>
                <a:spcPct val="150000"/>
              </a:lnSpc>
            </a:pPr>
            <a:r>
              <a:rPr lang="en-US" i="0" dirty="0">
                <a:solidFill>
                  <a:srgbClr val="24292F"/>
                </a:solidFill>
                <a:effectLst/>
                <a:latin typeface="-apple-system"/>
              </a:rPr>
              <a:t>Main Deliverable: Qualitative analysis and quantified risk factors for location and othe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r circumstantial categories</a:t>
            </a:r>
            <a:endParaRPr lang="en-US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2">
              <a:lnSpc>
                <a:spcPct val="150000"/>
              </a:lnSpc>
            </a:pPr>
            <a:endParaRPr lang="en-US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1106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Most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r-squared is: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80%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1410BBA-68AE-34B0-2D8A-0C5BC109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F9B93F6-954F-0114-383C-EC5B33B7F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C24978-1947-7A0E-9929-BCB7BC76665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686065"/>
            <a:ext cx="5700712" cy="3800475"/>
          </a:xfrm>
        </p:spPr>
      </p:pic>
    </p:spTree>
    <p:extLst>
      <p:ext uri="{BB962C8B-B14F-4D97-AF65-F5344CB8AC3E}">
        <p14:creationId xmlns:p14="http://schemas.microsoft.com/office/powerpoint/2010/main" val="3999085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Most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r-squared is: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62%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1410BBA-68AE-34B0-2D8A-0C5BC109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F9B93F6-954F-0114-383C-EC5B33B7F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D10759B-A0CA-0FB9-E581-284259B21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C25801-6CF0-4A64-2363-7E0C46B62FF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484263" y="2171700"/>
            <a:ext cx="6533356" cy="4355571"/>
          </a:xfrm>
        </p:spPr>
      </p:pic>
    </p:spTree>
    <p:extLst>
      <p:ext uri="{BB962C8B-B14F-4D97-AF65-F5344CB8AC3E}">
        <p14:creationId xmlns:p14="http://schemas.microsoft.com/office/powerpoint/2010/main" val="2610388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Most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r-squared is: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11.5%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1410BBA-68AE-34B0-2D8A-0C5BC109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F9B93F6-954F-0114-383C-EC5B33B7F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D10759B-A0CA-0FB9-E581-284259B21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47B7B0-653E-6E68-4193-45D2DCAE54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2738438"/>
            <a:ext cx="5843587" cy="3895725"/>
          </a:xfr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1F6008AA-9518-FE27-02AF-174BE81E3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603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5F1A-A857-CD13-799F-9953B705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575" y="2704606"/>
            <a:ext cx="8858993" cy="2116777"/>
          </a:xfrm>
        </p:spPr>
        <p:txBody>
          <a:bodyPr>
            <a:normAutofit/>
          </a:bodyPr>
          <a:lstStyle/>
          <a:p>
            <a:r>
              <a:rPr lang="en-CA" sz="5400" dirty="0"/>
              <a:t>Categorical Results</a:t>
            </a:r>
          </a:p>
        </p:txBody>
      </p:sp>
    </p:spTree>
    <p:extLst>
      <p:ext uri="{BB962C8B-B14F-4D97-AF65-F5344CB8AC3E}">
        <p14:creationId xmlns:p14="http://schemas.microsoft.com/office/powerpoint/2010/main" val="2997289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B0B3-C0EC-49B1-10F9-DCF5D266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type of Crimes happen in GTA?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F021D4-DFE0-7DBC-0936-D12D6E786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150" y="2286000"/>
            <a:ext cx="5372100" cy="3581400"/>
          </a:xfrm>
        </p:spPr>
      </p:pic>
    </p:spTree>
    <p:extLst>
      <p:ext uri="{BB962C8B-B14F-4D97-AF65-F5344CB8AC3E}">
        <p14:creationId xmlns:p14="http://schemas.microsoft.com/office/powerpoint/2010/main" val="1988094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B0B3-C0EC-49B1-10F9-DCF5D266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crime rates per Premises Type?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D1F2B8-5D68-6D3E-C624-7E3661D17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6563" y="2171700"/>
            <a:ext cx="5372100" cy="3581400"/>
          </a:xfrm>
        </p:spPr>
      </p:pic>
    </p:spTree>
    <p:extLst>
      <p:ext uri="{BB962C8B-B14F-4D97-AF65-F5344CB8AC3E}">
        <p14:creationId xmlns:p14="http://schemas.microsoft.com/office/powerpoint/2010/main" val="1186539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EE24-9689-6BB3-9C7D-1E5EBE4C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crime rates in different seasons?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6BBD4-0027-FD67-7F4A-683BF19A1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150" y="2286000"/>
            <a:ext cx="5372100" cy="3581400"/>
          </a:xfrm>
        </p:spPr>
      </p:pic>
    </p:spTree>
    <p:extLst>
      <p:ext uri="{BB962C8B-B14F-4D97-AF65-F5344CB8AC3E}">
        <p14:creationId xmlns:p14="http://schemas.microsoft.com/office/powerpoint/2010/main" val="2304800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E2EE-C4BE-5823-99C1-66485637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Crime rate is more of less during weekend or weekday?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A33C7-F6D2-B6A5-BF28-BA06B2F14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150" y="2286000"/>
            <a:ext cx="5372100" cy="3581400"/>
          </a:xfrm>
        </p:spPr>
      </p:pic>
    </p:spTree>
    <p:extLst>
      <p:ext uri="{BB962C8B-B14F-4D97-AF65-F5344CB8AC3E}">
        <p14:creationId xmlns:p14="http://schemas.microsoft.com/office/powerpoint/2010/main" val="2353076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2946-A8D2-55A4-5EAF-E66CA7C7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Time of day the crime rate are more?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9DEC54-CAA7-BF6F-2DF2-AF771B565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150" y="2286000"/>
            <a:ext cx="5372100" cy="3581400"/>
          </a:xfrm>
        </p:spPr>
      </p:pic>
    </p:spTree>
    <p:extLst>
      <p:ext uri="{BB962C8B-B14F-4D97-AF65-F5344CB8AC3E}">
        <p14:creationId xmlns:p14="http://schemas.microsoft.com/office/powerpoint/2010/main" val="2624519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EB47-A81A-690D-10F3-5E0C6E31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Factor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182A9-5453-08C9-7396-C6D259E7A653}"/>
              </a:ext>
            </a:extLst>
          </p:cNvPr>
          <p:cNvSpPr txBox="1"/>
          <p:nvPr/>
        </p:nvSpPr>
        <p:spPr>
          <a:xfrm>
            <a:off x="1184639" y="2358023"/>
            <a:ext cx="396696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4292F"/>
                </a:solidFill>
                <a:latin typeface="-apple-system"/>
              </a:rPr>
              <a:t>Risk factors were calculated via a predefined formula based on the mean and standard deviation and bounded by user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4292F"/>
                </a:solidFill>
                <a:latin typeface="-apple-system"/>
              </a:rPr>
              <a:t>Risk factors were calculated for all statistically significant findings which was true for all categories</a:t>
            </a:r>
          </a:p>
          <a:p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BC3715-DCD3-3DC5-267A-949AA15D5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413" y="1148715"/>
            <a:ext cx="3387345" cy="41956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A1059E-3AFC-58DF-B990-3637CF39AEE8}"/>
              </a:ext>
            </a:extLst>
          </p:cNvPr>
          <p:cNvSpPr txBox="1"/>
          <p:nvPr/>
        </p:nvSpPr>
        <p:spPr>
          <a:xfrm>
            <a:off x="6051926" y="740669"/>
            <a:ext cx="147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Premise 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1B0935-94F2-6816-5392-2D375AA01B61}"/>
              </a:ext>
            </a:extLst>
          </p:cNvPr>
          <p:cNvSpPr txBox="1"/>
          <p:nvPr/>
        </p:nvSpPr>
        <p:spPr>
          <a:xfrm>
            <a:off x="9382505" y="740669"/>
            <a:ext cx="166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Neighborhoods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627680-9B91-8BC7-F89B-A923BDA26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744" y="1161464"/>
            <a:ext cx="2897525" cy="308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5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DCCF-81CB-EAA5-420A-F1E21683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BD0C8-BE10-C349-15BC-FFC2C5DEA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7" y="1681843"/>
            <a:ext cx="11150929" cy="488521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Toronto Major Crime Indicators</a:t>
            </a:r>
          </a:p>
          <a:p>
            <a:pPr lvl="1"/>
            <a:r>
              <a:rPr lang="en-CA" b="0" i="0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https://data.torontopolice.on.ca/search?q=crime</a:t>
            </a:r>
            <a:endParaRPr lang="en-CA" i="0" dirty="0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This dataset includes all Major Crime Indicators (MCI) occurrences by reported date and related offences from 2014 to June 30, 2022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Maintained by Toronto Police Service</a:t>
            </a:r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</a:p>
          <a:p>
            <a:pPr lvl="1"/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CVS Format via GUI Download</a:t>
            </a:r>
          </a:p>
          <a:p>
            <a:pPr algn="l"/>
            <a:r>
              <a:rPr lang="en-CA" b="0" i="0" strike="noStrike" dirty="0">
                <a:solidFill>
                  <a:schemeClr val="tx1"/>
                </a:solidFill>
                <a:effectLst/>
                <a:latin typeface="-apple-system"/>
              </a:rPr>
              <a:t>Toronto Open Data</a:t>
            </a:r>
          </a:p>
          <a:p>
            <a:pPr lvl="1"/>
            <a:r>
              <a:rPr lang="en-CA" b="0" i="0" strike="noStrike" dirty="0">
                <a:solidFill>
                  <a:schemeClr val="tx1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https://open.toronto.ca/dataset/neighbourhood-profiles/</a:t>
            </a:r>
          </a:p>
          <a:p>
            <a:pPr lvl="1"/>
            <a:r>
              <a:rPr lang="en-CA" b="0" i="0" strike="noStrike" dirty="0">
                <a:solidFill>
                  <a:schemeClr val="tx1"/>
                </a:solidFill>
                <a:effectLst/>
                <a:latin typeface="-apple-system"/>
              </a:rPr>
              <a:t>Census data collected and maintained by the City of Toronto</a:t>
            </a:r>
          </a:p>
          <a:p>
            <a:pPr lvl="1"/>
            <a:r>
              <a:rPr lang="en-CA" b="0" i="0" strike="noStrike" dirty="0">
                <a:solidFill>
                  <a:schemeClr val="tx1"/>
                </a:solidFill>
                <a:effectLst/>
                <a:latin typeface="-apple-system"/>
              </a:rPr>
              <a:t>Text format via API Request</a:t>
            </a:r>
          </a:p>
          <a:p>
            <a:pPr lvl="1"/>
            <a:endParaRPr lang="en-CA" b="0" i="0" u="none" strike="noStrike" dirty="0">
              <a:solidFill>
                <a:schemeClr val="tx1"/>
              </a:solidFill>
              <a:effectLst/>
              <a:latin typeface="-apple-system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CA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Google Maps API</a:t>
            </a:r>
          </a:p>
          <a:p>
            <a:pPr lvl="1"/>
            <a:r>
              <a:rPr lang="en-CA" b="0" i="0" dirty="0"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lang="en-CA" b="0" i="0" u="none" strike="noStrike" dirty="0">
                <a:solidFill>
                  <a:schemeClr val="tx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https://developers.google.com/maps</a:t>
            </a:r>
            <a:endParaRPr lang="en-CA" b="0" i="0" u="none" strike="noStrike" dirty="0">
              <a:solidFill>
                <a:schemeClr val="tx1"/>
              </a:solidFill>
              <a:effectLst/>
              <a:latin typeface="-apple-system"/>
            </a:endParaRPr>
          </a:p>
          <a:p>
            <a:pPr lvl="1"/>
            <a:r>
              <a:rPr lang="en-CA" i="0" dirty="0">
                <a:solidFill>
                  <a:schemeClr val="tx1"/>
                </a:solidFill>
                <a:latin typeface="-apple-system"/>
              </a:rPr>
              <a:t>Google maintained location data</a:t>
            </a:r>
          </a:p>
          <a:p>
            <a:pPr lvl="1"/>
            <a:r>
              <a:rPr lang="en-CA" b="0" i="0" dirty="0">
                <a:solidFill>
                  <a:schemeClr val="tx1"/>
                </a:solidFill>
                <a:effectLst/>
                <a:latin typeface="-apple-system"/>
              </a:rPr>
              <a:t>JSON format via API request</a:t>
            </a:r>
          </a:p>
        </p:txBody>
      </p:sp>
    </p:spTree>
    <p:extLst>
      <p:ext uri="{BB962C8B-B14F-4D97-AF65-F5344CB8AC3E}">
        <p14:creationId xmlns:p14="http://schemas.microsoft.com/office/powerpoint/2010/main" val="3803339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66A4-0466-72DD-A15E-66910EA4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Statistical Findings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18D8C-5843-4BAF-C148-BBDD3AAFF3D4}"/>
              </a:ext>
            </a:extLst>
          </p:cNvPr>
          <p:cNvSpPr txBox="1"/>
          <p:nvPr/>
        </p:nvSpPr>
        <p:spPr>
          <a:xfrm>
            <a:off x="1371600" y="1546980"/>
            <a:ext cx="105015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24292F"/>
                </a:solidFill>
                <a:latin typeface="-apple-system"/>
              </a:rPr>
              <a:t>Location:</a:t>
            </a:r>
          </a:p>
          <a:p>
            <a:pPr algn="l"/>
            <a:endParaRPr lang="en-US" b="1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Criminal Activity Varies Significantly between Toronto’s Neighborhoods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There is no clear correlation for criminal activity for the past 7 years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There are 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specific neighborhoods that showed an increase in criminal activity correlated to time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b="1" dirty="0">
                <a:solidFill>
                  <a:srgbClr val="24292F"/>
                </a:solidFill>
                <a:latin typeface="-apple-system"/>
              </a:rPr>
              <a:t>Categorical:</a:t>
            </a:r>
          </a:p>
          <a:p>
            <a:pPr algn="l"/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All circumstantial categories were statistically significant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More than 50% of criminal activity was attributed to a single category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92626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66A4-0466-72DD-A15E-66910EA4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3B504-BDF3-2291-2B79-C3B3F8DBF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48972"/>
            <a:ext cx="10822745" cy="528945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Crime rates trend in Toronto is not strongly correlated with time.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Correlation with time varies between specific neighborhoods.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safest areas in GTA are:  Pleasant View, Centennial Scarborough, Mount Pleasant East, Yonge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St.Clair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and Steels. 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Five least safe areas are: Moss Park, Bay Street Corridor, Church-Yonge Corridor, Kensington-China Town and University.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Most crimes occur in the evening (6.00pm to 12.00am) and the least crimes occur in the morning (6.00am to 12.00pm)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Different types of crime in GTA are (In order from highest to lowest) Assault, Break and Enter, Auto Theft and Theft Over $5000.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Variation between categories was significant for the Premise type and time of day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Variation was less significant for the seasonal and weekend/weekday parameters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3550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66A4-0466-72DD-A15E-66910EA4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Steps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18D8C-5843-4BAF-C148-BBDD3AAFF3D4}"/>
              </a:ext>
            </a:extLst>
          </p:cNvPr>
          <p:cNvSpPr txBox="1"/>
          <p:nvPr/>
        </p:nvSpPr>
        <p:spPr>
          <a:xfrm>
            <a:off x="1371600" y="2742734"/>
            <a:ext cx="105015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Analyze the historic trend in more detail for each Neighborhood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Establish a bonus risk factor for Neighborhoods with statistically correlated reduction in year-to-year criminal activity and a penalty to neighborhoods with statisticall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y significant increases.</a:t>
            </a:r>
          </a:p>
        </p:txBody>
      </p:sp>
    </p:spTree>
    <p:extLst>
      <p:ext uri="{BB962C8B-B14F-4D97-AF65-F5344CB8AC3E}">
        <p14:creationId xmlns:p14="http://schemas.microsoft.com/office/powerpoint/2010/main" val="1143527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5758-E7B2-301C-2DEF-FFECF3B7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4" y="2766951"/>
            <a:ext cx="6887687" cy="3038598"/>
          </a:xfrm>
        </p:spPr>
        <p:txBody>
          <a:bodyPr>
            <a:normAutofit/>
          </a:bodyPr>
          <a:lstStyle/>
          <a:p>
            <a:r>
              <a:rPr lang="en-US" sz="9600" dirty="0" err="1"/>
              <a:t>Dateslider</a:t>
            </a:r>
            <a:r>
              <a:rPr lang="en-US" sz="9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03850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4928-B5A5-E8D3-9D8F-E19D4495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027359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6F41EB-657F-CA9F-65DC-61BC93E3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00991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DCCF-81CB-EAA5-420A-F1E21683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Set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BD0C8-BE10-C349-15BC-FFC2C5DEA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7" y="1681843"/>
            <a:ext cx="11150929" cy="4885212"/>
          </a:xfrm>
        </p:spPr>
        <p:txBody>
          <a:bodyPr>
            <a:normAutofit/>
          </a:bodyPr>
          <a:lstStyle/>
          <a:p>
            <a:pPr algn="l"/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Toronto Major Crime Indicators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Missing values</a:t>
            </a:r>
          </a:p>
          <a:p>
            <a:pPr lvl="1"/>
            <a:r>
              <a:rPr lang="en-US" i="0" dirty="0">
                <a:solidFill>
                  <a:srgbClr val="24292F"/>
                </a:solidFill>
                <a:latin typeface="-apple-system"/>
              </a:rPr>
              <a:t>Data entry errors</a:t>
            </a:r>
          </a:p>
          <a:p>
            <a:pPr lvl="1"/>
            <a:endParaRPr lang="en-CA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CA" b="0" i="0" strike="noStrike" dirty="0">
                <a:solidFill>
                  <a:schemeClr val="tx1"/>
                </a:solidFill>
                <a:effectLst/>
                <a:latin typeface="-apple-system"/>
              </a:rPr>
              <a:t>Toronto Open Data</a:t>
            </a:r>
          </a:p>
          <a:p>
            <a:pPr lvl="1"/>
            <a:r>
              <a:rPr lang="en-CA" b="0" i="0" strike="noStrike" dirty="0">
                <a:solidFill>
                  <a:schemeClr val="tx1"/>
                </a:solidFill>
                <a:effectLst/>
                <a:latin typeface="-apple-system"/>
              </a:rPr>
              <a:t>Population Data for 2016 only</a:t>
            </a:r>
          </a:p>
          <a:p>
            <a:pPr lvl="1"/>
            <a:endParaRPr lang="en-CA" b="0" i="0" u="none" strike="noStrike" dirty="0">
              <a:solidFill>
                <a:schemeClr val="tx1"/>
              </a:solidFill>
              <a:effectLst/>
              <a:latin typeface="-apple-system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CA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Google Maps API</a:t>
            </a:r>
          </a:p>
          <a:p>
            <a:pPr lvl="1"/>
            <a:r>
              <a:rPr lang="en-CA" i="0" dirty="0">
                <a:solidFill>
                  <a:schemeClr val="tx1"/>
                </a:solidFill>
                <a:latin typeface="-apple-system"/>
              </a:rPr>
              <a:t>Association of Neighbourhoods and Districts contain missing values</a:t>
            </a:r>
            <a:endParaRPr lang="en-CA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6205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DCCF-81CB-EAA5-420A-F1E21683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8916"/>
            <a:ext cx="9601200" cy="1485900"/>
          </a:xfrm>
        </p:spPr>
        <p:txBody>
          <a:bodyPr/>
          <a:lstStyle/>
          <a:p>
            <a:r>
              <a:rPr lang="en-CA" dirty="0"/>
              <a:t>Research Questions and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BD0C8-BE10-C349-15BC-FFC2C5DEA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023" y="1444336"/>
            <a:ext cx="11150929" cy="48852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Research Questions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Does criminal activity vary significantly between different Neighborhoods in Toronto?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Is there a historic trend for criminal activity for the City of Toronto and for each Neighborhood?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Is criminal activity affected significantly by the following circumstances: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Premise type?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Time of Day?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Season?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Weekday/Weekend?</a:t>
            </a:r>
            <a:endParaRPr lang="en-CA" i="0" dirty="0">
              <a:solidFill>
                <a:srgbClr val="24292F"/>
              </a:solidFill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i="0" dirty="0">
                <a:solidFill>
                  <a:srgbClr val="24292F"/>
                </a:solidFill>
                <a:latin typeface="-apple-system"/>
              </a:rPr>
              <a:t>Does the type of criminal activity vary significantly?</a:t>
            </a:r>
          </a:p>
          <a:p>
            <a:pPr marL="0" indent="0">
              <a:buNone/>
            </a:pPr>
            <a:r>
              <a:rPr lang="en-CA" b="1" i="0" dirty="0">
                <a:solidFill>
                  <a:srgbClr val="24292F"/>
                </a:solidFill>
                <a:effectLst/>
                <a:latin typeface="-apple-system"/>
              </a:rPr>
              <a:t>Deliverables</a:t>
            </a:r>
          </a:p>
          <a:p>
            <a:pPr marL="0" indent="0">
              <a:buNone/>
            </a:pPr>
            <a:r>
              <a:rPr lang="en-CA" dirty="0">
                <a:solidFill>
                  <a:srgbClr val="24292F"/>
                </a:solidFill>
                <a:latin typeface="-apple-system"/>
              </a:rPr>
              <a:t>Provide a location based and category based quantitative risk factor based on the data for statistically significant findings.</a:t>
            </a:r>
            <a:endParaRPr lang="en-CA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328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5F1A-A857-CD13-799F-9953B705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681" y="2621478"/>
            <a:ext cx="8858993" cy="2116777"/>
          </a:xfrm>
        </p:spPr>
        <p:txBody>
          <a:bodyPr>
            <a:normAutofit/>
          </a:bodyPr>
          <a:lstStyle/>
          <a:p>
            <a:r>
              <a:rPr lang="en-CA" sz="5400" dirty="0"/>
              <a:t>Qualitative / Visual Results</a:t>
            </a:r>
          </a:p>
        </p:txBody>
      </p:sp>
    </p:spTree>
    <p:extLst>
      <p:ext uri="{BB962C8B-B14F-4D97-AF65-F5344CB8AC3E}">
        <p14:creationId xmlns:p14="http://schemas.microsoft.com/office/powerpoint/2010/main" val="322433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5F1A-A857-CD13-799F-9953B705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Neighborhood Locations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0AB8D-EC34-C4D1-9C60-E08F0E11E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205" y="1302574"/>
            <a:ext cx="7521700" cy="5430427"/>
          </a:xfrm>
        </p:spPr>
      </p:pic>
    </p:spTree>
    <p:extLst>
      <p:ext uri="{BB962C8B-B14F-4D97-AF65-F5344CB8AC3E}">
        <p14:creationId xmlns:p14="http://schemas.microsoft.com/office/powerpoint/2010/main" val="84178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87CF-0B6C-12B2-C7EC-71F62F4E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Neighborhood Crimes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3AFB5-C391-F400-5222-34C5FA3AB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171699"/>
            <a:ext cx="10674742" cy="3370971"/>
          </a:xfrm>
        </p:spPr>
      </p:pic>
    </p:spTree>
    <p:extLst>
      <p:ext uri="{BB962C8B-B14F-4D97-AF65-F5344CB8AC3E}">
        <p14:creationId xmlns:p14="http://schemas.microsoft.com/office/powerpoint/2010/main" val="154153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A171-1F03-3E35-734C-95E49835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Crime Rate by Districts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DF046-244D-FAB2-3F28-A9C3C4542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348" y="1609725"/>
            <a:ext cx="7871303" cy="4836214"/>
          </a:xfrm>
        </p:spPr>
      </p:pic>
    </p:spTree>
    <p:extLst>
      <p:ext uri="{BB962C8B-B14F-4D97-AF65-F5344CB8AC3E}">
        <p14:creationId xmlns:p14="http://schemas.microsoft.com/office/powerpoint/2010/main" val="6467302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{B338E071-6F78-4A9F-8765-A417D9906B05}tf10001105</Template>
  <TotalTime>454</TotalTime>
  <Words>876</Words>
  <Application>Microsoft Office PowerPoint</Application>
  <PresentationFormat>Widescreen</PresentationFormat>
  <Paragraphs>137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-apple-system</vt:lpstr>
      <vt:lpstr>Arial</vt:lpstr>
      <vt:lpstr>Courier New</vt:lpstr>
      <vt:lpstr>Franklin Gothic Book</vt:lpstr>
      <vt:lpstr>Crop</vt:lpstr>
      <vt:lpstr>Crime rate  Analysis in  Toronto by Neighborhoods </vt:lpstr>
      <vt:lpstr>Background</vt:lpstr>
      <vt:lpstr>Data Sources</vt:lpstr>
      <vt:lpstr>Data Set Limitations</vt:lpstr>
      <vt:lpstr>Research Questions and Deliverables</vt:lpstr>
      <vt:lpstr>Qualitative / Visual Results</vt:lpstr>
      <vt:lpstr>Neighborhood Locations</vt:lpstr>
      <vt:lpstr>Neighborhood Crimes Distribution</vt:lpstr>
      <vt:lpstr>Crime Rate by Districts </vt:lpstr>
      <vt:lpstr>Crime Rate by Neighborhood  </vt:lpstr>
      <vt:lpstr>Historic Results</vt:lpstr>
      <vt:lpstr>Regression Analysis for the city of Toronto</vt:lpstr>
      <vt:lpstr>Regression Analysis for 5 least Safe  Neighborhoods</vt:lpstr>
      <vt:lpstr>Regression Analysis for 5 least Safe  Neighborhoods</vt:lpstr>
      <vt:lpstr>Regression Analysis for 5 Least Safe  Neighborhoods</vt:lpstr>
      <vt:lpstr>Regression Analysis for 5 Least Safe  Neighborhoods</vt:lpstr>
      <vt:lpstr>Regression Analysis for 5 Least Safe  Neighborhoods</vt:lpstr>
      <vt:lpstr>Regression Analysis for 5 Most Safe  Neighborhoods</vt:lpstr>
      <vt:lpstr>Regression Analysis for 5 Most Safe  Neighborhoods</vt:lpstr>
      <vt:lpstr>Regression Analysis for 5 Most Safe  Neighborhoods</vt:lpstr>
      <vt:lpstr>Regression Analysis for 5 Most Safe  Neighborhoods</vt:lpstr>
      <vt:lpstr>Regression Analysis for 5 Most Safe  Neighborhoods</vt:lpstr>
      <vt:lpstr>Categorical Results</vt:lpstr>
      <vt:lpstr>What type of Crimes happen in GTA?</vt:lpstr>
      <vt:lpstr>What are crime rates per Premises Type?</vt:lpstr>
      <vt:lpstr>What are crime rates in different seasons?</vt:lpstr>
      <vt:lpstr>Crime rate is more of less during weekend or weekday?</vt:lpstr>
      <vt:lpstr>What Time of day the crime rate are more?</vt:lpstr>
      <vt:lpstr>Risk Factor</vt:lpstr>
      <vt:lpstr>Statistical Findings</vt:lpstr>
      <vt:lpstr>Conclusions</vt:lpstr>
      <vt:lpstr>Future Steps</vt:lpstr>
      <vt:lpstr>Dateslider!</vt:lpstr>
      <vt:lpstr>Q&amp;A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rate in gta</dc:title>
  <dc:creator>Mary Toofani</dc:creator>
  <cp:lastModifiedBy>Ahmed Abdelrahman</cp:lastModifiedBy>
  <cp:revision>17</cp:revision>
  <dcterms:created xsi:type="dcterms:W3CDTF">2022-12-11T18:21:29Z</dcterms:created>
  <dcterms:modified xsi:type="dcterms:W3CDTF">2022-12-12T23:12:19Z</dcterms:modified>
</cp:coreProperties>
</file>