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20500000000000000"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4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1986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dirty="0">
                <a:solidFill>
                  <a:srgbClr val="1967D2"/>
                </a:solidFill>
                <a:latin typeface="Google Sans"/>
                <a:ea typeface="Google Sans"/>
                <a:cs typeface="Google Sans"/>
                <a:sym typeface="Google Sans"/>
              </a:rPr>
              <a:t>Vicky Chen</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459206"/>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a:t>
            </a: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232971"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30</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University graduate</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err="1">
                <a:solidFill>
                  <a:srgbClr val="000000"/>
                </a:solidFill>
                <a:latin typeface="Google Sans"/>
                <a:ea typeface="Google Sans"/>
                <a:cs typeface="Google Sans"/>
                <a:sym typeface="Google Sans"/>
              </a:rPr>
              <a:t>Daan</a:t>
            </a:r>
            <a:r>
              <a:rPr lang="en-US" sz="1400" i="0" u="none" strike="noStrike" cap="none" dirty="0">
                <a:solidFill>
                  <a:srgbClr val="000000"/>
                </a:solidFill>
                <a:latin typeface="Google Sans"/>
                <a:ea typeface="Google Sans"/>
                <a:cs typeface="Google Sans"/>
                <a:sym typeface="Google Sans"/>
              </a:rPr>
              <a:t>, Taipei</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Live with her husband and 5-years old daughter</a:t>
            </a:r>
            <a:endParaRPr lang="en-US"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Office lady</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dirty="0">
                <a:solidFill>
                  <a:srgbClr val="000000"/>
                </a:solidFill>
                <a:latin typeface="Google Sans"/>
                <a:ea typeface="Google Sans"/>
                <a:cs typeface="Google Sans"/>
                <a:sym typeface="Google Sans"/>
              </a:rPr>
              <a:t>I enjoy my work and my life, especially </a:t>
            </a:r>
            <a:r>
              <a:rPr lang="en-US" sz="1800" i="1" dirty="0">
                <a:latin typeface="Google Sans"/>
                <a:ea typeface="Google Sans"/>
                <a:cs typeface="Google Sans"/>
                <a:sym typeface="Google Sans"/>
              </a:rPr>
              <a:t>the achievement of work-life balance!</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a:solidFill>
                  <a:srgbClr val="000000"/>
                </a:solidFill>
                <a:latin typeface="Google Sans"/>
                <a:ea typeface="Google Sans"/>
                <a:cs typeface="Google Sans"/>
                <a:sym typeface="Google Sans"/>
              </a:rPr>
              <a:t>Complete the challenging tasks in the office where she works.</a:t>
            </a:r>
          </a:p>
          <a:p>
            <a:pPr marL="457200" marR="0" lvl="0" indent="-317500" algn="l" rtl="0">
              <a:lnSpc>
                <a:spcPct val="100000"/>
              </a:lnSpc>
              <a:spcBef>
                <a:spcPts val="0"/>
              </a:spcBef>
              <a:spcAft>
                <a:spcPts val="0"/>
              </a:spcAft>
              <a:buClr>
                <a:srgbClr val="000000"/>
              </a:buClr>
              <a:buSzPts val="1400"/>
              <a:buFont typeface="Google Sans"/>
              <a:buChar char="●"/>
            </a:pPr>
            <a:r>
              <a:rPr lang="en" dirty="0">
                <a:latin typeface="Google Sans"/>
                <a:ea typeface="Google Sans"/>
                <a:cs typeface="Google Sans"/>
                <a:sym typeface="Google Sans"/>
              </a:rPr>
              <a:t>To take good care of her family.</a:t>
            </a:r>
            <a:endParaRPr lang="en" sz="14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dirty="0">
                <a:solidFill>
                  <a:schemeClr val="dk1"/>
                </a:solidFill>
                <a:latin typeface="Google Sans"/>
                <a:ea typeface="Google Sans"/>
                <a:cs typeface="Google Sans"/>
                <a:sym typeface="Google Sans"/>
              </a:rPr>
              <a:t>"</a:t>
            </a:r>
            <a:r>
              <a:rPr lang="en-US" sz="1400" i="0" u="none" strike="noStrike" cap="none" dirty="0">
                <a:solidFill>
                  <a:schemeClr val="dk1"/>
                </a:solidFill>
                <a:latin typeface="Google Sans"/>
                <a:ea typeface="Google Sans"/>
                <a:cs typeface="Google Sans"/>
                <a:sym typeface="Google Sans"/>
              </a:rPr>
              <a:t>Finding changes to pay is so wasting my time.”</a:t>
            </a:r>
          </a:p>
          <a:p>
            <a:pPr marL="457200" marR="0" lvl="0" indent="-317500" algn="l" rtl="0">
              <a:lnSpc>
                <a:spcPct val="100000"/>
              </a:lnSpc>
              <a:spcBef>
                <a:spcPts val="0"/>
              </a:spcBef>
              <a:spcAft>
                <a:spcPts val="0"/>
              </a:spcAft>
              <a:buClr>
                <a:schemeClr val="dk1"/>
              </a:buClr>
              <a:buSzPts val="1400"/>
              <a:buFont typeface="Google Sans"/>
              <a:buChar char="●"/>
            </a:pPr>
            <a:r>
              <a:rPr lang="en-US" dirty="0">
                <a:solidFill>
                  <a:schemeClr val="dk1"/>
                </a:solidFill>
                <a:latin typeface="Google Sans"/>
                <a:ea typeface="Google Sans"/>
                <a:cs typeface="Google Sans"/>
                <a:sym typeface="Google Sans"/>
              </a:rPr>
              <a:t>“It’s so troublesome to bring lots of money in my wallet.”</a:t>
            </a:r>
            <a:endParaRPr lang="en-US" sz="1400"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857187"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dirty="0">
                <a:solidFill>
                  <a:srgbClr val="000000"/>
                </a:solidFill>
                <a:latin typeface="Google Sans"/>
                <a:ea typeface="Google Sans"/>
                <a:cs typeface="Google Sans"/>
                <a:sym typeface="Google Sans"/>
              </a:rPr>
              <a:t>Vicky is an office lady who works in a big company. Completing the tasks on time brings her lots of achievement. In addition, she would shop at streetfood stand to buy some materials for cooking, and she has trouble paying by money because it wastes her time a lot.</a:t>
            </a:r>
            <a:endParaRPr sz="1400" i="0" u="none" strike="noStrike" cap="none" dirty="0">
              <a:solidFill>
                <a:srgbClr val="000000"/>
              </a:solidFill>
              <a:latin typeface="Google Sans"/>
              <a:ea typeface="Google Sans"/>
              <a:cs typeface="Google Sans"/>
              <a:sym typeface="Google Sans"/>
            </a:endParaRPr>
          </a:p>
        </p:txBody>
      </p:sp>
      <p:pic>
        <p:nvPicPr>
          <p:cNvPr id="5" name="圖片 4">
            <a:extLst>
              <a:ext uri="{FF2B5EF4-FFF2-40B4-BE49-F238E27FC236}">
                <a16:creationId xmlns:a16="http://schemas.microsoft.com/office/drawing/2014/main" id="{E710B8C1-3313-4EC3-B259-A69EF0202A23}"/>
              </a:ext>
            </a:extLst>
          </p:cNvPr>
          <p:cNvPicPr>
            <a:picLocks noChangeAspect="1"/>
          </p:cNvPicPr>
          <p:nvPr/>
        </p:nvPicPr>
        <p:blipFill>
          <a:blip r:embed="rId3"/>
          <a:stretch>
            <a:fillRect/>
          </a:stretch>
        </p:blipFill>
        <p:spPr>
          <a:xfrm>
            <a:off x="671856" y="796858"/>
            <a:ext cx="2307788" cy="23077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800" b="1" i="0" u="none" strike="noStrike" cap="none" dirty="0">
                <a:solidFill>
                  <a:srgbClr val="1967D2"/>
                </a:solidFill>
                <a:latin typeface="Google Sans"/>
                <a:ea typeface="Google Sans"/>
                <a:cs typeface="Google Sans"/>
                <a:sym typeface="Google Sans"/>
              </a:rPr>
              <a:t>Susan Wang</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103499"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65</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High school graduate</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err="1">
                <a:solidFill>
                  <a:srgbClr val="000000"/>
                </a:solidFill>
                <a:latin typeface="Google Sans"/>
                <a:ea typeface="Google Sans"/>
                <a:cs typeface="Google Sans"/>
                <a:sym typeface="Google Sans"/>
              </a:rPr>
              <a:t>Beitou</a:t>
            </a:r>
            <a:r>
              <a:rPr lang="en-US" sz="1400" i="0" u="none" strike="noStrike" cap="none" dirty="0">
                <a:solidFill>
                  <a:srgbClr val="000000"/>
                </a:solidFill>
                <a:latin typeface="Google Sans"/>
                <a:ea typeface="Google Sans"/>
                <a:cs typeface="Google Sans"/>
                <a:sym typeface="Google Sans"/>
              </a:rPr>
              <a:t>, Taipei</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Live with her husband</a:t>
            </a: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Retirement</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I really enjoy the time after retirement and accompany with my husband!</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a:solidFill>
                  <a:srgbClr val="000000"/>
                </a:solidFill>
                <a:latin typeface="Google Sans"/>
                <a:ea typeface="Google Sans"/>
                <a:cs typeface="Google Sans"/>
                <a:sym typeface="Google Sans"/>
              </a:rPr>
              <a:t>To find an interesting course to take in the community.</a:t>
            </a:r>
          </a:p>
          <a:p>
            <a:pPr marL="457200" marR="0" lvl="0" indent="-317500" algn="l" rtl="0">
              <a:lnSpc>
                <a:spcPct val="100000"/>
              </a:lnSpc>
              <a:spcBef>
                <a:spcPts val="0"/>
              </a:spcBef>
              <a:spcAft>
                <a:spcPts val="0"/>
              </a:spcAft>
              <a:buClr>
                <a:srgbClr val="000000"/>
              </a:buClr>
              <a:buSzPts val="1400"/>
              <a:buFont typeface="Google Sans"/>
              <a:buChar char="●"/>
            </a:pPr>
            <a:r>
              <a:rPr lang="en" dirty="0">
                <a:latin typeface="Google Sans"/>
                <a:ea typeface="Google Sans"/>
                <a:cs typeface="Google Sans"/>
                <a:sym typeface="Google Sans"/>
              </a:rPr>
              <a:t>To have a short-term travel with her husband.</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250275" y="1492000"/>
            <a:ext cx="2736605"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a:solidFill>
                  <a:schemeClr val="dk1"/>
                </a:solidFill>
                <a:latin typeface="Google Sans"/>
                <a:ea typeface="Google Sans"/>
                <a:cs typeface="Google Sans"/>
                <a:sym typeface="Google Sans"/>
              </a:rPr>
              <a:t>"It’s so difficult to remember every deal at street food stand when buying.”</a:t>
            </a:r>
          </a:p>
          <a:p>
            <a:pPr marL="457200" marR="0" lvl="0" indent="-317500" algn="l" rtl="0">
              <a:lnSpc>
                <a:spcPct val="100000"/>
              </a:lnSpc>
              <a:spcBef>
                <a:spcPts val="0"/>
              </a:spcBef>
              <a:spcAft>
                <a:spcPts val="0"/>
              </a:spcAft>
              <a:buClr>
                <a:schemeClr val="dk1"/>
              </a:buClr>
              <a:buSzPts val="1400"/>
              <a:buFont typeface="Google Sans"/>
              <a:buChar char="●"/>
            </a:pPr>
            <a:r>
              <a:rPr lang="en-US" dirty="0">
                <a:solidFill>
                  <a:schemeClr val="dk1"/>
                </a:solidFill>
                <a:latin typeface="Google Sans"/>
                <a:ea typeface="Google Sans"/>
                <a:cs typeface="Google Sans"/>
                <a:sym typeface="Google Sans"/>
              </a:rPr>
              <a:t>“Sometimes, I have trouble tidying up invoice I have collected. “</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dirty="0">
                <a:solidFill>
                  <a:srgbClr val="000000"/>
                </a:solidFill>
                <a:latin typeface="Google Sans"/>
                <a:ea typeface="Google Sans"/>
                <a:cs typeface="Google Sans"/>
                <a:sym typeface="Google Sans"/>
              </a:rPr>
              <a:t>Susan enjoys her retirement life a lot. She plans to take some interesting courses in the community and travel with her husband. However, she have some problems when buying some food on the streetfood stands.</a:t>
            </a:r>
            <a:endParaRPr sz="1400" i="0" u="none" strike="noStrike" cap="none" dirty="0">
              <a:solidFill>
                <a:srgbClr val="000000"/>
              </a:solidFill>
              <a:latin typeface="Google Sans"/>
              <a:ea typeface="Google Sans"/>
              <a:cs typeface="Google Sans"/>
              <a:sym typeface="Google Sans"/>
            </a:endParaRPr>
          </a:p>
        </p:txBody>
      </p:sp>
      <p:pic>
        <p:nvPicPr>
          <p:cNvPr id="3" name="圖片 2">
            <a:extLst>
              <a:ext uri="{FF2B5EF4-FFF2-40B4-BE49-F238E27FC236}">
                <a16:creationId xmlns:a16="http://schemas.microsoft.com/office/drawing/2014/main" id="{A6A8730D-A662-4799-A502-C494EC13F45B}"/>
              </a:ext>
            </a:extLst>
          </p:cNvPr>
          <p:cNvPicPr>
            <a:picLocks noChangeAspect="1"/>
          </p:cNvPicPr>
          <p:nvPr/>
        </p:nvPicPr>
        <p:blipFill>
          <a:blip r:embed="rId3"/>
          <a:stretch>
            <a:fillRect/>
          </a:stretch>
        </p:blipFill>
        <p:spPr>
          <a:xfrm>
            <a:off x="644981" y="721598"/>
            <a:ext cx="2361538" cy="2361538"/>
          </a:xfrm>
          <a:prstGeom prst="rect">
            <a:avLst/>
          </a:prstGeom>
        </p:spPr>
      </p:pic>
    </p:spTree>
    <p:extLst>
      <p:ext uri="{BB962C8B-B14F-4D97-AF65-F5344CB8AC3E}">
        <p14:creationId xmlns:p14="http://schemas.microsoft.com/office/powerpoint/2010/main" val="10720678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270</Words>
  <Application>Microsoft Office PowerPoint</Application>
  <PresentationFormat>如螢幕大小 (16:9)</PresentationFormat>
  <Paragraphs>39</Paragraphs>
  <Slides>2</Slides>
  <Notes>2</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2</vt:i4>
      </vt:variant>
    </vt:vector>
  </HeadingPairs>
  <TitlesOfParts>
    <vt:vector size="5" baseType="lpstr">
      <vt:lpstr>Google Sans</vt:lpstr>
      <vt:lpstr>Arial</vt:lpstr>
      <vt:lpstr>Simple Light</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MaryTsai</dc:creator>
  <cp:lastModifiedBy>Mary Tsai</cp:lastModifiedBy>
  <cp:revision>10</cp:revision>
  <dcterms:modified xsi:type="dcterms:W3CDTF">2021-07-15T06:55:51Z</dcterms:modified>
</cp:coreProperties>
</file>